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av" ContentType="audio/wav"/>
  <Default Extension="wdp" ContentType="image/vnd.ms-photo"/>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0"/>
  </p:notesMasterIdLst>
  <p:handoutMasterIdLst>
    <p:handoutMasterId r:id="rId121"/>
  </p:handoutMasterIdLst>
  <p:sldIdLst>
    <p:sldId id="259"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400"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362" r:id="rId81"/>
    <p:sldId id="363" r:id="rId82"/>
    <p:sldId id="364" r:id="rId83"/>
    <p:sldId id="365" r:id="rId84"/>
    <p:sldId id="366" r:id="rId85"/>
    <p:sldId id="367"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 id="392" r:id="rId111"/>
    <p:sldId id="393" r:id="rId112"/>
    <p:sldId id="394" r:id="rId113"/>
    <p:sldId id="395" r:id="rId114"/>
    <p:sldId id="396" r:id="rId115"/>
    <p:sldId id="397" r:id="rId116"/>
    <p:sldId id="398" r:id="rId117"/>
    <p:sldId id="399" r:id="rId118"/>
    <p:sldId id="284" r:id="rId119"/>
  </p:sldIdLst>
  <p:sldSz cx="9145588" cy="6858000"/>
  <p:notesSz cx="6858000" cy="9144000"/>
  <p:embeddedFontLst>
    <p:embeddedFont>
      <p:font typeface="黑体" panose="02010609060101010101" pitchFamily="49" charset="-122"/>
      <p:regular r:id="rId122"/>
    </p:embeddedFont>
    <p:embeddedFont>
      <p:font typeface="苏新诗柳楷简" panose="02010600030101010101" charset="-122"/>
      <p:regular r:id="rId123"/>
    </p:embeddedFont>
    <p:embeddedFont>
      <p:font typeface="Comic Sans MS" panose="030F0702030302020204" pitchFamily="66" charset="0"/>
      <p:regular r:id="rId124"/>
      <p:bold r:id="rId125"/>
      <p:italic r:id="rId126"/>
      <p:boldItalic r:id="rId127"/>
    </p:embeddedFont>
    <p:embeddedFont>
      <p:font typeface="Calibri" panose="020F0502020204030204" pitchFamily="34" charset="0"/>
      <p:regular r:id="rId128"/>
      <p:bold r:id="rId129"/>
      <p:italic r:id="rId130"/>
      <p:boldItalic r:id="rId131"/>
    </p:embeddedFont>
    <p:embeddedFont>
      <p:font typeface="微软雅黑" panose="020B0503020204020204" pitchFamily="34" charset="-122"/>
      <p:regular r:id="rId132"/>
      <p:bold r:id="rId133"/>
    </p:embeddedFont>
    <p:embeddedFont>
      <p:font typeface="楷体" panose="02010609060101010101" pitchFamily="49" charset="-122"/>
      <p:regular r:id="rId134"/>
    </p:embeddedFont>
    <p:embeddedFont>
      <p:font typeface="Tahoma" panose="020B0604030504040204" pitchFamily="34" charset="0"/>
      <p:regular r:id="rId135"/>
      <p:bold r:id="rId136"/>
    </p:embeddedFont>
    <p:embeddedFont>
      <p:font typeface="等线 Light" panose="02010600030101010101" pitchFamily="2" charset="-122"/>
      <p:regular r:id="rId137"/>
    </p:embeddedFont>
    <p:embeddedFont>
      <p:font typeface="微软雅黑 Light" panose="020B0502040204020203" pitchFamily="34" charset="-122"/>
      <p:regular r:id="rId138"/>
    </p:embeddedFont>
    <p:embeddedFont>
      <p:font typeface="等线" panose="02010600030101010101" pitchFamily="2" charset="-122"/>
      <p:regular r:id="rId139"/>
      <p:bold r:id="rId140"/>
    </p:embeddedFont>
    <p:embeddedFont>
      <p:font typeface="方正兰亭粗黑简体" panose="02010600030101010101" charset="-122"/>
      <p:regular r:id="rId1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6FB3FD"/>
    <a:srgbClr val="5DA0EA"/>
    <a:srgbClr val="3466E1"/>
    <a:srgbClr val="9BDAFB"/>
    <a:srgbClr val="4472C4"/>
    <a:srgbClr val="3C90FF"/>
    <a:srgbClr val="239EF8"/>
    <a:srgbClr val="3385FF"/>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4" autoAdjust="0"/>
    <p:restoredTop sz="65808" autoAdjust="0"/>
  </p:normalViewPr>
  <p:slideViewPr>
    <p:cSldViewPr snapToGrid="0">
      <p:cViewPr varScale="1">
        <p:scale>
          <a:sx n="74" d="100"/>
          <a:sy n="74" d="100"/>
        </p:scale>
        <p:origin x="-8430" y="-90"/>
      </p:cViewPr>
      <p:guideLst>
        <p:guide orient="horz" pos="278"/>
        <p:guide pos="209"/>
      </p:guideLst>
    </p:cSldViewPr>
  </p:slideViewPr>
  <p:notesTextViewPr>
    <p:cViewPr>
      <p:scale>
        <a:sx n="1" d="1"/>
        <a:sy n="1" d="1"/>
      </p:scale>
      <p:origin x="0" y="0"/>
    </p:cViewPr>
  </p:notesTextViewPr>
  <p:sorterViewPr>
    <p:cViewPr>
      <p:scale>
        <a:sx n="100" d="100"/>
        <a:sy n="100" d="100"/>
      </p:scale>
      <p:origin x="0" y="-2702"/>
    </p:cViewPr>
  </p:sorterViewPr>
  <p:notesViewPr>
    <p:cSldViewPr snapToGrid="0">
      <p:cViewPr varScale="1">
        <p:scale>
          <a:sx n="86" d="100"/>
          <a:sy n="86" d="100"/>
        </p:scale>
        <p:origin x="-960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9.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4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E3C63-A8E1-4431-8FC7-6633D9DD2B17}" type="datetimeFigureOut">
              <a:rPr lang="zh-CN" altLang="en-US" smtClean="0"/>
              <a:t>2024/10/14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1B9336-E362-4C9B-B009-8F2F827E6B34}" type="slidenum">
              <a:rPr lang="zh-CN" altLang="en-US" smtClean="0"/>
              <a:t>‹#›</a:t>
            </a:fld>
            <a:endParaRPr lang="zh-CN" altLang="en-US"/>
          </a:p>
        </p:txBody>
      </p:sp>
    </p:spTree>
    <p:extLst>
      <p:ext uri="{BB962C8B-B14F-4D97-AF65-F5344CB8AC3E}">
        <p14:creationId xmlns:p14="http://schemas.microsoft.com/office/powerpoint/2010/main" val="2381633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B965F4-4247-4E86-A59F-ECCDC8FC0E5F}" type="datetimeFigureOut">
              <a:rPr lang="zh-CN" altLang="en-US" smtClean="0"/>
              <a:t>2024/10/14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EE244-E0E3-4A54-92C5-62C8169D19AE}" type="slidenum">
              <a:rPr lang="zh-CN" altLang="en-US" smtClean="0"/>
              <a:t>‹#›</a:t>
            </a:fld>
            <a:endParaRPr lang="zh-CN" altLang="en-US"/>
          </a:p>
        </p:txBody>
      </p:sp>
    </p:spTree>
    <p:extLst>
      <p:ext uri="{BB962C8B-B14F-4D97-AF65-F5344CB8AC3E}">
        <p14:creationId xmlns:p14="http://schemas.microsoft.com/office/powerpoint/2010/main" val="1469373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baike.baidu.com/item/%E4%B8%B9%E5%B0%BC%E5%B0%94%C2%B7%E4%BC%AF%E5%8A%AA%E5%88%A9"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4EE244-E0E3-4A54-92C5-62C8169D19A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ChangeArrowheads="1" noTextEdit="1"/>
          </p:cNvSpPr>
          <p:nvPr>
            <p:ph type="sldImg"/>
          </p:nvPr>
        </p:nvSpPr>
        <p:spPr>
          <a:ln/>
        </p:spPr>
      </p:sp>
      <p:sp>
        <p:nvSpPr>
          <p:cNvPr id="2867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为什么用栈？</a:t>
            </a:r>
            <a:endParaRPr lang="en-US" altLang="zh-CN" dirty="0" smtClean="0"/>
          </a:p>
          <a:p>
            <a:r>
              <a:rPr lang="zh-CN" altLang="en-US" dirty="0" smtClean="0"/>
              <a:t>排在字符序列后面的要先输出。</a:t>
            </a:r>
          </a:p>
        </p:txBody>
      </p:sp>
      <p:sp>
        <p:nvSpPr>
          <p:cNvPr id="2867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28192C50-3A40-4DD5-BEC5-FAB8B1CC0CA2}" type="slidenum">
              <a:rPr lang="en-US" altLang="zh-CN" sz="1200">
                <a:latin typeface="Times New Roman" pitchFamily="18" charset="0"/>
              </a:rPr>
              <a:pPr/>
              <a:t>13</a:t>
            </a:fld>
            <a:endParaRPr lang="en-US" altLang="zh-CN" sz="120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6A6464C1-EA40-4029-90B5-437454F9397D}" type="slidenum">
              <a:rPr lang="en-US" altLang="zh-CN"/>
              <a:pPr>
                <a:spcBef>
                  <a:spcPct val="0"/>
                </a:spcBef>
              </a:pPr>
              <a:t>14</a:t>
            </a:fld>
            <a:endParaRPr lang="en-US" altLang="zh-CN"/>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smtClean="0"/>
              <a:t>在十进制数转换为八进制数时，碰到了从低位到高位依次输出各个位置上数值的问题，自然想到用栈。</a:t>
            </a:r>
            <a:endParaRPr lang="en-US" altLang="zh-CN" dirty="0" smtClean="0"/>
          </a:p>
          <a:p>
            <a:r>
              <a:rPr lang="zh-CN" altLang="en-US" dirty="0" smtClean="0"/>
              <a:t>为什么用栈？</a:t>
            </a:r>
            <a:endParaRPr lang="en-US" altLang="zh-CN" dirty="0" smtClean="0"/>
          </a:p>
          <a:p>
            <a:r>
              <a:rPr lang="zh-CN" altLang="en-US" dirty="0" smtClean="0"/>
              <a:t>除留余数，余数产生的次序是从低到高，需要按位从高到低排。</a:t>
            </a:r>
            <a:endParaRPr lang="en-US" altLang="zh-CN"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a:ln/>
        </p:spPr>
      </p:sp>
      <p:sp>
        <p:nvSpPr>
          <p:cNvPr id="3379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为什么用栈？</a:t>
            </a:r>
            <a:endParaRPr lang="en-US" altLang="zh-CN" dirty="0" smtClean="0"/>
          </a:p>
          <a:p>
            <a:r>
              <a:rPr lang="zh-CN" altLang="en-US" dirty="0" smtClean="0"/>
              <a:t>越是后来的越是要求先被匹配。</a:t>
            </a:r>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317FA83F-3148-44B8-B424-711C587F4B4A}" type="slidenum">
              <a:rPr lang="en-US" altLang="zh-CN" sz="1200">
                <a:latin typeface="Times New Roman" pitchFamily="18" charset="0"/>
              </a:rPr>
              <a:pPr/>
              <a:t>16</a:t>
            </a:fld>
            <a:endParaRPr lang="en-US" altLang="zh-CN" sz="120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p:nvPr>
        </p:nvSpPr>
        <p:spPr>
          <a:ln/>
        </p:spPr>
      </p:sp>
      <p:sp>
        <p:nvSpPr>
          <p:cNvPr id="358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伪代码写得不好，三处不匹配应具体说明如何不匹配，不应显示同样的提示。</a:t>
            </a: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11B92385-4DEC-43AD-8F75-611C9C193B45}" type="slidenum">
              <a:rPr lang="en-US" altLang="zh-CN" sz="1200">
                <a:latin typeface="Times New Roman" pitchFamily="18" charset="0"/>
              </a:rPr>
              <a:pPr/>
              <a:t>17</a:t>
            </a:fld>
            <a:endParaRPr lang="en-US" altLang="zh-CN" sz="120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a:t>为什么用栈？</a:t>
            </a:r>
            <a:endParaRPr lang="en-US" altLang="zh-CN" dirty="0"/>
          </a:p>
          <a:p>
            <a:pPr>
              <a:defRPr/>
            </a:pPr>
            <a:r>
              <a:rPr lang="zh-CN" altLang="en-US" dirty="0"/>
              <a:t>排在字符序列后面的字符会错，要先处理。</a:t>
            </a:r>
            <a:endParaRPr lang="en-US" altLang="zh-CN" dirty="0"/>
          </a:p>
          <a:p>
            <a:pPr>
              <a:defRPr/>
            </a:pPr>
            <a:r>
              <a:rPr lang="zh-CN" altLang="en-US" dirty="0"/>
              <a:t>说下思路：</a:t>
            </a:r>
            <a:endParaRPr lang="en-US" altLang="zh-CN" dirty="0"/>
          </a:p>
          <a:p>
            <a:pPr marL="171450" indent="-171450">
              <a:buFont typeface="Arial" panose="020B0604020202020204" pitchFamily="34" charset="0"/>
              <a:buChar char="•"/>
              <a:defRPr/>
            </a:pPr>
            <a:r>
              <a:rPr lang="zh-CN" altLang="en-US" dirty="0"/>
              <a:t>前一个字符无效</a:t>
            </a:r>
            <a:r>
              <a:rPr lang="en-US" altLang="zh-CN" dirty="0"/>
              <a:t>=</a:t>
            </a:r>
            <a:r>
              <a:rPr lang="zh-CN" altLang="en-US" dirty="0"/>
              <a:t>从栈中</a:t>
            </a:r>
            <a:r>
              <a:rPr lang="en-US" altLang="zh-CN" dirty="0"/>
              <a:t>pop</a:t>
            </a:r>
            <a:r>
              <a:rPr lang="zh-CN" altLang="en-US" dirty="0"/>
              <a:t>出</a:t>
            </a:r>
            <a:r>
              <a:rPr lang="en-US" altLang="zh-CN" dirty="0"/>
              <a:t>1</a:t>
            </a:r>
            <a:r>
              <a:rPr lang="zh-CN" altLang="en-US" dirty="0"/>
              <a:t>个字符</a:t>
            </a:r>
            <a:endParaRPr lang="en-US" altLang="zh-CN" dirty="0"/>
          </a:p>
          <a:p>
            <a:pPr marL="171450" indent="-171450">
              <a:buFont typeface="Arial" panose="020B0604020202020204" pitchFamily="34" charset="0"/>
              <a:buChar char="•"/>
              <a:defRPr/>
            </a:pPr>
            <a:r>
              <a:rPr lang="zh-CN" altLang="en-US" dirty="0"/>
              <a:t>一行字符无效</a:t>
            </a:r>
            <a:r>
              <a:rPr lang="en-US" altLang="zh-CN" dirty="0"/>
              <a:t>=</a:t>
            </a:r>
            <a:r>
              <a:rPr lang="zh-CN" altLang="en-US" dirty="0"/>
              <a:t>把当前栈清空</a:t>
            </a:r>
          </a:p>
        </p:txBody>
      </p:sp>
      <p:sp>
        <p:nvSpPr>
          <p:cNvPr id="3789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7CC36680-B762-4A0E-8A82-E4FEFB41F346}" type="slidenum">
              <a:rPr lang="en-US" altLang="zh-CN" sz="1200">
                <a:latin typeface="Times New Roman" pitchFamily="18" charset="0"/>
              </a:rPr>
              <a:pPr/>
              <a:t>18</a:t>
            </a:fld>
            <a:endParaRPr lang="en-US" altLang="zh-CN" sz="120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TextEdit="1"/>
          </p:cNvSpPr>
          <p:nvPr>
            <p:ph type="sldImg"/>
          </p:nvPr>
        </p:nvSpPr>
        <p:spPr/>
      </p:sp>
      <p:sp>
        <p:nvSpPr>
          <p:cNvPr id="10243" name="Rectangle 3"/>
          <p:cNvSpPr>
            <a:spLocks noGrp="1"/>
          </p:cNvSpPr>
          <p:nvPr>
            <p:ph type="body" idx="1"/>
          </p:nvPr>
        </p:nvSpPr>
        <p:spPr>
          <a:xfrm>
            <a:off x="914400" y="4343400"/>
            <a:ext cx="5029200" cy="4114800"/>
          </a:xfrm>
        </p:spPr>
        <p:txBody>
          <a:bodyPr wrap="square" lIns="91440" tIns="45720" rIns="91440" bIns="45720" anchor="t" anchorCtr="0"/>
          <a:lstStyle/>
          <a:p>
            <a:pPr lvl="0"/>
            <a:r>
              <a:rPr lang="en-US" altLang="zh-CN" dirty="0"/>
              <a:t>1</a:t>
            </a:r>
            <a:r>
              <a:rPr lang="zh-CN" altLang="en-US" dirty="0"/>
              <a:t>、</a:t>
            </a:r>
            <a:r>
              <a:rPr lang="en-US" altLang="zh-CN" dirty="0"/>
              <a:t>n-I+1</a:t>
            </a:r>
          </a:p>
          <a:p>
            <a:pPr lvl="0"/>
            <a:r>
              <a:rPr lang="en-US" altLang="zh-CN" dirty="0"/>
              <a:t>2</a:t>
            </a:r>
            <a:r>
              <a:rPr lang="zh-CN" altLang="en-US" dirty="0"/>
              <a:t>、</a:t>
            </a:r>
            <a:r>
              <a:rPr lang="en-US" altLang="zh-CN" dirty="0"/>
              <a:t>top=top-1</a:t>
            </a:r>
          </a:p>
          <a:p>
            <a:pPr lvl="0"/>
            <a:r>
              <a:rPr lang="en-US" altLang="zh-CN" dirty="0"/>
              <a:t>3</a:t>
            </a:r>
            <a:r>
              <a:rPr lang="zh-CN" altLang="en-US" dirty="0"/>
              <a:t>、</a:t>
            </a:r>
            <a:r>
              <a:rPr lang="en-US" altLang="zh-CN" sz="900" dirty="0"/>
              <a:t>C</a:t>
            </a:r>
            <a:r>
              <a:rPr lang="zh-CN" altLang="en-US" sz="900" dirty="0"/>
              <a:t>。由于输出序列没有明确标出具体序列值，</a:t>
            </a:r>
          </a:p>
          <a:p>
            <a:pPr lvl="0"/>
            <a:r>
              <a:rPr lang="en-US" altLang="zh-CN" dirty="0"/>
              <a:t>4</a:t>
            </a:r>
            <a:r>
              <a:rPr lang="zh-CN" altLang="en-US" dirty="0"/>
              <a:t>、</a:t>
            </a:r>
            <a:r>
              <a:rPr lang="en-US" altLang="zh-CN" dirty="0"/>
              <a:t>D		</a:t>
            </a:r>
          </a:p>
          <a:p>
            <a:pPr lvl="0"/>
            <a:r>
              <a:rPr lang="en-US" altLang="zh-CN" dirty="0"/>
              <a:t>5</a:t>
            </a:r>
            <a:r>
              <a:rPr lang="zh-CN" altLang="en-US" dirty="0"/>
              <a:t>、 </a:t>
            </a:r>
            <a:r>
              <a:rPr lang="en-US" altLang="zh-CN" sz="900" u="sng" dirty="0"/>
              <a:t>ABCDE</a:t>
            </a:r>
            <a:endParaRPr lang="en-US" altLang="zh-CN" dirty="0"/>
          </a:p>
          <a:p>
            <a:pPr lvl="0"/>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ChangeArrowheads="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a:t>求迷宫中从入口到出口的所有路径是一个经典的程序设计问题。</a:t>
            </a:r>
            <a:endParaRPr lang="en-US" altLang="zh-CN" dirty="0"/>
          </a:p>
          <a:p>
            <a:pPr>
              <a:defRPr/>
            </a:pPr>
            <a:r>
              <a:rPr lang="zh-CN" altLang="en-US" dirty="0"/>
              <a:t>由于计算机解决迷宫问题时</a:t>
            </a:r>
            <a:r>
              <a:rPr lang="en-US" altLang="zh-CN" dirty="0"/>
              <a:t>,</a:t>
            </a:r>
            <a:r>
              <a:rPr lang="zh-CN" altLang="en-US" dirty="0"/>
              <a:t>通常用的是“穷举求解”的方法</a:t>
            </a:r>
            <a:r>
              <a:rPr lang="en-US" altLang="zh-CN" dirty="0"/>
              <a:t>,</a:t>
            </a:r>
            <a:r>
              <a:rPr lang="zh-CN" altLang="en-US" dirty="0"/>
              <a:t>即从口出发</a:t>
            </a:r>
            <a:r>
              <a:rPr lang="en-US" altLang="zh-CN" dirty="0"/>
              <a:t>,</a:t>
            </a:r>
            <a:r>
              <a:rPr lang="zh-CN" altLang="en-US" dirty="0"/>
              <a:t>顺某方向向前探索</a:t>
            </a:r>
            <a:r>
              <a:rPr lang="en-US" altLang="zh-CN" dirty="0"/>
              <a:t>,</a:t>
            </a:r>
            <a:r>
              <a:rPr lang="zh-CN" altLang="en-US" dirty="0"/>
              <a:t>若能走通</a:t>
            </a:r>
            <a:r>
              <a:rPr lang="en-US" altLang="zh-CN" dirty="0"/>
              <a:t>,</a:t>
            </a:r>
            <a:r>
              <a:rPr lang="zh-CN" altLang="en-US" dirty="0"/>
              <a:t>则继续往前走</a:t>
            </a:r>
            <a:r>
              <a:rPr lang="en-US" altLang="zh-CN" dirty="0"/>
              <a:t>;</a:t>
            </a:r>
            <a:r>
              <a:rPr lang="zh-CN" altLang="en-US" dirty="0"/>
              <a:t>否则沿原路退回</a:t>
            </a:r>
            <a:r>
              <a:rPr lang="en-US" altLang="zh-CN" dirty="0"/>
              <a:t>,</a:t>
            </a:r>
            <a:r>
              <a:rPr lang="zh-CN" altLang="en-US" dirty="0"/>
              <a:t>换一个方向再继续探索</a:t>
            </a:r>
            <a:r>
              <a:rPr lang="en-US" altLang="zh-CN" dirty="0"/>
              <a:t>,</a:t>
            </a:r>
            <a:r>
              <a:rPr lang="zh-CN" altLang="en-US" dirty="0"/>
              <a:t>直至所有可能的通路都探索到为止。为了保证在任何位置上都能沿原路退回</a:t>
            </a:r>
            <a:r>
              <a:rPr lang="en-US" altLang="zh-CN" dirty="0"/>
              <a:t>,</a:t>
            </a:r>
            <a:r>
              <a:rPr lang="zh-CN" altLang="en-US" dirty="0"/>
              <a:t>显然需要用一个后进先出的结构来保存从入口到当前位置的路径。因此</a:t>
            </a:r>
            <a:r>
              <a:rPr lang="en-US" altLang="zh-CN" dirty="0"/>
              <a:t>,</a:t>
            </a:r>
            <a:r>
              <a:rPr lang="zh-CN" altLang="en-US" dirty="0"/>
              <a:t>在求迷宫通路的算法中应用“栈”。也就是自然而然的事了。</a:t>
            </a:r>
            <a:endParaRPr lang="en-US" altLang="zh-CN" dirty="0"/>
          </a:p>
          <a:p>
            <a:pPr>
              <a:defRPr/>
            </a:pPr>
            <a:r>
              <a:rPr lang="zh-CN" altLang="en-US" dirty="0"/>
              <a:t>首先</a:t>
            </a:r>
            <a:r>
              <a:rPr lang="en-US" altLang="zh-CN" dirty="0"/>
              <a:t>,</a:t>
            </a:r>
            <a:r>
              <a:rPr lang="zh-CN" altLang="en-US" dirty="0"/>
              <a:t>在计算机中可以用如下图所示的方块图表示迷宫。图中的每个方块或为通道</a:t>
            </a:r>
            <a:r>
              <a:rPr lang="en-US" altLang="zh-CN" dirty="0"/>
              <a:t>(</a:t>
            </a:r>
            <a:r>
              <a:rPr lang="zh-CN" altLang="en-US" dirty="0"/>
              <a:t>以空白方块表示</a:t>
            </a:r>
            <a:r>
              <a:rPr lang="en-US" altLang="zh-CN" dirty="0"/>
              <a:t>), </a:t>
            </a:r>
            <a:r>
              <a:rPr lang="zh-CN" altLang="en-US" dirty="0"/>
              <a:t>或为墙</a:t>
            </a:r>
            <a:r>
              <a:rPr lang="en-US" altLang="zh-CN" dirty="0"/>
              <a:t>(</a:t>
            </a:r>
            <a:r>
              <a:rPr lang="zh-CN" altLang="en-US" dirty="0"/>
              <a:t>以带阴影线的方块表示</a:t>
            </a:r>
            <a:r>
              <a:rPr lang="en-US" altLang="zh-CN" dirty="0"/>
              <a:t>)</a:t>
            </a:r>
            <a:r>
              <a:rPr lang="zh-CN" altLang="en-US" dirty="0"/>
              <a:t>。所求路径必须是简单路径（不含环）</a:t>
            </a:r>
            <a:r>
              <a:rPr lang="en-US" altLang="zh-CN" dirty="0"/>
              <a:t>,</a:t>
            </a:r>
            <a:r>
              <a:rPr lang="zh-CN" altLang="en-US" dirty="0"/>
              <a:t>即在求得的路径上不能重复出现同一通道块。</a:t>
            </a:r>
            <a:endParaRPr lang="en-US" altLang="zh-CN" dirty="0"/>
          </a:p>
          <a:p>
            <a:pPr>
              <a:defRPr/>
            </a:pPr>
            <a:r>
              <a:rPr lang="zh-CN" altLang="en-US" dirty="0"/>
              <a:t>假设“当前位置”指的是“在搜索过程中某一时刻所在图中某个方块位置”</a:t>
            </a:r>
            <a:r>
              <a:rPr lang="en-US" altLang="zh-CN" dirty="0"/>
              <a:t>,</a:t>
            </a:r>
            <a:r>
              <a:rPr lang="zh-CN" altLang="en-US" dirty="0"/>
              <a:t>则求迷宫中一条路径的算法的基本思想：若当前位置“可通”</a:t>
            </a:r>
            <a:r>
              <a:rPr lang="en-US" altLang="zh-CN" dirty="0"/>
              <a:t>,</a:t>
            </a:r>
            <a:r>
              <a:rPr lang="zh-CN" altLang="en-US" dirty="0"/>
              <a:t>则纳入“当前路径”</a:t>
            </a:r>
            <a:r>
              <a:rPr lang="en-US" altLang="zh-CN" dirty="0"/>
              <a:t>,</a:t>
            </a:r>
            <a:r>
              <a:rPr lang="zh-CN" altLang="en-US" dirty="0"/>
              <a:t>并继续朝位置”探索</a:t>
            </a:r>
            <a:r>
              <a:rPr lang="en-US" altLang="zh-CN" dirty="0"/>
              <a:t>,</a:t>
            </a:r>
            <a:r>
              <a:rPr lang="zh-CN" altLang="en-US" dirty="0"/>
              <a:t>即切换“下一位置”为“当前位置”</a:t>
            </a:r>
            <a:r>
              <a:rPr lang="en-US" altLang="zh-CN" dirty="0"/>
              <a:t>,</a:t>
            </a:r>
            <a:r>
              <a:rPr lang="zh-CN" altLang="en-US" dirty="0"/>
              <a:t>如此重复直至到达出口</a:t>
            </a:r>
            <a:r>
              <a:rPr lang="en-US" altLang="zh-CN" dirty="0"/>
              <a:t>;</a:t>
            </a:r>
            <a:r>
              <a:rPr lang="zh-CN" altLang="en-US" dirty="0"/>
              <a:t>若当前位置“不可通”</a:t>
            </a:r>
            <a:r>
              <a:rPr lang="en-US" altLang="zh-CN" dirty="0"/>
              <a:t>,</a:t>
            </a:r>
            <a:r>
              <a:rPr lang="zh-CN" altLang="en-US" dirty="0"/>
              <a:t>则应顺着“来向”退回到“前一通道块”</a:t>
            </a:r>
            <a:r>
              <a:rPr lang="en-US" altLang="zh-CN" dirty="0"/>
              <a:t>,</a:t>
            </a:r>
            <a:r>
              <a:rPr lang="zh-CN" altLang="en-US" dirty="0"/>
              <a:t>然后朝着除“来向”之外的其他方向继续探索；若该通道块的四周</a:t>
            </a:r>
            <a:r>
              <a:rPr lang="en-US" altLang="zh-CN" dirty="0"/>
              <a:t>4</a:t>
            </a:r>
            <a:r>
              <a:rPr lang="zh-CN" altLang="en-US" dirty="0"/>
              <a:t>个方块均“不可通”则应从“当前路径”上删除该通道块。所谓“下一位置”指的是“当前位置”四周</a:t>
            </a:r>
            <a:r>
              <a:rPr lang="en-US" altLang="zh-CN" dirty="0"/>
              <a:t>4</a:t>
            </a:r>
            <a:r>
              <a:rPr lang="zh-CN" altLang="en-US" dirty="0"/>
              <a:t>个方向</a:t>
            </a:r>
            <a:r>
              <a:rPr lang="en-US" altLang="zh-CN" dirty="0"/>
              <a:t>(</a:t>
            </a:r>
            <a:r>
              <a:rPr lang="zh-CN" altLang="en-US" dirty="0"/>
              <a:t>东、南、西、北</a:t>
            </a:r>
            <a:r>
              <a:rPr lang="en-US" altLang="zh-CN" dirty="0"/>
              <a:t>)</a:t>
            </a:r>
            <a:r>
              <a:rPr lang="zh-CN" altLang="en-US" dirty="0"/>
              <a:t>上相邻的方块。假设以栈</a:t>
            </a:r>
            <a:r>
              <a:rPr lang="en-US" altLang="zh-CN" dirty="0"/>
              <a:t>S</a:t>
            </a:r>
            <a:r>
              <a:rPr lang="zh-CN" altLang="en-US" dirty="0"/>
              <a:t>记录”当前路径”</a:t>
            </a:r>
            <a:r>
              <a:rPr lang="en-US" altLang="zh-CN" dirty="0"/>
              <a:t>,</a:t>
            </a:r>
            <a:r>
              <a:rPr lang="zh-CN" altLang="en-US" dirty="0"/>
              <a:t>则栈顶中存放的是“当前路径上最后一个通道块”。由此</a:t>
            </a:r>
            <a:r>
              <a:rPr lang="en-US" altLang="zh-CN" dirty="0"/>
              <a:t>,“</a:t>
            </a:r>
            <a:r>
              <a:rPr lang="zh-CN" altLang="en-US" dirty="0"/>
              <a:t>纳入路径”的操作即为“当前位置入栈”</a:t>
            </a:r>
            <a:r>
              <a:rPr lang="en-US" altLang="zh-CN" dirty="0"/>
              <a:t>;“</a:t>
            </a:r>
            <a:r>
              <a:rPr lang="zh-CN" altLang="en-US" dirty="0"/>
              <a:t>从当前路径上删除前一通道块”的操作即为“出栈。</a:t>
            </a:r>
          </a:p>
          <a:p>
            <a:pPr marL="171450" indent="-171450">
              <a:buFont typeface="Arial" panose="020B0604020202020204" pitchFamily="34" charset="0"/>
              <a:buChar char="•"/>
              <a:defRPr/>
            </a:pPr>
            <a:r>
              <a:rPr lang="zh-CN" altLang="en-US" dirty="0"/>
              <a:t>当前路径块不可走，取栈顶路径，沿除刚才探测方向外的其他方向前进，</a:t>
            </a:r>
            <a:endParaRPr lang="en-US" altLang="zh-CN" dirty="0"/>
          </a:p>
          <a:p>
            <a:pPr marL="171450" indent="-171450">
              <a:buFont typeface="Arial" panose="020B0604020202020204" pitchFamily="34" charset="0"/>
              <a:buChar char="•"/>
              <a:defRPr/>
            </a:pPr>
            <a:r>
              <a:rPr lang="zh-CN" altLang="en-US" dirty="0"/>
              <a:t>如果当前块的四个方向都探测过不能走，则该块出栈，取下一个块（回溯到来时的上一步）</a:t>
            </a:r>
            <a:endParaRPr lang="en-US" altLang="zh-CN" dirty="0"/>
          </a:p>
          <a:p>
            <a:pPr>
              <a:defRPr/>
            </a:pPr>
            <a:r>
              <a:rPr lang="zh-CN" altLang="en-US" dirty="0"/>
              <a:t>原文链接：</a:t>
            </a:r>
            <a:r>
              <a:rPr lang="en-US" altLang="zh-CN" dirty="0"/>
              <a:t>https://blog.csdn.net/sinat_38816924/article/details/79235640</a:t>
            </a:r>
            <a:endParaRPr lang="zh-CN" altLang="en-US" dirty="0"/>
          </a:p>
        </p:txBody>
      </p:sp>
      <p:sp>
        <p:nvSpPr>
          <p:cNvPr id="409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FBCE2606-C830-40E2-9C65-AB76C06FBFB6}" type="slidenum">
              <a:rPr lang="en-US" altLang="zh-CN" sz="1200">
                <a:latin typeface="Times New Roman" pitchFamily="18" charset="0"/>
              </a:rPr>
              <a:pPr/>
              <a:t>21</a:t>
            </a:fld>
            <a:endParaRPr lang="en-US" altLang="zh-CN" sz="120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p:nvPr>
        </p:nvSpPr>
        <p:spPr>
          <a:ln/>
        </p:spPr>
      </p:sp>
      <p:sp>
        <p:nvSpPr>
          <p:cNvPr id="460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为什么用栈？</a:t>
            </a:r>
            <a:endParaRPr lang="en-US" altLang="zh-CN" dirty="0" smtClean="0"/>
          </a:p>
          <a:p>
            <a:r>
              <a:rPr lang="zh-CN" altLang="en-US" dirty="0" smtClean="0"/>
              <a:t>优先级越高越要优先处理，当读到的运算符优先级高于栈顶运算符，入栈；当读到的运算符优先级低于栈顶运算符，操作数栈出栈</a:t>
            </a:r>
            <a:r>
              <a:rPr lang="en-US" altLang="zh-CN" dirty="0" smtClean="0"/>
              <a:t>2</a:t>
            </a:r>
            <a:r>
              <a:rPr lang="zh-CN" altLang="en-US" dirty="0" smtClean="0"/>
              <a:t>个元素，运算符栈出栈一个运算符，算完结果放入操作数栈中；</a:t>
            </a:r>
          </a:p>
        </p:txBody>
      </p:sp>
      <p:sp>
        <p:nvSpPr>
          <p:cNvPr id="460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0B1928EC-BB2B-4B2A-88D3-43B18F6160D6}" type="slidenum">
              <a:rPr lang="en-US" altLang="zh-CN" sz="1200">
                <a:latin typeface="Times New Roman" pitchFamily="18" charset="0"/>
              </a:rPr>
              <a:pPr/>
              <a:t>25</a:t>
            </a:fld>
            <a:endParaRPr lang="en-US" altLang="zh-CN" sz="120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p:nvPr>
        </p:nvSpPr>
        <p:spPr>
          <a:ln/>
        </p:spPr>
      </p:sp>
      <p:sp>
        <p:nvSpPr>
          <p:cNvPr id="481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左括号遇到左括号要继续入栈。</a:t>
            </a:r>
          </a:p>
        </p:txBody>
      </p:sp>
      <p:sp>
        <p:nvSpPr>
          <p:cNvPr id="4813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23A3EB9E-9C95-458C-8AE0-BCF8972BF4A5}" type="slidenum">
              <a:rPr lang="en-US" altLang="zh-CN" sz="1200">
                <a:latin typeface="Times New Roman" pitchFamily="18" charset="0"/>
              </a:rPr>
              <a:pPr/>
              <a:t>26</a:t>
            </a:fld>
            <a:endParaRPr lang="en-US" altLang="zh-CN" sz="120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ChangeArrowheads="1" noTextEdit="1"/>
          </p:cNvSpPr>
          <p:nvPr>
            <p:ph type="sldImg"/>
          </p:nvPr>
        </p:nvSpPr>
        <p:spPr>
          <a:ln/>
        </p:spPr>
      </p:sp>
      <p:sp>
        <p:nvSpPr>
          <p:cNvPr id="53251"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kumimoji="1" lang="zh-CN" altLang="en-US" smtClean="0"/>
              <a:t>练习：请画出表达式</a:t>
            </a:r>
            <a:r>
              <a:rPr kumimoji="1" lang="en-US" altLang="zh-CN" smtClean="0"/>
              <a:t>a+(b*c-d)/e</a:t>
            </a:r>
            <a:r>
              <a:rPr kumimoji="1" lang="zh-CN" altLang="en-US" smtClean="0"/>
              <a:t>求值过程中栈的变化？</a:t>
            </a:r>
            <a:endParaRPr kumimoji="1" lang="en-US" altLang="zh-CN" smtClean="0"/>
          </a:p>
          <a:p>
            <a:pPr eaLnBrk="1" hangingPunct="1"/>
            <a:r>
              <a:rPr kumimoji="1" lang="zh-CN" altLang="en-US" smtClean="0"/>
              <a:t>栈顶元素是</a:t>
            </a:r>
            <a:r>
              <a:rPr kumimoji="1" lang="en-US" altLang="zh-CN" smtClean="0"/>
              <a:t>1</a:t>
            </a:r>
            <a:r>
              <a:rPr kumimoji="1" lang="zh-CN" altLang="en-US" smtClean="0"/>
              <a:t>，正在读入的</a:t>
            </a:r>
            <a:r>
              <a:rPr kumimoji="1" lang="en-US" altLang="zh-CN" smtClean="0"/>
              <a:t>2</a:t>
            </a:r>
            <a:r>
              <a:rPr kumimoji="1" lang="zh-CN" altLang="en-US" smtClean="0"/>
              <a:t>，如果</a:t>
            </a:r>
            <a:r>
              <a:rPr kumimoji="1" lang="en-US" altLang="zh-CN" smtClean="0"/>
              <a:t>1&gt;2,</a:t>
            </a:r>
            <a:r>
              <a:rPr kumimoji="1" lang="zh-CN" altLang="en-US" smtClean="0"/>
              <a:t>弹出操作数栈两个元素，运算符栈一个元素，运算结果重新入栈，如果</a:t>
            </a:r>
            <a:r>
              <a:rPr kumimoji="1" lang="en-US" altLang="zh-CN" smtClean="0"/>
              <a:t>1&lt;2</a:t>
            </a:r>
            <a:r>
              <a:rPr kumimoji="1" lang="zh-CN" altLang="en-US" smtClean="0"/>
              <a:t>，继续入栈。</a:t>
            </a:r>
          </a:p>
          <a:p>
            <a:pPr eaLnBrk="1" hangingPunct="1"/>
            <a:endParaRPr lang="zh-CN" altLang="en-US" smtClean="0"/>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872A3498-664F-41BD-AA06-3BEE5022FA1F}" type="slidenum">
              <a:rPr lang="en-US" altLang="zh-CN"/>
              <a:pPr>
                <a:spcBef>
                  <a:spcPct val="0"/>
                </a:spcBef>
              </a:pPr>
              <a:t>30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a:ln/>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定位：还是线性结构，不过是操作受限的线性结构，到底如何受限，且听分解。</a:t>
            </a:r>
          </a:p>
          <a:p>
            <a:endParaRPr lang="zh-CN" altLang="en-US" dirty="0" smtClean="0"/>
          </a:p>
        </p:txBody>
      </p:sp>
      <p:sp>
        <p:nvSpPr>
          <p:cNvPr id="102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0915EE63-8EC9-4710-A71C-EC98716D5377}" type="slidenum">
              <a:rPr lang="en-US" altLang="zh-CN" sz="1200">
                <a:latin typeface="Times New Roman" pitchFamily="18" charset="0"/>
              </a:rPr>
              <a:pPr/>
              <a:t>2</a:t>
            </a:fld>
            <a:endParaRPr lang="en-US" altLang="zh-CN" sz="1200">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p:nvPr>
        </p:nvSpPr>
        <p:spPr>
          <a:ln/>
        </p:spPr>
      </p:sp>
      <p:sp>
        <p:nvSpPr>
          <p:cNvPr id="5529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为什么用到栈？优先级高的先处理，有括号。</a:t>
            </a:r>
            <a:endParaRPr lang="en-US" altLang="zh-CN" dirty="0" smtClean="0"/>
          </a:p>
          <a:p>
            <a:r>
              <a:rPr lang="zh-CN" altLang="en-US" dirty="0" smtClean="0"/>
              <a:t>思路：创建一个空的栈，用于存储操作符。</a:t>
            </a:r>
            <a:endParaRPr lang="en-US" altLang="zh-CN" dirty="0" smtClean="0"/>
          </a:p>
          <a:p>
            <a:r>
              <a:rPr lang="zh-CN" altLang="en-US" dirty="0" smtClean="0"/>
              <a:t>从左到右扫描中缀表达式的每个元素。如果当前元素是操作数，则直接输出到逆波兰表达式中。如果当前元素是操作符，则进行如下操作：</a:t>
            </a:r>
            <a:endParaRPr lang="en-US" altLang="zh-CN" dirty="0" smtClean="0"/>
          </a:p>
          <a:p>
            <a:r>
              <a:rPr lang="en-US" altLang="zh-CN" dirty="0" smtClean="0"/>
              <a:t>1</a:t>
            </a:r>
            <a:r>
              <a:rPr lang="zh-CN" altLang="en-US" dirty="0" smtClean="0"/>
              <a:t>）如果该操作符为左括号 “</a:t>
            </a:r>
            <a:r>
              <a:rPr lang="en-US" altLang="zh-CN" dirty="0" smtClean="0"/>
              <a:t>(”</a:t>
            </a:r>
            <a:r>
              <a:rPr lang="zh-CN" altLang="en-US" dirty="0" smtClean="0"/>
              <a:t>，则将其压入栈中。</a:t>
            </a:r>
            <a:endParaRPr lang="en-US" altLang="zh-CN" dirty="0" smtClean="0"/>
          </a:p>
          <a:p>
            <a:r>
              <a:rPr lang="en-US" altLang="zh-CN" dirty="0" smtClean="0"/>
              <a:t>2</a:t>
            </a:r>
            <a:r>
              <a:rPr lang="zh-CN" altLang="en-US" dirty="0" smtClean="0"/>
              <a:t>）如果该操作符为右括号 “</a:t>
            </a:r>
            <a:r>
              <a:rPr lang="en-US" altLang="zh-CN" dirty="0" smtClean="0"/>
              <a:t>)”</a:t>
            </a:r>
            <a:r>
              <a:rPr lang="zh-CN" altLang="en-US" dirty="0" smtClean="0"/>
              <a:t>，则将栈中的操作符弹出并输出，直到遇到左括号为止。</a:t>
            </a:r>
            <a:endParaRPr lang="en-US" altLang="zh-CN" dirty="0" smtClean="0"/>
          </a:p>
          <a:p>
            <a:r>
              <a:rPr lang="en-US" altLang="zh-CN" dirty="0" smtClean="0"/>
              <a:t>3</a:t>
            </a:r>
            <a:r>
              <a:rPr lang="zh-CN" altLang="en-US" dirty="0" smtClean="0"/>
              <a:t>）如果该操作符为其他操作符，则根据其优先级和结合性，依次将栈中比它优先级高或等于它的操作符弹出并输出，然后将该操作符压入栈中。</a:t>
            </a:r>
            <a:endParaRPr lang="en-US" altLang="zh-CN" dirty="0" smtClean="0"/>
          </a:p>
          <a:p>
            <a:r>
              <a:rPr lang="en-US" altLang="zh-CN" dirty="0" smtClean="0"/>
              <a:t>4</a:t>
            </a:r>
            <a:r>
              <a:rPr lang="zh-CN" altLang="en-US" dirty="0" smtClean="0"/>
              <a:t>）当中缀表达式扫描完毕后，如果栈中还有操作符，则依次弹出并输出。</a:t>
            </a:r>
            <a:endParaRPr lang="en-US" altLang="zh-CN" dirty="0" smtClean="0"/>
          </a:p>
          <a:p>
            <a:r>
              <a:rPr lang="zh-CN" altLang="en-US" dirty="0" smtClean="0"/>
              <a:t>例子：</a:t>
            </a:r>
            <a:r>
              <a:rPr lang="zh-CN" altLang="en-US" dirty="0" smtClean="0">
                <a:solidFill>
                  <a:srgbClr val="4D4D4D"/>
                </a:solidFill>
                <a:latin typeface="-apple-system"/>
              </a:rPr>
              <a:t>算术表达式 </a:t>
            </a:r>
            <a:r>
              <a:rPr lang="en-US" altLang="zh-CN" dirty="0" err="1" smtClean="0">
                <a:solidFill>
                  <a:srgbClr val="4D4D4D"/>
                </a:solidFill>
                <a:latin typeface="-apple-system"/>
              </a:rPr>
              <a:t>a+b</a:t>
            </a:r>
            <a:r>
              <a:rPr lang="en-US" altLang="zh-CN" dirty="0" smtClean="0">
                <a:solidFill>
                  <a:srgbClr val="4D4D4D"/>
                </a:solidFill>
                <a:latin typeface="-apple-system"/>
              </a:rPr>
              <a:t>*(</a:t>
            </a:r>
            <a:r>
              <a:rPr lang="en-US" altLang="zh-CN" dirty="0" err="1" smtClean="0">
                <a:solidFill>
                  <a:srgbClr val="4D4D4D"/>
                </a:solidFill>
                <a:latin typeface="-apple-system"/>
              </a:rPr>
              <a:t>c+d</a:t>
            </a:r>
            <a:r>
              <a:rPr lang="en-US" altLang="zh-CN" dirty="0" smtClean="0">
                <a:solidFill>
                  <a:srgbClr val="4D4D4D"/>
                </a:solidFill>
                <a:latin typeface="-apple-system"/>
              </a:rPr>
              <a:t>/e) </a:t>
            </a:r>
            <a:r>
              <a:rPr lang="zh-CN" altLang="en-US" dirty="0" smtClean="0">
                <a:solidFill>
                  <a:srgbClr val="4D4D4D"/>
                </a:solidFill>
                <a:latin typeface="-apple-system"/>
              </a:rPr>
              <a:t>转化为后缀表达式为 </a:t>
            </a:r>
            <a:r>
              <a:rPr lang="en-US" altLang="zh-CN" dirty="0" smtClean="0">
                <a:solidFill>
                  <a:srgbClr val="4D4D4D"/>
                </a:solidFill>
                <a:latin typeface="-apple-system"/>
              </a:rPr>
              <a:t>a b c d e / + * +</a:t>
            </a:r>
            <a:endParaRPr lang="zh-CN" altLang="en-US" dirty="0" smtClean="0"/>
          </a:p>
          <a:p>
            <a:r>
              <a:rPr lang="en-US" altLang="zh-CN" dirty="0" smtClean="0"/>
              <a:t>————————————————</a:t>
            </a:r>
          </a:p>
          <a:p>
            <a:r>
              <a:rPr lang="zh-CN" altLang="en-US" dirty="0" smtClean="0"/>
              <a:t>原文链接：</a:t>
            </a:r>
            <a:r>
              <a:rPr lang="en-US" altLang="zh-CN" dirty="0" smtClean="0"/>
              <a:t>https://blog.csdn.net/Yaoyao2024/article/details/130305193</a:t>
            </a:r>
            <a:r>
              <a:rPr lang="zh-CN" altLang="en-US" dirty="0" smtClean="0"/>
              <a:t>栈的应用之中缀表达式转后缀表达式</a:t>
            </a:r>
            <a:endParaRPr lang="en-US" altLang="zh-CN" dirty="0" smtClean="0"/>
          </a:p>
          <a:p>
            <a:r>
              <a:rPr lang="en-US" altLang="zh-CN" dirty="0" smtClean="0">
                <a:latin typeface="-apple-system"/>
              </a:rPr>
              <a:t>9+</a:t>
            </a:r>
            <a:r>
              <a:rPr lang="zh-CN" altLang="en-US" dirty="0" smtClean="0">
                <a:latin typeface="-apple-system"/>
              </a:rPr>
              <a:t>（</a:t>
            </a:r>
            <a:r>
              <a:rPr lang="en-US" altLang="zh-CN" dirty="0" smtClean="0">
                <a:latin typeface="-apple-system"/>
              </a:rPr>
              <a:t>3-1</a:t>
            </a:r>
            <a:r>
              <a:rPr lang="zh-CN" altLang="en-US" dirty="0" smtClean="0">
                <a:latin typeface="-apple-system"/>
              </a:rPr>
              <a:t>）*</a:t>
            </a:r>
            <a:r>
              <a:rPr lang="en-US" altLang="zh-CN" dirty="0" smtClean="0">
                <a:latin typeface="-apple-system"/>
              </a:rPr>
              <a:t>3+10/2 </a:t>
            </a:r>
            <a:r>
              <a:rPr lang="zh-CN" altLang="en-US" dirty="0" smtClean="0">
                <a:solidFill>
                  <a:srgbClr val="4D4D4D"/>
                </a:solidFill>
                <a:latin typeface="-apple-system"/>
              </a:rPr>
              <a:t>转换为后缀表达式 </a:t>
            </a:r>
            <a:r>
              <a:rPr lang="en-US" altLang="zh-CN" dirty="0" smtClean="0">
                <a:latin typeface="-apple-system"/>
              </a:rPr>
              <a:t>9 3 1 - 3 * + 10 2 / +</a:t>
            </a:r>
          </a:p>
          <a:p>
            <a:r>
              <a:rPr lang="en-US" altLang="zh-CN" dirty="0" smtClean="0">
                <a:latin typeface="-apple-system"/>
              </a:rPr>
              <a:t>+</a:t>
            </a:r>
            <a:r>
              <a:rPr lang="zh-CN" altLang="en-US" dirty="0" smtClean="0">
                <a:latin typeface="-apple-system"/>
              </a:rPr>
              <a:t>，空栈入栈</a:t>
            </a:r>
            <a:endParaRPr lang="en-US" altLang="zh-CN" dirty="0" smtClean="0">
              <a:latin typeface="-apple-system"/>
            </a:endParaRPr>
          </a:p>
          <a:p>
            <a:r>
              <a:rPr lang="en-US" altLang="zh-CN" dirty="0" smtClean="0">
                <a:latin typeface="-apple-system"/>
              </a:rPr>
              <a:t>(</a:t>
            </a:r>
            <a:r>
              <a:rPr lang="zh-CN" altLang="en-US" dirty="0" smtClean="0">
                <a:latin typeface="-apple-system"/>
              </a:rPr>
              <a:t>，入栈</a:t>
            </a:r>
            <a:endParaRPr lang="en-US" altLang="zh-CN" dirty="0" smtClean="0">
              <a:latin typeface="-apple-system"/>
            </a:endParaRPr>
          </a:p>
          <a:p>
            <a:r>
              <a:rPr lang="en-US" altLang="zh-CN" dirty="0" smtClean="0">
                <a:latin typeface="-apple-system"/>
              </a:rPr>
              <a:t>-</a:t>
            </a:r>
            <a:r>
              <a:rPr lang="zh-CN" altLang="en-US" dirty="0" smtClean="0">
                <a:latin typeface="-apple-system"/>
              </a:rPr>
              <a:t>，</a:t>
            </a:r>
            <a:r>
              <a:rPr lang="en-US" altLang="zh-CN" dirty="0" smtClean="0">
                <a:latin typeface="-apple-system"/>
              </a:rPr>
              <a:t>-&gt;(</a:t>
            </a:r>
            <a:r>
              <a:rPr lang="zh-CN" altLang="en-US" dirty="0" smtClean="0">
                <a:latin typeface="-apple-system"/>
              </a:rPr>
              <a:t>，入栈</a:t>
            </a:r>
            <a:endParaRPr lang="en-US" altLang="zh-CN" dirty="0" smtClean="0">
              <a:latin typeface="-apple-system"/>
            </a:endParaRPr>
          </a:p>
          <a:p>
            <a:r>
              <a:rPr lang="en-US" altLang="zh-CN" dirty="0" smtClean="0">
                <a:latin typeface="-apple-system"/>
              </a:rPr>
              <a:t>)</a:t>
            </a:r>
            <a:r>
              <a:rPr lang="zh-CN" altLang="en-US" dirty="0" smtClean="0">
                <a:latin typeface="-apple-system"/>
              </a:rPr>
              <a:t>，出栈到第一个左括号，得到</a:t>
            </a:r>
            <a:r>
              <a:rPr lang="en-US" altLang="zh-CN" dirty="0" smtClean="0">
                <a:latin typeface="-apple-system"/>
              </a:rPr>
              <a:t>931-</a:t>
            </a:r>
          </a:p>
          <a:p>
            <a:r>
              <a:rPr lang="zh-CN" altLang="en-US" dirty="0" smtClean="0">
                <a:latin typeface="-apple-system"/>
              </a:rPr>
              <a:t>*，*</a:t>
            </a:r>
            <a:r>
              <a:rPr lang="en-US" altLang="zh-CN" dirty="0" smtClean="0">
                <a:latin typeface="-apple-system"/>
              </a:rPr>
              <a:t>&gt;+</a:t>
            </a:r>
            <a:r>
              <a:rPr lang="zh-CN" altLang="en-US" dirty="0" smtClean="0">
                <a:latin typeface="-apple-system"/>
              </a:rPr>
              <a:t>，入栈</a:t>
            </a:r>
            <a:endParaRPr lang="en-US" altLang="zh-CN" dirty="0" smtClean="0">
              <a:latin typeface="-apple-system"/>
            </a:endParaRPr>
          </a:p>
          <a:p>
            <a:r>
              <a:rPr lang="en-US" altLang="zh-CN" dirty="0" smtClean="0">
                <a:latin typeface="-apple-system"/>
              </a:rPr>
              <a:t>+</a:t>
            </a:r>
            <a:r>
              <a:rPr lang="zh-CN" altLang="en-US" dirty="0" smtClean="0">
                <a:latin typeface="-apple-system"/>
              </a:rPr>
              <a:t>，</a:t>
            </a:r>
            <a:r>
              <a:rPr lang="en-US" altLang="zh-CN" dirty="0" smtClean="0">
                <a:latin typeface="-apple-system"/>
              </a:rPr>
              <a:t>+&lt;*</a:t>
            </a:r>
            <a:r>
              <a:rPr lang="zh-CN" altLang="en-US" dirty="0" smtClean="0">
                <a:latin typeface="-apple-system"/>
              </a:rPr>
              <a:t>，栈顶出栈</a:t>
            </a:r>
            <a:endParaRPr lang="en-US" altLang="zh-CN" dirty="0" smtClean="0">
              <a:latin typeface="-apple-system"/>
            </a:endParaRPr>
          </a:p>
          <a:p>
            <a:r>
              <a:rPr lang="en-US" altLang="zh-CN" dirty="0" smtClean="0">
                <a:latin typeface="-apple-system"/>
              </a:rPr>
              <a:t>+</a:t>
            </a:r>
            <a:r>
              <a:rPr lang="zh-CN" altLang="en-US" dirty="0" smtClean="0">
                <a:latin typeface="-apple-system"/>
              </a:rPr>
              <a:t>入栈</a:t>
            </a:r>
            <a:endParaRPr lang="en-US" altLang="zh-CN" dirty="0" smtClean="0">
              <a:latin typeface="-apple-system"/>
            </a:endParaRPr>
          </a:p>
          <a:p>
            <a:r>
              <a:rPr lang="en-US" altLang="zh-CN" dirty="0" smtClean="0">
                <a:latin typeface="-apple-system"/>
              </a:rPr>
              <a:t>/</a:t>
            </a:r>
            <a:r>
              <a:rPr lang="zh-CN" altLang="en-US" dirty="0" smtClean="0">
                <a:latin typeface="-apple-system"/>
              </a:rPr>
              <a:t>，</a:t>
            </a:r>
            <a:r>
              <a:rPr lang="en-US" altLang="zh-CN" dirty="0" smtClean="0">
                <a:latin typeface="-apple-system"/>
              </a:rPr>
              <a:t>/&gt;+,</a:t>
            </a:r>
            <a:r>
              <a:rPr lang="zh-CN" altLang="en-US" dirty="0" smtClean="0">
                <a:latin typeface="-apple-system"/>
              </a:rPr>
              <a:t>入栈</a:t>
            </a:r>
            <a:endParaRPr lang="en-US" altLang="zh-CN" dirty="0" smtClean="0">
              <a:latin typeface="-apple-system"/>
            </a:endParaRPr>
          </a:p>
          <a:p>
            <a:r>
              <a:rPr lang="zh-CN" altLang="en-US" dirty="0" smtClean="0">
                <a:latin typeface="-apple-system"/>
              </a:rPr>
              <a:t>表达式输入完毕，栈元素依次出栈。</a:t>
            </a:r>
            <a:endParaRPr lang="zh-CN" altLang="en-US" dirty="0" smtClean="0"/>
          </a:p>
        </p:txBody>
      </p:sp>
      <p:sp>
        <p:nvSpPr>
          <p:cNvPr id="5530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D15E9F35-40E2-4E42-BEE2-FA2B7C3A62E2}" type="slidenum">
              <a:rPr lang="en-US" altLang="zh-CN" sz="1200">
                <a:latin typeface="Times New Roman" pitchFamily="18" charset="0"/>
              </a:rPr>
              <a:pPr/>
              <a:t>31</a:t>
            </a:fld>
            <a:endParaRPr lang="en-US" altLang="zh-CN" sz="120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a:ln/>
        </p:spPr>
      </p:sp>
      <p:sp>
        <p:nvSpPr>
          <p:cNvPr id="5837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Nextelem</a:t>
            </a:r>
            <a:r>
              <a:rPr lang="zh-CN" altLang="en-US" smtClean="0"/>
              <a:t>调用</a:t>
            </a:r>
            <a:r>
              <a:rPr lang="en-US" altLang="zh-CN" smtClean="0"/>
              <a:t>locateelem</a:t>
            </a:r>
            <a:r>
              <a:rPr lang="zh-CN" altLang="en-US" smtClean="0"/>
              <a:t>，</a:t>
            </a:r>
            <a:r>
              <a:rPr lang="en-US" altLang="zh-CN" smtClean="0"/>
              <a:t>locateelem</a:t>
            </a:r>
            <a:r>
              <a:rPr lang="zh-CN" altLang="en-US" smtClean="0"/>
              <a:t>调用</a:t>
            </a:r>
            <a:r>
              <a:rPr lang="en-US" altLang="zh-CN" smtClean="0"/>
              <a:t>compare</a:t>
            </a:r>
            <a:r>
              <a:rPr lang="zh-CN" altLang="en-US" smtClean="0"/>
              <a:t>。</a:t>
            </a:r>
          </a:p>
        </p:txBody>
      </p:sp>
      <p:sp>
        <p:nvSpPr>
          <p:cNvPr id="5837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0381B8FD-842D-43AD-9C54-4E98F8CFAED1}" type="slidenum">
              <a:rPr lang="en-US" altLang="zh-CN" sz="1200">
                <a:latin typeface="Times New Roman" pitchFamily="18" charset="0"/>
              </a:rPr>
              <a:pPr/>
              <a:t>33</a:t>
            </a:fld>
            <a:endParaRPr lang="en-US" altLang="zh-CN" sz="120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DDCC0B87-74AD-4755-AB89-5C58738F766D}" type="slidenum">
              <a:rPr lang="en-US" altLang="zh-CN"/>
              <a:pPr>
                <a:spcBef>
                  <a:spcPct val="0"/>
                </a:spcBef>
              </a:pPr>
              <a:t>34</a:t>
            </a:fld>
            <a:endParaRPr lang="en-US" altLang="zh-CN"/>
          </a:p>
        </p:txBody>
      </p:sp>
      <p:sp>
        <p:nvSpPr>
          <p:cNvPr id="60419" name="Rectangle 2"/>
          <p:cNvSpPr>
            <a:spLocks noGrp="1" noRot="1" noChangeAspect="1" noChangeArrowheads="1" noTextEdit="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ChangeArrowheads="1" noTextEdit="1"/>
          </p:cNvSpPr>
          <p:nvPr>
            <p:ph type="sldImg"/>
          </p:nvPr>
        </p:nvSpPr>
        <p:spPr>
          <a:ln/>
        </p:spPr>
      </p:sp>
      <p:sp>
        <p:nvSpPr>
          <p:cNvPr id="6553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？有疑问。</a:t>
            </a:r>
          </a:p>
        </p:txBody>
      </p:sp>
      <p:sp>
        <p:nvSpPr>
          <p:cNvPr id="6554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9D764FA0-F97E-4DF1-9C0B-F97109C9738F}" type="slidenum">
              <a:rPr lang="en-US" altLang="zh-CN" sz="1200">
                <a:latin typeface="Times New Roman" pitchFamily="18" charset="0"/>
              </a:rPr>
              <a:pPr/>
              <a:t>38</a:t>
            </a:fld>
            <a:endParaRPr lang="en-US" altLang="zh-CN" sz="120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ChangeArrowheads="1" noTextEdit="1"/>
          </p:cNvSpPr>
          <p:nvPr>
            <p:ph type="sldImg"/>
          </p:nvPr>
        </p:nvSpPr>
        <p:spPr>
          <a:ln/>
        </p:spPr>
      </p:sp>
      <p:sp>
        <p:nvSpPr>
          <p:cNvPr id="6861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递归算法</a:t>
            </a:r>
            <a:r>
              <a:rPr lang="en-US" altLang="zh-CN" dirty="0" smtClean="0"/>
              <a:t>1</a:t>
            </a:r>
            <a:r>
              <a:rPr lang="zh-CN" altLang="en-US" dirty="0" smtClean="0"/>
              <a:t>：</a:t>
            </a:r>
            <a:r>
              <a:rPr lang="zh-CN" altLang="en-US" dirty="0" smtClean="0">
                <a:solidFill>
                  <a:srgbClr val="FF0000"/>
                </a:solidFill>
                <a:latin typeface="-apple-system"/>
              </a:rPr>
              <a:t>时间复杂度为</a:t>
            </a:r>
            <a:r>
              <a:rPr lang="en-US" altLang="zh-CN" dirty="0" smtClean="0">
                <a:solidFill>
                  <a:srgbClr val="FF0000"/>
                </a:solidFill>
                <a:latin typeface="-apple-system"/>
              </a:rPr>
              <a:t>O(2</a:t>
            </a:r>
            <a:r>
              <a:rPr lang="en-US" altLang="zh-CN" baseline="30000" dirty="0" smtClean="0">
                <a:solidFill>
                  <a:srgbClr val="FF0000"/>
                </a:solidFill>
                <a:latin typeface="-apple-system"/>
              </a:rPr>
              <a:t>N</a:t>
            </a:r>
            <a:r>
              <a:rPr lang="en-US" altLang="zh-CN" dirty="0" smtClean="0">
                <a:solidFill>
                  <a:srgbClr val="FF0000"/>
                </a:solidFill>
                <a:latin typeface="-apple-system"/>
              </a:rPr>
              <a:t>)</a:t>
            </a:r>
            <a:r>
              <a:rPr lang="zh-CN" altLang="en-US" dirty="0" smtClean="0">
                <a:solidFill>
                  <a:srgbClr val="FF0000"/>
                </a:solidFill>
                <a:latin typeface="-apple-system"/>
              </a:rPr>
              <a:t>，空间复杂度为</a:t>
            </a:r>
            <a:r>
              <a:rPr lang="en-US" altLang="zh-CN" dirty="0" smtClean="0">
                <a:solidFill>
                  <a:srgbClr val="FF0000"/>
                </a:solidFill>
                <a:latin typeface="-apple-system"/>
              </a:rPr>
              <a:t>O(N),</a:t>
            </a:r>
            <a:r>
              <a:rPr lang="zh-CN" altLang="en-US" dirty="0" smtClean="0">
                <a:solidFill>
                  <a:srgbClr val="4D4D4D"/>
                </a:solidFill>
                <a:latin typeface="-apple-system"/>
              </a:rPr>
              <a:t>由于使用递归时，其执行步骤是：要得到后一个数之前必须先计算出之前的两个数，即在每个递归调用时都会触发另外两个递归调用，例如：要得到</a:t>
            </a:r>
            <a:r>
              <a:rPr lang="en-US" altLang="zh-CN" dirty="0" smtClean="0">
                <a:solidFill>
                  <a:srgbClr val="4D4D4D"/>
                </a:solidFill>
                <a:latin typeface="-apple-system"/>
              </a:rPr>
              <a:t>F(10)</a:t>
            </a:r>
            <a:r>
              <a:rPr lang="zh-CN" altLang="en-US" dirty="0" smtClean="0">
                <a:solidFill>
                  <a:srgbClr val="4D4D4D"/>
                </a:solidFill>
                <a:latin typeface="-apple-system"/>
              </a:rPr>
              <a:t>之前得先得到</a:t>
            </a:r>
            <a:r>
              <a:rPr lang="en-US" altLang="zh-CN" dirty="0" smtClean="0">
                <a:solidFill>
                  <a:srgbClr val="4D4D4D"/>
                </a:solidFill>
                <a:latin typeface="-apple-system"/>
              </a:rPr>
              <a:t>F(9)</a:t>
            </a:r>
            <a:r>
              <a:rPr lang="zh-CN" altLang="en-US" dirty="0" smtClean="0">
                <a:solidFill>
                  <a:srgbClr val="4D4D4D"/>
                </a:solidFill>
                <a:latin typeface="-apple-system"/>
              </a:rPr>
              <a:t>、</a:t>
            </a:r>
            <a:r>
              <a:rPr lang="en-US" altLang="zh-CN" dirty="0" smtClean="0">
                <a:solidFill>
                  <a:srgbClr val="4D4D4D"/>
                </a:solidFill>
                <a:latin typeface="-apple-system"/>
              </a:rPr>
              <a:t>F(8)</a:t>
            </a:r>
            <a:r>
              <a:rPr lang="zh-CN" altLang="en-US" dirty="0" smtClean="0">
                <a:solidFill>
                  <a:srgbClr val="4D4D4D"/>
                </a:solidFill>
                <a:latin typeface="-apple-system"/>
              </a:rPr>
              <a:t>，那么得到</a:t>
            </a:r>
            <a:r>
              <a:rPr lang="en-US" altLang="zh-CN" dirty="0" smtClean="0">
                <a:solidFill>
                  <a:srgbClr val="4D4D4D"/>
                </a:solidFill>
                <a:latin typeface="-apple-system"/>
              </a:rPr>
              <a:t>F(9)</a:t>
            </a:r>
            <a:r>
              <a:rPr lang="zh-CN" altLang="en-US" dirty="0" smtClean="0">
                <a:solidFill>
                  <a:srgbClr val="4D4D4D"/>
                </a:solidFill>
                <a:latin typeface="-apple-system"/>
              </a:rPr>
              <a:t>之前得先得到</a:t>
            </a:r>
            <a:r>
              <a:rPr lang="en-US" altLang="zh-CN" dirty="0" smtClean="0">
                <a:solidFill>
                  <a:srgbClr val="4D4D4D"/>
                </a:solidFill>
                <a:latin typeface="-apple-system"/>
              </a:rPr>
              <a:t>F(8)</a:t>
            </a:r>
            <a:r>
              <a:rPr lang="zh-CN" altLang="en-US" dirty="0" smtClean="0">
                <a:solidFill>
                  <a:srgbClr val="4D4D4D"/>
                </a:solidFill>
                <a:latin typeface="-apple-system"/>
              </a:rPr>
              <a:t>、</a:t>
            </a:r>
            <a:r>
              <a:rPr lang="en-US" altLang="zh-CN" dirty="0" smtClean="0">
                <a:solidFill>
                  <a:srgbClr val="4D4D4D"/>
                </a:solidFill>
                <a:latin typeface="-apple-system"/>
              </a:rPr>
              <a:t>F(7)......</a:t>
            </a:r>
            <a:r>
              <a:rPr lang="zh-CN" altLang="en-US" dirty="0" smtClean="0">
                <a:solidFill>
                  <a:srgbClr val="4D4D4D"/>
                </a:solidFill>
                <a:latin typeface="-apple-system"/>
              </a:rPr>
              <a:t>如此递归下去</a:t>
            </a:r>
            <a:r>
              <a:rPr lang="en-US" altLang="zh-CN" dirty="0" smtClean="0">
                <a:solidFill>
                  <a:srgbClr val="4D4D4D"/>
                </a:solidFill>
                <a:latin typeface="-apple-system"/>
              </a:rPr>
              <a:t>,</a:t>
            </a:r>
            <a:r>
              <a:rPr lang="zh-CN" altLang="en-US" dirty="0" smtClean="0">
                <a:solidFill>
                  <a:srgbClr val="4D4D4D"/>
                </a:solidFill>
                <a:latin typeface="-apple-system"/>
              </a:rPr>
              <a:t>这样的计算是以 </a:t>
            </a:r>
            <a:r>
              <a:rPr lang="en-US" altLang="zh-CN" dirty="0" smtClean="0">
                <a:solidFill>
                  <a:srgbClr val="4D4D4D"/>
                </a:solidFill>
                <a:latin typeface="-apple-system"/>
              </a:rPr>
              <a:t>2 </a:t>
            </a:r>
            <a:r>
              <a:rPr lang="zh-CN" altLang="en-US" dirty="0" smtClean="0">
                <a:solidFill>
                  <a:srgbClr val="4D4D4D"/>
                </a:solidFill>
                <a:latin typeface="-apple-system"/>
              </a:rPr>
              <a:t>的次方在增长的。除此之外，我们也可以看到，</a:t>
            </a:r>
            <a:r>
              <a:rPr lang="en-US" altLang="zh-CN" dirty="0" smtClean="0">
                <a:solidFill>
                  <a:srgbClr val="4D4D4D"/>
                </a:solidFill>
                <a:latin typeface="-apple-system"/>
              </a:rPr>
              <a:t>F(8)</a:t>
            </a:r>
            <a:r>
              <a:rPr lang="zh-CN" altLang="en-US" dirty="0" smtClean="0">
                <a:solidFill>
                  <a:srgbClr val="4D4D4D"/>
                </a:solidFill>
                <a:latin typeface="-apple-system"/>
              </a:rPr>
              <a:t>和</a:t>
            </a:r>
            <a:r>
              <a:rPr lang="en-US" altLang="zh-CN" dirty="0" smtClean="0">
                <a:solidFill>
                  <a:srgbClr val="4D4D4D"/>
                </a:solidFill>
                <a:latin typeface="-apple-system"/>
              </a:rPr>
              <a:t>F(7)</a:t>
            </a:r>
            <a:r>
              <a:rPr lang="zh-CN" altLang="en-US" dirty="0" smtClean="0">
                <a:solidFill>
                  <a:srgbClr val="4D4D4D"/>
                </a:solidFill>
                <a:latin typeface="-apple-system"/>
              </a:rPr>
              <a:t>的值都被多次计算，如果递归的深度越深，那么</a:t>
            </a:r>
            <a:r>
              <a:rPr lang="en-US" altLang="zh-CN" dirty="0" smtClean="0">
                <a:solidFill>
                  <a:srgbClr val="4D4D4D"/>
                </a:solidFill>
                <a:latin typeface="-apple-system"/>
              </a:rPr>
              <a:t>F(8)</a:t>
            </a:r>
            <a:r>
              <a:rPr lang="zh-CN" altLang="en-US" dirty="0" smtClean="0">
                <a:solidFill>
                  <a:srgbClr val="4D4D4D"/>
                </a:solidFill>
                <a:latin typeface="-apple-system"/>
              </a:rPr>
              <a:t>和</a:t>
            </a:r>
            <a:r>
              <a:rPr lang="en-US" altLang="zh-CN" dirty="0" smtClean="0">
                <a:solidFill>
                  <a:srgbClr val="4D4D4D"/>
                </a:solidFill>
                <a:latin typeface="-apple-system"/>
              </a:rPr>
              <a:t>F(7)</a:t>
            </a:r>
            <a:r>
              <a:rPr lang="zh-CN" altLang="en-US" dirty="0" smtClean="0">
                <a:solidFill>
                  <a:srgbClr val="4D4D4D"/>
                </a:solidFill>
                <a:latin typeface="-apple-system"/>
              </a:rPr>
              <a:t>的值会被计算更多次，但是这样计算的结果都是一样的，除了其中之一外，其余的都是浪费，可想而知，这样的开销是非常恐怖的！</a:t>
            </a:r>
            <a:endParaRPr lang="en-US" altLang="zh-CN" dirty="0" smtClean="0"/>
          </a:p>
          <a:p>
            <a:endParaRPr lang="en-US" altLang="zh-CN" dirty="0" smtClean="0"/>
          </a:p>
          <a:p>
            <a:r>
              <a:rPr lang="zh-CN" altLang="en-US" dirty="0" smtClean="0"/>
              <a:t>非递归算法</a:t>
            </a:r>
            <a:r>
              <a:rPr lang="en-US" altLang="zh-CN" dirty="0" smtClean="0"/>
              <a:t>2</a:t>
            </a:r>
            <a:r>
              <a:rPr lang="zh-CN" altLang="en-US" dirty="0" smtClean="0"/>
              <a:t>：</a:t>
            </a:r>
            <a:r>
              <a:rPr lang="zh-CN" altLang="en-US" dirty="0" smtClean="0">
                <a:solidFill>
                  <a:srgbClr val="FF0000"/>
                </a:solidFill>
                <a:latin typeface="-apple-system"/>
              </a:rPr>
              <a:t>时间复杂度为</a:t>
            </a:r>
            <a:r>
              <a:rPr lang="en-US" altLang="zh-CN" dirty="0" smtClean="0">
                <a:solidFill>
                  <a:srgbClr val="FF0000"/>
                </a:solidFill>
                <a:latin typeface="-apple-system"/>
              </a:rPr>
              <a:t>O(N)</a:t>
            </a:r>
            <a:r>
              <a:rPr lang="zh-CN" altLang="en-US" dirty="0" smtClean="0">
                <a:solidFill>
                  <a:srgbClr val="FF0000"/>
                </a:solidFill>
                <a:latin typeface="-apple-system"/>
              </a:rPr>
              <a:t>，空间复杂度为</a:t>
            </a:r>
            <a:r>
              <a:rPr lang="en-US" altLang="zh-CN" dirty="0" smtClean="0">
                <a:solidFill>
                  <a:srgbClr val="FF0000"/>
                </a:solidFill>
                <a:latin typeface="-apple-system"/>
              </a:rPr>
              <a:t>O(N)</a:t>
            </a:r>
            <a:endParaRPr lang="en-US" altLang="zh-CN" dirty="0" smtClean="0"/>
          </a:p>
          <a:p>
            <a:r>
              <a:rPr lang="zh-CN" altLang="en-US" dirty="0" smtClean="0"/>
              <a:t>非递归算法</a:t>
            </a:r>
            <a:r>
              <a:rPr lang="en-US" altLang="zh-CN" dirty="0" smtClean="0"/>
              <a:t>3</a:t>
            </a:r>
            <a:r>
              <a:rPr lang="zh-CN" altLang="en-US" dirty="0" smtClean="0"/>
              <a:t>：</a:t>
            </a:r>
            <a:r>
              <a:rPr lang="zh-CN" altLang="en-US" dirty="0" smtClean="0">
                <a:solidFill>
                  <a:srgbClr val="FF0000"/>
                </a:solidFill>
                <a:latin typeface="-apple-system"/>
              </a:rPr>
              <a:t>时间复杂度为</a:t>
            </a:r>
            <a:r>
              <a:rPr lang="en-US" altLang="zh-CN" dirty="0" smtClean="0">
                <a:solidFill>
                  <a:srgbClr val="FF0000"/>
                </a:solidFill>
                <a:latin typeface="-apple-system"/>
              </a:rPr>
              <a:t>O(N)</a:t>
            </a:r>
            <a:r>
              <a:rPr lang="zh-CN" altLang="en-US" dirty="0" smtClean="0">
                <a:solidFill>
                  <a:srgbClr val="FF0000"/>
                </a:solidFill>
                <a:latin typeface="-apple-system"/>
              </a:rPr>
              <a:t>，空间复杂度为</a:t>
            </a:r>
            <a:r>
              <a:rPr lang="en-US" altLang="zh-CN" dirty="0" smtClean="0">
                <a:solidFill>
                  <a:srgbClr val="FF0000"/>
                </a:solidFill>
                <a:latin typeface="-apple-system"/>
              </a:rPr>
              <a:t>O(1)</a:t>
            </a:r>
            <a:endParaRPr lang="zh-CN" altLang="en-US" dirty="0" smtClean="0"/>
          </a:p>
          <a:p>
            <a:endParaRPr lang="zh-CN" altLang="en-US" dirty="0" smtClean="0"/>
          </a:p>
        </p:txBody>
      </p:sp>
      <p:sp>
        <p:nvSpPr>
          <p:cNvPr id="6861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B28DB9B7-C815-4A4D-A9E3-6E56292E776A}" type="slidenum">
              <a:rPr lang="en-US" altLang="zh-CN" sz="1200">
                <a:latin typeface="Times New Roman" pitchFamily="18" charset="0"/>
              </a:rPr>
              <a:pPr/>
              <a:t>40</a:t>
            </a:fld>
            <a:endParaRPr lang="en-US" altLang="zh-CN" sz="120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ChangeArrowheads="1" noTextEdit="1"/>
          </p:cNvSpPr>
          <p:nvPr>
            <p:ph type="sldImg"/>
          </p:nvPr>
        </p:nvSpPr>
        <p:spPr>
          <a:ln/>
        </p:spPr>
      </p:sp>
      <p:sp>
        <p:nvSpPr>
          <p:cNvPr id="7065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递归步骤和终止条件是什么？</a:t>
            </a:r>
            <a:endParaRPr lang="en-US" altLang="zh-CN" smtClean="0"/>
          </a:p>
          <a:p>
            <a:endParaRPr lang="zh-CN" altLang="en-US" smtClean="0"/>
          </a:p>
        </p:txBody>
      </p:sp>
      <p:sp>
        <p:nvSpPr>
          <p:cNvPr id="7066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7AB3019A-F4A8-49D8-A465-D422D9EFFBB6}" type="slidenum">
              <a:rPr lang="en-US" altLang="zh-CN" sz="1200">
                <a:latin typeface="Times New Roman" pitchFamily="18" charset="0"/>
              </a:rPr>
              <a:pPr/>
              <a:t>41</a:t>
            </a:fld>
            <a:endParaRPr lang="en-US" altLang="zh-CN" sz="120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p:nvPr>
        </p:nvSpPr>
        <p:spPr>
          <a:ln/>
        </p:spPr>
      </p:sp>
      <p:sp>
        <p:nvSpPr>
          <p:cNvPr id="7577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原文链接：</a:t>
            </a:r>
            <a:r>
              <a:rPr lang="en-US" altLang="zh-CN" smtClean="0"/>
              <a:t>https://blog.csdn.net/weixin_61866141/article/details/127352623</a:t>
            </a:r>
          </a:p>
          <a:p>
            <a:r>
              <a:rPr lang="zh-CN" altLang="en-US" smtClean="0"/>
              <a:t>通过以上步骤，可将任何何递归算法改与成非递归算法。但改与后的非递归算法和原来比较起来，结构不够清晰，可读性差，有的还需要经过一系列的优化。</a:t>
            </a:r>
          </a:p>
          <a:p>
            <a:endParaRPr lang="zh-CN" altLang="en-US" smtClean="0"/>
          </a:p>
          <a:p>
            <a:endParaRPr lang="zh-CN" altLang="en-US" smtClean="0"/>
          </a:p>
        </p:txBody>
      </p:sp>
      <p:sp>
        <p:nvSpPr>
          <p:cNvPr id="7578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EC7A0D61-03C5-4430-B4D7-1BC70D823590}" type="slidenum">
              <a:rPr lang="en-US" altLang="zh-CN" sz="1200">
                <a:latin typeface="Times New Roman" pitchFamily="18" charset="0"/>
              </a:rPr>
              <a:pPr/>
              <a:t>45</a:t>
            </a:fld>
            <a:endParaRPr lang="en-US" altLang="zh-CN" sz="120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ChangeArrowheads="1" noTextEdit="1"/>
          </p:cNvSpPr>
          <p:nvPr>
            <p:ph type="sldImg"/>
          </p:nvPr>
        </p:nvSpPr>
        <p:spPr>
          <a:ln/>
        </p:spPr>
      </p:sp>
      <p:sp>
        <p:nvSpPr>
          <p:cNvPr id="7782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https://blog.csdn.net/weixin_61866141/article/details/127352623</a:t>
            </a:r>
            <a:endParaRPr lang="zh-CN" altLang="en-US" smtClean="0"/>
          </a:p>
          <a:p>
            <a:endParaRPr lang="zh-CN" altLang="en-US" smtClean="0"/>
          </a:p>
        </p:txBody>
      </p:sp>
      <p:sp>
        <p:nvSpPr>
          <p:cNvPr id="7782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5FEDBB22-200E-410D-9FDA-E43E87C922F8}" type="slidenum">
              <a:rPr lang="en-US" altLang="zh-CN" sz="1200">
                <a:latin typeface="Times New Roman" pitchFamily="18" charset="0"/>
              </a:rPr>
              <a:pPr/>
              <a:t>46</a:t>
            </a:fld>
            <a:endParaRPr lang="en-US" altLang="zh-CN" sz="120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p:nvPr>
        </p:nvSpPr>
        <p:spPr>
          <a:ln/>
        </p:spPr>
      </p:sp>
      <p:sp>
        <p:nvSpPr>
          <p:cNvPr id="8499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mtClean="0"/>
              <a:t>凡是后</a:t>
            </a:r>
            <a:r>
              <a:rPr lang="en-US" altLang="zh-CN" smtClean="0"/>
              <a:t>……</a:t>
            </a:r>
            <a:r>
              <a:rPr lang="zh-CN" altLang="en-US" smtClean="0"/>
              <a:t>先</a:t>
            </a:r>
            <a:r>
              <a:rPr lang="en-US" altLang="zh-CN" smtClean="0"/>
              <a:t>……</a:t>
            </a:r>
            <a:r>
              <a:rPr lang="zh-CN" altLang="en-US" smtClean="0"/>
              <a:t>的都可以用栈。</a:t>
            </a:r>
            <a:endParaRPr lang="en-US" altLang="zh-CN" smtClean="0"/>
          </a:p>
          <a:p>
            <a:r>
              <a:rPr lang="zh-CN" altLang="en-US" smtClean="0"/>
              <a:t>后来先服务，后来优先级高需要先处理，输出顺序与输入顺序相反，递归变非递归</a:t>
            </a:r>
          </a:p>
        </p:txBody>
      </p:sp>
      <p:sp>
        <p:nvSpPr>
          <p:cNvPr id="8499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1765FFDE-5E71-4AE1-9E92-A8B23BA5A948}" type="slidenum">
              <a:rPr lang="en-US" altLang="zh-CN"/>
              <a:pPr>
                <a:spcBef>
                  <a:spcPct val="0"/>
                </a:spcBef>
              </a:pPr>
              <a:t>52</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ChangeArrowheads="1" noTextEdit="1"/>
          </p:cNvSpPr>
          <p:nvPr>
            <p:ph type="sldImg"/>
          </p:nvPr>
        </p:nvSpPr>
        <p:spPr>
          <a:ln/>
        </p:spPr>
      </p:sp>
      <p:sp>
        <p:nvSpPr>
          <p:cNvPr id="8806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入队列</a:t>
            </a:r>
            <a:r>
              <a:rPr lang="en-US" altLang="zh-CN" smtClean="0"/>
              <a:t>=</a:t>
            </a:r>
            <a:r>
              <a:rPr lang="zh-CN" altLang="en-US" smtClean="0"/>
              <a:t>插入，出队列</a:t>
            </a:r>
            <a:r>
              <a:rPr lang="en-US" altLang="zh-CN" smtClean="0"/>
              <a:t>=</a:t>
            </a:r>
            <a:r>
              <a:rPr lang="zh-CN" altLang="en-US" smtClean="0"/>
              <a:t>删除，</a:t>
            </a:r>
            <a:r>
              <a:rPr lang="en-US" altLang="zh-CN" smtClean="0"/>
              <a:t>GetHead=getelem</a:t>
            </a:r>
            <a:r>
              <a:rPr lang="zh-CN" altLang="en-US" smtClean="0"/>
              <a:t>，</a:t>
            </a:r>
          </a:p>
        </p:txBody>
      </p:sp>
      <p:sp>
        <p:nvSpPr>
          <p:cNvPr id="8806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2036B404-F646-4429-9DC2-FA2A1C9A24C7}" type="slidenum">
              <a:rPr lang="en-US" altLang="zh-CN" sz="1200">
                <a:latin typeface="Times New Roman" pitchFamily="18" charset="0"/>
              </a:rPr>
              <a:pPr/>
              <a:t>54</a:t>
            </a:fld>
            <a:endParaRPr lang="en-US" altLang="zh-CN" sz="120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4EE244-E0E3-4A54-92C5-62C8169D19AE}" type="slidenum">
              <a:rPr lang="zh-CN" altLang="en-US" smtClean="0"/>
              <a:t>3</a:t>
            </a:fld>
            <a:endParaRPr lang="zh-CN" altLang="en-US"/>
          </a:p>
        </p:txBody>
      </p:sp>
    </p:spTree>
    <p:extLst>
      <p:ext uri="{BB962C8B-B14F-4D97-AF65-F5344CB8AC3E}">
        <p14:creationId xmlns:p14="http://schemas.microsoft.com/office/powerpoint/2010/main" val="2723610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ChangeArrowheads="1" noTextEdit="1"/>
          </p:cNvSpPr>
          <p:nvPr>
            <p:ph type="sldImg"/>
          </p:nvPr>
        </p:nvSpPr>
        <p:spPr>
          <a:ln/>
        </p:spPr>
      </p:sp>
      <p:sp>
        <p:nvSpPr>
          <p:cNvPr id="901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考虑哪一种队列更符合实际情况。</a:t>
            </a:r>
          </a:p>
        </p:txBody>
      </p:sp>
      <p:sp>
        <p:nvSpPr>
          <p:cNvPr id="9011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888FD899-6644-4565-8D19-C52BD209BF14}" type="slidenum">
              <a:rPr lang="en-US" altLang="zh-CN" sz="1200">
                <a:latin typeface="Times New Roman" pitchFamily="18" charset="0"/>
              </a:rPr>
              <a:pPr/>
              <a:t>55</a:t>
            </a:fld>
            <a:endParaRPr lang="en-US" altLang="zh-CN" sz="1200">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ChangeArrowheads="1" noTextEdit="1"/>
          </p:cNvSpPr>
          <p:nvPr>
            <p:ph type="sldImg"/>
          </p:nvPr>
        </p:nvSpPr>
        <p:spPr>
          <a:ln/>
        </p:spPr>
      </p:sp>
      <p:sp>
        <p:nvSpPr>
          <p:cNvPr id="9216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基本操作演示中不是循环链队列。</a:t>
            </a:r>
          </a:p>
        </p:txBody>
      </p:sp>
      <p:sp>
        <p:nvSpPr>
          <p:cNvPr id="921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0F5DA7D6-1579-4007-9646-5D09A885F829}" type="slidenum">
              <a:rPr lang="en-US" altLang="zh-CN" sz="1200">
                <a:latin typeface="Times New Roman" pitchFamily="18" charset="0"/>
              </a:rPr>
              <a:pPr/>
              <a:t>56</a:t>
            </a:fld>
            <a:endParaRPr lang="en-US" altLang="zh-CN" sz="120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ChangeArrowheads="1" noTextEdit="1"/>
          </p:cNvSpPr>
          <p:nvPr>
            <p:ph type="sldImg"/>
          </p:nvPr>
        </p:nvSpPr>
        <p:spPr>
          <a:ln/>
        </p:spPr>
      </p:sp>
      <p:sp>
        <p:nvSpPr>
          <p:cNvPr id="9625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为什么是下一个位置，不是队尾元素所在的位置？</a:t>
            </a:r>
          </a:p>
        </p:txBody>
      </p:sp>
      <p:sp>
        <p:nvSpPr>
          <p:cNvPr id="9626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5476C462-3DB0-47AE-A47C-7581C588A267}" type="slidenum">
              <a:rPr lang="en-US" altLang="zh-CN" sz="1200">
                <a:latin typeface="Times New Roman" pitchFamily="18" charset="0"/>
              </a:rPr>
              <a:pPr/>
              <a:t>59</a:t>
            </a:fld>
            <a:endParaRPr lang="en-US" altLang="zh-CN" sz="120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ChangeArrowheads="1" noTextEdit="1"/>
          </p:cNvSpPr>
          <p:nvPr>
            <p:ph type="sldImg"/>
          </p:nvPr>
        </p:nvSpPr>
        <p:spPr>
          <a:ln/>
        </p:spPr>
      </p:sp>
      <p:sp>
        <p:nvSpPr>
          <p:cNvPr id="10752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内存泄漏</a:t>
            </a:r>
            <a:r>
              <a:rPr lang="en-US" altLang="zh-CN" smtClean="0"/>
              <a:t>memory leak :</a:t>
            </a:r>
            <a:r>
              <a:rPr lang="zh-CN" altLang="en-US" smtClean="0"/>
              <a:t>是指程序在申请内存后，无法释放已申请的内存空间，一次内存泄漏似乎不会有大的影响，但内存泄漏堆积后的后果就是内存溢出。内存泄漏是指你向系统申请分配内存进行使用</a:t>
            </a:r>
            <a:r>
              <a:rPr lang="en-US" altLang="zh-CN" smtClean="0"/>
              <a:t>(new)</a:t>
            </a:r>
            <a:r>
              <a:rPr lang="zh-CN" altLang="en-US" smtClean="0"/>
              <a:t>，可是使用完了以后却不归还</a:t>
            </a:r>
            <a:r>
              <a:rPr lang="en-US" altLang="zh-CN" smtClean="0"/>
              <a:t>(delete)</a:t>
            </a:r>
            <a:r>
              <a:rPr lang="zh-CN" altLang="en-US" smtClean="0"/>
              <a:t>，结果你申请到的那块内存你自己也不能再访问（也许你把它的地址给弄丢了），而系统也不能再次将它分配给需要的程序。</a:t>
            </a:r>
            <a:endParaRPr lang="en-US" altLang="zh-CN" smtClean="0"/>
          </a:p>
          <a:p>
            <a:r>
              <a:rPr lang="zh-CN" altLang="en-US" smtClean="0"/>
              <a:t>内存溢出 </a:t>
            </a:r>
            <a:r>
              <a:rPr lang="en-US" altLang="zh-CN" smtClean="0"/>
              <a:t>out of memory :</a:t>
            </a:r>
            <a:r>
              <a:rPr lang="zh-CN" altLang="en-US" smtClean="0"/>
              <a:t>指程序申请内存时，没有足够的内存供申请者使用，或者说，给了你一块存储</a:t>
            </a:r>
            <a:r>
              <a:rPr lang="en-US" altLang="zh-CN" smtClean="0"/>
              <a:t>int</a:t>
            </a:r>
            <a:r>
              <a:rPr lang="zh-CN" altLang="en-US" smtClean="0"/>
              <a:t>类型数据的存储空间，但是你却存储</a:t>
            </a:r>
            <a:r>
              <a:rPr lang="en-US" altLang="zh-CN" smtClean="0"/>
              <a:t>long</a:t>
            </a:r>
            <a:r>
              <a:rPr lang="zh-CN" altLang="en-US" smtClean="0"/>
              <a:t>类型的数据，那么结果就是内存不够用，此时就会报错</a:t>
            </a:r>
            <a:r>
              <a:rPr lang="en-US" altLang="zh-CN" smtClean="0"/>
              <a:t>OOM,</a:t>
            </a:r>
            <a:r>
              <a:rPr lang="zh-CN" altLang="en-US" smtClean="0"/>
              <a:t>即所谓的内存溢出。内存溢出就是你要的内存空间超过了系统实际分配给你的空间，此时系统相当于没法满足你的需求，就会报内存溢出的错误。</a:t>
            </a:r>
            <a:endParaRPr lang="en-US" altLang="zh-CN" smtClean="0"/>
          </a:p>
          <a:p>
            <a:r>
              <a:rPr lang="zh-CN" altLang="en-US" smtClean="0"/>
              <a:t>二者的关系：</a:t>
            </a:r>
            <a:r>
              <a:rPr lang="zh-CN" altLang="en-US" b="1" smtClean="0">
                <a:solidFill>
                  <a:srgbClr val="C00000"/>
                </a:solidFill>
              </a:rPr>
              <a:t>内存泄漏的堆积最终会导致内存溢出。</a:t>
            </a:r>
            <a:endParaRPr lang="en-US" altLang="zh-CN" b="1" smtClean="0">
              <a:solidFill>
                <a:srgbClr val="C00000"/>
              </a:solidFill>
            </a:endParaRPr>
          </a:p>
          <a:p>
            <a:r>
              <a:rPr lang="zh-CN" altLang="en-US" smtClean="0"/>
              <a:t>比方说栈，栈满时再做进栈必定产生空间溢出，叫上溢，栈空时再做退栈也产生空间溢出，称为下溢。就是分配的内存不足以放下数据项序列</a:t>
            </a:r>
            <a:r>
              <a:rPr lang="en-US" altLang="zh-CN" smtClean="0"/>
              <a:t>,</a:t>
            </a:r>
            <a:r>
              <a:rPr lang="zh-CN" altLang="en-US" smtClean="0"/>
              <a:t>称为内存溢出。说白了就是我承受不了那么多，那我就报错。</a:t>
            </a:r>
          </a:p>
          <a:p>
            <a:r>
              <a:rPr lang="en-US" altLang="zh-CN" smtClean="0"/>
              <a:t>————————————————</a:t>
            </a:r>
          </a:p>
          <a:p>
            <a:r>
              <a:rPr lang="zh-CN" altLang="en-US" smtClean="0"/>
              <a:t>原文链接：</a:t>
            </a:r>
            <a:r>
              <a:rPr lang="en-US" altLang="zh-CN" smtClean="0"/>
              <a:t>https://blog.csdn.net/mashuai720/article/details/79557670</a:t>
            </a:r>
            <a:endParaRPr lang="zh-CN" altLang="en-US" smtClean="0"/>
          </a:p>
        </p:txBody>
      </p:sp>
      <p:sp>
        <p:nvSpPr>
          <p:cNvPr id="10752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8B2E443E-5733-42EB-93C1-713D55E77190}" type="slidenum">
              <a:rPr lang="en-US" altLang="zh-CN" sz="1200">
                <a:latin typeface="Times New Roman" pitchFamily="18" charset="0"/>
              </a:rPr>
              <a:pPr/>
              <a:t>69</a:t>
            </a:fld>
            <a:endParaRPr lang="en-US" altLang="zh-CN" sz="1200">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ChangeArrowheads="1" noTextEdit="1"/>
          </p:cNvSpPr>
          <p:nvPr>
            <p:ph type="sldImg"/>
          </p:nvPr>
        </p:nvSpPr>
        <p:spPr>
          <a:ln/>
        </p:spPr>
      </p:sp>
      <p:sp>
        <p:nvSpPr>
          <p:cNvPr id="1157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对比两种处理方式，哪一种更好？</a:t>
            </a:r>
            <a:endParaRPr lang="en-US" altLang="zh-CN" smtClean="0"/>
          </a:p>
          <a:p>
            <a:r>
              <a:rPr lang="zh-CN" altLang="en-US" smtClean="0"/>
              <a:t>第二种，为了保持位序和下标一致性，我们也经常舍弃</a:t>
            </a:r>
            <a:r>
              <a:rPr lang="en-US" altLang="zh-CN" smtClean="0"/>
              <a:t>0</a:t>
            </a:r>
            <a:r>
              <a:rPr lang="zh-CN" altLang="en-US" smtClean="0"/>
              <a:t>号下标，即不用</a:t>
            </a:r>
            <a:r>
              <a:rPr lang="en-US" altLang="zh-CN" smtClean="0"/>
              <a:t>0</a:t>
            </a:r>
            <a:r>
              <a:rPr lang="zh-CN" altLang="en-US" smtClean="0"/>
              <a:t>下标存元素，浪费一个空间，获得的好处也是显而易见的。</a:t>
            </a:r>
            <a:endParaRPr lang="en-US" altLang="zh-CN" smtClean="0"/>
          </a:p>
          <a:p>
            <a:endParaRPr lang="zh-CN" altLang="en-US" smtClean="0"/>
          </a:p>
        </p:txBody>
      </p:sp>
      <p:sp>
        <p:nvSpPr>
          <p:cNvPr id="11571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031DC323-EA24-4171-9AA2-704D6BA9612A}" type="slidenum">
              <a:rPr lang="en-US" altLang="zh-CN" sz="1200">
                <a:latin typeface="Times New Roman" pitchFamily="18" charset="0"/>
              </a:rPr>
              <a:pPr/>
              <a:t>76</a:t>
            </a:fld>
            <a:endParaRPr lang="en-US" altLang="zh-CN" sz="1200">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ChangeArrowheads="1" noTextEdit="1"/>
          </p:cNvSpPr>
          <p:nvPr>
            <p:ph type="sldImg"/>
          </p:nvPr>
        </p:nvSpPr>
        <p:spPr>
          <a:ln/>
        </p:spPr>
      </p:sp>
      <p:sp>
        <p:nvSpPr>
          <p:cNvPr id="119811"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50000"/>
              </a:spcBef>
              <a:buFontTx/>
              <a:buChar char="•"/>
            </a:pPr>
            <a:r>
              <a:rPr lang="zh-CN" altLang="en-US" b="1" smtClean="0">
                <a:latin typeface="楷体_GB2312" pitchFamily="49" charset="-122"/>
                <a:ea typeface="楷体_GB2312" pitchFamily="49" charset="-122"/>
              </a:rPr>
              <a:t>在</a:t>
            </a:r>
            <a:r>
              <a:rPr lang="en-US" altLang="zh-CN" b="1" smtClean="0">
                <a:latin typeface="楷体_GB2312" pitchFamily="49" charset="-122"/>
                <a:ea typeface="楷体_GB2312" pitchFamily="49" charset="-122"/>
              </a:rPr>
              <a:t>C</a:t>
            </a:r>
            <a:r>
              <a:rPr lang="zh-CN" altLang="en-US" b="1" smtClean="0">
                <a:latin typeface="楷体_GB2312" pitchFamily="49" charset="-122"/>
                <a:ea typeface="楷体_GB2312" pitchFamily="49" charset="-122"/>
              </a:rPr>
              <a:t>语言中为什么不能用动态分配的一维数组来实现循环队列？</a:t>
            </a:r>
            <a:endParaRPr lang="en-US" altLang="zh-CN" b="1" smtClean="0">
              <a:latin typeface="楷体_GB2312" pitchFamily="49" charset="-122"/>
              <a:ea typeface="楷体_GB2312" pitchFamily="49" charset="-122"/>
            </a:endParaRPr>
          </a:p>
          <a:p>
            <a:pPr eaLnBrk="1" hangingPunct="1">
              <a:spcBef>
                <a:spcPct val="50000"/>
              </a:spcBef>
            </a:pPr>
            <a:r>
              <a:rPr lang="zh-CN" altLang="en-US" b="1" smtClean="0">
                <a:solidFill>
                  <a:srgbClr val="121212"/>
                </a:solidFill>
                <a:latin typeface="-apple-system"/>
                <a:ea typeface="楷体_GB2312" pitchFamily="49" charset="-122"/>
              </a:rPr>
              <a:t>答：</a:t>
            </a:r>
            <a:r>
              <a:rPr lang="zh-CN" altLang="en-US" smtClean="0">
                <a:solidFill>
                  <a:srgbClr val="121212"/>
                </a:solidFill>
                <a:latin typeface="-apple-system"/>
              </a:rPr>
              <a:t>使用动态分配的一维数组实现循环队列，又必须固定大小，这操作失去了动态意义。</a:t>
            </a:r>
            <a:endParaRPr lang="zh-CN" altLang="en-US" b="1" smtClean="0">
              <a:latin typeface="楷体_GB2312" pitchFamily="49" charset="-122"/>
              <a:ea typeface="楷体_GB2312" pitchFamily="49" charset="-122"/>
            </a:endParaRPr>
          </a:p>
          <a:p>
            <a:endParaRPr lang="zh-CN" altLang="en-US" smtClean="0"/>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CC5530F0-5F8A-49E3-BB1C-872F02352817}" type="slidenum">
              <a:rPr lang="en-US" altLang="zh-CN"/>
              <a:pPr>
                <a:spcBef>
                  <a:spcPct val="0"/>
                </a:spcBef>
              </a:pPr>
              <a:t>79</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ChangeArrowheads="1" noTextEdit="1"/>
          </p:cNvSpPr>
          <p:nvPr>
            <p:ph type="sldImg"/>
          </p:nvPr>
        </p:nvSpPr>
        <p:spPr>
          <a:ln/>
        </p:spPr>
      </p:sp>
      <p:sp>
        <p:nvSpPr>
          <p:cNvPr id="12697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优先队列与普通队列的差别：</a:t>
            </a:r>
          </a:p>
          <a:p>
            <a:r>
              <a:rPr lang="en-US" altLang="zh-CN" smtClean="0"/>
              <a:t>1 </a:t>
            </a:r>
            <a:r>
              <a:rPr lang="zh-CN" altLang="en-US" smtClean="0"/>
              <a:t>删除时，总是删除优先级最大的，并不是仅仅是普通的队头出队。</a:t>
            </a:r>
          </a:p>
          <a:p>
            <a:r>
              <a:rPr lang="en-US" altLang="zh-CN" smtClean="0"/>
              <a:t>2 </a:t>
            </a:r>
            <a:r>
              <a:rPr lang="zh-CN" altLang="en-US" smtClean="0"/>
              <a:t>普通队列不存在查找操作。优先级队列的查找，一定是查找优先级最大的。</a:t>
            </a:r>
            <a:endParaRPr lang="en-US" altLang="zh-CN" smtClean="0"/>
          </a:p>
          <a:p>
            <a:r>
              <a:rPr lang="zh-CN" altLang="en-US" smtClean="0">
                <a:solidFill>
                  <a:srgbClr val="333333"/>
                </a:solidFill>
                <a:latin typeface="宋体" pitchFamily="2" charset="-122"/>
              </a:rPr>
              <a:t>查找操作用来搜索优先权最大的元素。删除操作用来删除该元素 。对于优先权同样的元素，可按先进先出次序处理或按随意优先权进行。</a:t>
            </a:r>
            <a:endParaRPr lang="zh-CN" altLang="en-US" smtClean="0"/>
          </a:p>
        </p:txBody>
      </p:sp>
      <p:sp>
        <p:nvSpPr>
          <p:cNvPr id="12698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02CF38E4-8550-413B-A60E-3BB9482F5E05}" type="slidenum">
              <a:rPr lang="en-US" altLang="zh-CN" sz="1200">
                <a:latin typeface="Times New Roman" pitchFamily="18" charset="0"/>
              </a:rPr>
              <a:pPr/>
              <a:t>85</a:t>
            </a:fld>
            <a:endParaRPr lang="en-US" altLang="zh-CN" sz="1200">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ChangeArrowheads="1" noTextEdit="1"/>
          </p:cNvSpPr>
          <p:nvPr>
            <p:ph type="sldImg"/>
          </p:nvPr>
        </p:nvSpPr>
        <p:spPr>
          <a:ln/>
        </p:spPr>
      </p:sp>
      <p:sp>
        <p:nvSpPr>
          <p:cNvPr id="1310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10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5DF8E16E-BD02-48D5-BD00-BAB02422D433}" type="slidenum">
              <a:rPr lang="en-US" altLang="zh-CN"/>
              <a:pPr>
                <a:spcBef>
                  <a:spcPct val="0"/>
                </a:spcBef>
              </a:pPr>
              <a:t>88</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ChangeArrowheads="1" noTextEdit="1"/>
          </p:cNvSpPr>
          <p:nvPr>
            <p:ph type="sldImg"/>
          </p:nvPr>
        </p:nvSpPr>
        <p:spPr>
          <a:ln/>
        </p:spPr>
      </p:sp>
      <p:sp>
        <p:nvSpPr>
          <p:cNvPr id="13312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https://blog.51cto.com/heliotopekxy/6205405</a:t>
            </a:r>
            <a:endParaRPr lang="zh-CN" altLang="en-US" smtClean="0"/>
          </a:p>
          <a:p>
            <a:endParaRPr lang="zh-CN" altLang="en-US" smtClean="0"/>
          </a:p>
        </p:txBody>
      </p:sp>
      <p:sp>
        <p:nvSpPr>
          <p:cNvPr id="13312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01A01181-476A-4121-82FE-6FB927176301}" type="slidenum">
              <a:rPr lang="en-US" altLang="zh-CN" sz="1200">
                <a:latin typeface="Times New Roman" pitchFamily="18" charset="0"/>
              </a:rPr>
              <a:pPr/>
              <a:t>89</a:t>
            </a:fld>
            <a:endParaRPr lang="en-US" altLang="zh-CN" sz="1200">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ChangeArrowheads="1" noTextEdit="1"/>
          </p:cNvSpPr>
          <p:nvPr>
            <p:ph type="sldImg"/>
          </p:nvPr>
        </p:nvSpPr>
        <p:spPr>
          <a:ln/>
        </p:spPr>
      </p:sp>
      <p:sp>
        <p:nvSpPr>
          <p:cNvPr id="13926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这是瑞士数学家中的著名家族</a:t>
            </a:r>
            <a:r>
              <a:rPr lang="en-US" altLang="zh-CN" smtClean="0"/>
              <a:t>-</a:t>
            </a:r>
            <a:r>
              <a:rPr lang="zh-CN" altLang="en-US" smtClean="0"/>
              <a:t>伯努利家族的族谱图。</a:t>
            </a:r>
            <a:endParaRPr lang="en-US" altLang="zh-CN" smtClean="0"/>
          </a:p>
          <a:p>
            <a:r>
              <a:rPr lang="zh-CN" altLang="en-US" smtClean="0"/>
              <a:t>底色是红色的是数学家，蓝色的不是，约翰一世，是天才数学家欧拉的老师，欧拉的学生是拉格朗日，拉格朗日的弟子是傅里叶和泊松，</a:t>
            </a:r>
            <a:endParaRPr lang="en-US" altLang="zh-CN" smtClean="0"/>
          </a:p>
          <a:p>
            <a:r>
              <a:rPr lang="zh-CN" altLang="en-US" smtClean="0"/>
              <a:t>以雅各布第一</a:t>
            </a:r>
            <a:r>
              <a:rPr lang="en-US" altLang="zh-CN" smtClean="0"/>
              <a:t>·</a:t>
            </a:r>
            <a:r>
              <a:rPr lang="zh-CN" altLang="en-US" smtClean="0"/>
              <a:t>伯努利（</a:t>
            </a:r>
            <a:r>
              <a:rPr lang="en-US" altLang="zh-CN" smtClean="0"/>
              <a:t>Jakob Bernoulli</a:t>
            </a:r>
            <a:r>
              <a:rPr lang="zh-CN" altLang="en-US" smtClean="0"/>
              <a:t>，或</a:t>
            </a:r>
            <a:r>
              <a:rPr lang="en-US" altLang="zh-CN" smtClean="0"/>
              <a:t>Jacques Bernoulli</a:t>
            </a:r>
            <a:r>
              <a:rPr lang="zh-CN" altLang="en-US" smtClean="0"/>
              <a:t>，或</a:t>
            </a:r>
            <a:r>
              <a:rPr lang="en-US" altLang="zh-CN" smtClean="0"/>
              <a:t>James Bernoulli</a:t>
            </a:r>
            <a:r>
              <a:rPr lang="zh-CN" altLang="en-US" smtClean="0"/>
              <a:t>），约翰第一</a:t>
            </a:r>
            <a:r>
              <a:rPr lang="en-US" altLang="zh-CN" smtClean="0"/>
              <a:t>·</a:t>
            </a:r>
            <a:r>
              <a:rPr lang="zh-CN" altLang="en-US" smtClean="0"/>
              <a:t>伯努利（</a:t>
            </a:r>
            <a:r>
              <a:rPr lang="en-US" altLang="zh-CN" smtClean="0"/>
              <a:t>Johann Bernoulli</a:t>
            </a:r>
            <a:r>
              <a:rPr lang="zh-CN" altLang="en-US" smtClean="0"/>
              <a:t>，或</a:t>
            </a:r>
            <a:r>
              <a:rPr lang="en-US" altLang="zh-CN" smtClean="0"/>
              <a:t>Jean Bernoulli</a:t>
            </a:r>
            <a:r>
              <a:rPr lang="zh-CN" altLang="en-US" smtClean="0"/>
              <a:t>），丹尼尔第一</a:t>
            </a:r>
            <a:r>
              <a:rPr lang="en-US" altLang="zh-CN" smtClean="0"/>
              <a:t>·</a:t>
            </a:r>
            <a:r>
              <a:rPr lang="zh-CN" altLang="en-US" smtClean="0"/>
              <a:t>伯努利（</a:t>
            </a:r>
            <a:r>
              <a:rPr lang="en-US" altLang="zh-CN" smtClean="0"/>
              <a:t>Daniel Bernoulli</a:t>
            </a:r>
            <a:r>
              <a:rPr lang="zh-CN" altLang="en-US" smtClean="0"/>
              <a:t>）这三人的成就最大。</a:t>
            </a:r>
            <a:endParaRPr lang="en-US" altLang="zh-CN" smtClean="0"/>
          </a:p>
          <a:p>
            <a:r>
              <a:rPr lang="zh-CN" altLang="en-US" smtClean="0"/>
              <a:t>雅各布第一在概率论、微分方程、无穷级数求和、变分方法、解析几何等方面均有很大建树。许多数学成果与他的名字相联系。例如悬链线问题（</a:t>
            </a:r>
            <a:r>
              <a:rPr lang="en-US" altLang="zh-CN" smtClean="0"/>
              <a:t>1690</a:t>
            </a:r>
            <a:r>
              <a:rPr lang="zh-CN" altLang="en-US" smtClean="0"/>
              <a:t>年），曲率半径公式（</a:t>
            </a:r>
            <a:r>
              <a:rPr lang="en-US" altLang="zh-CN" smtClean="0"/>
              <a:t>1694</a:t>
            </a:r>
            <a:r>
              <a:rPr lang="zh-CN" altLang="en-US" smtClean="0"/>
              <a:t>年），“伯努利双纽线”（</a:t>
            </a:r>
            <a:r>
              <a:rPr lang="en-US" altLang="zh-CN" smtClean="0"/>
              <a:t>1694</a:t>
            </a:r>
            <a:r>
              <a:rPr lang="zh-CN" altLang="en-US" smtClean="0"/>
              <a:t>年），“伯努利微分方程”（</a:t>
            </a:r>
            <a:r>
              <a:rPr lang="en-US" altLang="zh-CN" smtClean="0"/>
              <a:t>1695</a:t>
            </a:r>
            <a:r>
              <a:rPr lang="zh-CN" altLang="en-US" smtClean="0"/>
              <a:t>年），“等周问题”（</a:t>
            </a:r>
            <a:r>
              <a:rPr lang="en-US" altLang="zh-CN" smtClean="0"/>
              <a:t>1700</a:t>
            </a:r>
            <a:r>
              <a:rPr lang="zh-CN" altLang="en-US" smtClean="0"/>
              <a:t>年），“伯努利数”、“伯努利大数定理”等。雅各布第一对数学最重大的贡献是概率论。他从</a:t>
            </a:r>
            <a:r>
              <a:rPr lang="en-US" altLang="zh-CN" smtClean="0"/>
              <a:t>1685</a:t>
            </a:r>
            <a:r>
              <a:rPr lang="zh-CN" altLang="en-US" smtClean="0"/>
              <a:t>年起发表关于赌博游戏中输赢次数问题的论文，后来写成巨著</a:t>
            </a:r>
            <a:r>
              <a:rPr lang="en-US" altLang="zh-CN" smtClean="0"/>
              <a:t>《</a:t>
            </a:r>
            <a:r>
              <a:rPr lang="zh-CN" altLang="en-US" smtClean="0"/>
              <a:t>猜度术</a:t>
            </a:r>
            <a:r>
              <a:rPr lang="en-US" altLang="zh-CN" smtClean="0"/>
              <a:t>》</a:t>
            </a:r>
            <a:r>
              <a:rPr lang="zh-CN" altLang="en-US" smtClean="0"/>
              <a:t>，这本书在他死后</a:t>
            </a:r>
            <a:r>
              <a:rPr lang="en-US" altLang="zh-CN" smtClean="0"/>
              <a:t>8</a:t>
            </a:r>
            <a:r>
              <a:rPr lang="zh-CN" altLang="en-US" smtClean="0"/>
              <a:t>年，即</a:t>
            </a:r>
            <a:r>
              <a:rPr lang="en-US" altLang="zh-CN" smtClean="0"/>
              <a:t>1713</a:t>
            </a:r>
            <a:r>
              <a:rPr lang="zh-CN" altLang="en-US" smtClean="0"/>
              <a:t>年才得以出版．他研究了柔链、薄片、风帆等在自重作用下的形状。</a:t>
            </a:r>
            <a:r>
              <a:rPr lang="en-US" altLang="zh-CN" smtClean="0"/>
              <a:t>1694</a:t>
            </a:r>
            <a:r>
              <a:rPr lang="zh-CN" altLang="en-US" smtClean="0"/>
              <a:t>年他指出拉伸试验中伸长量与拉伸力的</a:t>
            </a:r>
            <a:r>
              <a:rPr lang="en-US" altLang="zh-CN" smtClean="0"/>
              <a:t>m</a:t>
            </a:r>
            <a:r>
              <a:rPr lang="zh-CN" altLang="en-US" smtClean="0"/>
              <a:t>次幕成比例</a:t>
            </a:r>
            <a:r>
              <a:rPr lang="en-US" altLang="zh-CN" smtClean="0"/>
              <a:t>,m</a:t>
            </a:r>
            <a:r>
              <a:rPr lang="zh-CN" altLang="en-US" smtClean="0"/>
              <a:t>由实验确定。</a:t>
            </a:r>
            <a:r>
              <a:rPr lang="en-US" altLang="zh-CN" smtClean="0"/>
              <a:t>1729</a:t>
            </a:r>
            <a:r>
              <a:rPr lang="zh-CN" altLang="en-US" smtClean="0"/>
              <a:t>年</a:t>
            </a:r>
            <a:r>
              <a:rPr lang="en-US" altLang="zh-CN" smtClean="0"/>
              <a:t>C. D. </a:t>
            </a:r>
            <a:r>
              <a:rPr lang="zh-CN" altLang="en-US" smtClean="0"/>
              <a:t>比尔芬格（</a:t>
            </a:r>
            <a:r>
              <a:rPr lang="en-US" altLang="zh-CN" smtClean="0"/>
              <a:t>1693〜1750</a:t>
            </a:r>
            <a:r>
              <a:rPr lang="zh-CN" altLang="en-US" smtClean="0"/>
              <a:t>）根据雅各布第一</a:t>
            </a:r>
            <a:r>
              <a:rPr lang="en-US" altLang="zh-CN" smtClean="0"/>
              <a:t>1687</a:t>
            </a:r>
            <a:r>
              <a:rPr lang="zh-CN" altLang="en-US" smtClean="0"/>
              <a:t>年的实验数据给出</a:t>
            </a:r>
            <a:r>
              <a:rPr lang="en-US" altLang="zh-CN" smtClean="0"/>
              <a:t>m</a:t>
            </a:r>
            <a:r>
              <a:rPr lang="zh-CN" altLang="en-US" smtClean="0"/>
              <a:t>为</a:t>
            </a:r>
            <a:r>
              <a:rPr lang="en-US" altLang="zh-CN" smtClean="0"/>
              <a:t>3/2</a:t>
            </a:r>
            <a:r>
              <a:rPr lang="zh-CN" altLang="en-US" smtClean="0"/>
              <a:t>。雅各布第一在</a:t>
            </a:r>
            <a:r>
              <a:rPr lang="en-US" altLang="zh-CN" smtClean="0"/>
              <a:t>1705</a:t>
            </a:r>
            <a:r>
              <a:rPr lang="zh-CN" altLang="en-US" smtClean="0"/>
              <a:t>年研究过细杆在轴向力作用下的弹性曲线问题。 </a:t>
            </a:r>
            <a:r>
              <a:rPr lang="en-US" altLang="zh-CN" smtClean="0"/>
              <a:t>[1] </a:t>
            </a:r>
          </a:p>
          <a:p>
            <a:r>
              <a:rPr lang="zh-CN" altLang="en-US" smtClean="0"/>
              <a:t>轶事</a:t>
            </a:r>
          </a:p>
          <a:p>
            <a:r>
              <a:rPr lang="zh-CN" altLang="en-US" smtClean="0"/>
              <a:t>最为人们津津乐道的轶事之一，是雅各布痴心于研究对数螺线，他发现，对数螺线经过各种变换后仍然是对数螺线：如它的渐屈线和渐伸线是对数螺线，自极点至切线的垂足的轨迹，以极点为发光点经对数螺线反射后得到的反射线，以及与所有这些反射线相切的曲线（回光线）都是对数螺线。他惊叹这种曲线的神奇，竟在遗嘱里要求后人将对数螺线刻在自己的墓碑上，并附以颂词“纵然变化，依然故我”，用以象征死后永生不朽。</a:t>
            </a:r>
            <a:endParaRPr lang="en-US" altLang="zh-CN" smtClean="0"/>
          </a:p>
          <a:p>
            <a:r>
              <a:rPr lang="zh-CN" altLang="en-US" smtClean="0">
                <a:solidFill>
                  <a:srgbClr val="333333"/>
                </a:solidFill>
                <a:latin typeface="Arial" pitchFamily="34" charset="0"/>
              </a:rPr>
              <a:t>伯努利家族曾产生许多传奇和轶事。一个关于丹尼尔第一的传说这是样的：有一次在旅途中，年轻的丹尼尔第一同一个风趣的陌生人闲谈，他谦虚地自我介绍说：“我是</a:t>
            </a:r>
            <a:r>
              <a:rPr lang="zh-CN" altLang="en-US" smtClean="0">
                <a:solidFill>
                  <a:srgbClr val="CCCCFF"/>
                </a:solidFill>
                <a:latin typeface="Arial" pitchFamily="34" charset="0"/>
                <a:hlinkClick r:id="rId3"/>
              </a:rPr>
              <a:t>丹尼尔</a:t>
            </a:r>
            <a:r>
              <a:rPr lang="en-US" altLang="zh-CN" smtClean="0">
                <a:solidFill>
                  <a:srgbClr val="CCCCFF"/>
                </a:solidFill>
                <a:latin typeface="Arial" pitchFamily="34" charset="0"/>
                <a:hlinkClick r:id="rId3"/>
              </a:rPr>
              <a:t>·</a:t>
            </a:r>
            <a:r>
              <a:rPr lang="zh-CN" altLang="en-US" smtClean="0">
                <a:latin typeface="Arial" pitchFamily="34" charset="0"/>
                <a:hlinkClick r:id="rId3"/>
              </a:rPr>
              <a:t>伯努利</a:t>
            </a:r>
            <a:r>
              <a:rPr lang="zh-CN" altLang="en-US" smtClean="0">
                <a:solidFill>
                  <a:srgbClr val="333333"/>
                </a:solidFill>
                <a:latin typeface="Arial" pitchFamily="34" charset="0"/>
              </a:rPr>
              <a:t>。”陌生人立即带着讥讽的神情回答道：“那我就是伊萨克</a:t>
            </a:r>
            <a:r>
              <a:rPr lang="en-US" altLang="zh-CN" smtClean="0">
                <a:solidFill>
                  <a:srgbClr val="333333"/>
                </a:solidFill>
                <a:latin typeface="Arial" pitchFamily="34" charset="0"/>
              </a:rPr>
              <a:t>·</a:t>
            </a:r>
            <a:r>
              <a:rPr lang="zh-CN" altLang="en-US" smtClean="0">
                <a:solidFill>
                  <a:srgbClr val="333333"/>
                </a:solidFill>
                <a:latin typeface="Arial" pitchFamily="34" charset="0"/>
              </a:rPr>
              <a:t>牛顿。”作为丹尼尔第一，这是他有生以来受到过的最诚恳的赞颂，这使他一直到晚年都甚感欣慰。</a:t>
            </a:r>
            <a:endParaRPr lang="zh-CN" altLang="en-US" smtClean="0"/>
          </a:p>
        </p:txBody>
      </p:sp>
      <p:sp>
        <p:nvSpPr>
          <p:cNvPr id="13926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52E7E652-8FD1-4728-B75C-292D7E097D28}" type="slidenum">
              <a:rPr lang="en-US" altLang="zh-CN" sz="1200">
                <a:latin typeface="Times New Roman" pitchFamily="18" charset="0"/>
              </a:rPr>
              <a:pPr/>
              <a:t>94</a:t>
            </a:fld>
            <a:endParaRPr lang="en-US" altLang="zh-CN" sz="120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a:ln/>
        </p:spPr>
      </p:sp>
      <p:sp>
        <p:nvSpPr>
          <p:cNvPr id="1331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smtClean="0"/>
              <a:t>比线性表少</a:t>
            </a:r>
            <a:r>
              <a:rPr lang="en-US" altLang="zh-CN" dirty="0" err="1" smtClean="0"/>
              <a:t>LocateElem</a:t>
            </a:r>
            <a:r>
              <a:rPr lang="zh-CN" altLang="en-US" dirty="0" smtClean="0"/>
              <a:t>（），</a:t>
            </a:r>
            <a:r>
              <a:rPr lang="en-US" altLang="zh-CN" dirty="0" err="1" smtClean="0"/>
              <a:t>PriorElem</a:t>
            </a:r>
            <a:r>
              <a:rPr lang="zh-CN" altLang="en-US" dirty="0" smtClean="0"/>
              <a:t>（）和</a:t>
            </a:r>
            <a:r>
              <a:rPr lang="en-US" altLang="zh-CN" dirty="0" err="1" smtClean="0"/>
              <a:t>NextElem</a:t>
            </a:r>
            <a:r>
              <a:rPr lang="zh-CN" altLang="en-US" dirty="0" smtClean="0"/>
              <a:t>（）这些操作，为什么？</a:t>
            </a:r>
            <a:endParaRPr lang="en-US" altLang="zh-CN" dirty="0" smtClean="0"/>
          </a:p>
          <a:p>
            <a:pPr eaLnBrk="1" hangingPunct="1"/>
            <a:r>
              <a:rPr lang="zh-CN" altLang="en-US" dirty="0" smtClean="0"/>
              <a:t>因为栈的元素存取方式受限，导致这些操作没有必要了。</a:t>
            </a:r>
          </a:p>
        </p:txBody>
      </p:sp>
      <p:sp>
        <p:nvSpPr>
          <p:cNvPr id="1331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AD0AE634-5B0D-431A-8D6F-64F0C8E9836B}" type="slidenum">
              <a:rPr lang="en-US" altLang="zh-CN"/>
              <a:pPr>
                <a:spcBef>
                  <a:spcPct val="0"/>
                </a:spcBef>
              </a:pPr>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ChangeArrowheads="1" noTextEdit="1"/>
          </p:cNvSpPr>
          <p:nvPr>
            <p:ph type="sldImg"/>
          </p:nvPr>
        </p:nvSpPr>
        <p:spPr>
          <a:ln/>
        </p:spPr>
      </p:sp>
      <p:sp>
        <p:nvSpPr>
          <p:cNvPr id="1413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约翰一世，是天才数学家欧拉的老师，欧拉的学生是拉格朗日，拉格朗日的弟子是傅里叶和泊松，</a:t>
            </a:r>
            <a:endParaRPr lang="en-US" altLang="zh-CN" dirty="0" smtClean="0"/>
          </a:p>
          <a:p>
            <a:endParaRPr lang="zh-CN" altLang="en-US" dirty="0" smtClean="0"/>
          </a:p>
        </p:txBody>
      </p:sp>
      <p:sp>
        <p:nvSpPr>
          <p:cNvPr id="14131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A181858C-D578-4C2D-8395-FA7BD99D8AF3}" type="slidenum">
              <a:rPr lang="en-US" altLang="zh-CN" sz="1200">
                <a:latin typeface="Times New Roman" pitchFamily="18" charset="0"/>
              </a:rPr>
              <a:pPr/>
              <a:t>95</a:t>
            </a:fld>
            <a:endParaRPr lang="en-US" altLang="zh-CN" sz="1200">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ChangeArrowheads="1" noTextEdit="1"/>
          </p:cNvSpPr>
          <p:nvPr>
            <p:ph type="sldImg"/>
          </p:nvPr>
        </p:nvSpPr>
        <p:spPr>
          <a:ln/>
        </p:spPr>
      </p:sp>
      <p:sp>
        <p:nvSpPr>
          <p:cNvPr id="14336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从郑州出发到所有城市换乘次数最少的路线。比如，郑州到北京，换乘</a:t>
            </a:r>
            <a:r>
              <a:rPr lang="en-US" altLang="zh-CN" smtClean="0"/>
              <a:t>1</a:t>
            </a:r>
            <a:r>
              <a:rPr lang="zh-CN" altLang="en-US" smtClean="0"/>
              <a:t>次，也可以换乘</a:t>
            </a:r>
            <a:r>
              <a:rPr lang="en-US" altLang="zh-CN" smtClean="0"/>
              <a:t>3</a:t>
            </a:r>
            <a:r>
              <a:rPr lang="zh-CN" altLang="en-US" smtClean="0"/>
              <a:t>次。</a:t>
            </a:r>
            <a:endParaRPr lang="en-US" altLang="zh-CN" smtClean="0"/>
          </a:p>
          <a:p>
            <a:r>
              <a:rPr lang="zh-CN" altLang="en-US" smtClean="0"/>
              <a:t>花费最少？时间最短？</a:t>
            </a:r>
          </a:p>
        </p:txBody>
      </p:sp>
      <p:sp>
        <p:nvSpPr>
          <p:cNvPr id="1433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51D2A227-4D98-4623-8287-42AC4309A691}" type="slidenum">
              <a:rPr lang="en-US" altLang="zh-CN" sz="1200">
                <a:latin typeface="Times New Roman" pitchFamily="18" charset="0"/>
              </a:rPr>
              <a:pPr/>
              <a:t>96</a:t>
            </a:fld>
            <a:endParaRPr lang="en-US" altLang="zh-CN" sz="1200">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9062EDD6-0A31-418A-B7B8-37B24BFA9E23}" type="slidenum">
              <a:rPr lang="en-US" altLang="zh-CN"/>
              <a:pPr>
                <a:spcBef>
                  <a:spcPct val="0"/>
                </a:spcBef>
              </a:pPr>
              <a:t>99</a:t>
            </a:fld>
            <a:endParaRPr lang="en-US" altLang="zh-CN"/>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smtClean="0"/>
              <a:t>1</a:t>
            </a:r>
            <a:r>
              <a:rPr lang="zh-CN" altLang="en-US" smtClean="0"/>
              <a:t>、 </a:t>
            </a:r>
            <a:r>
              <a:rPr lang="zh-CN" altLang="en-US" sz="900" u="sng" smtClean="0">
                <a:ea typeface="楷体_GB2312" pitchFamily="49" charset="-122"/>
              </a:rPr>
              <a:t>（</a:t>
            </a:r>
            <a:r>
              <a:rPr lang="en-US" altLang="zh-CN" sz="900" u="sng" smtClean="0">
                <a:ea typeface="楷体_GB2312" pitchFamily="49" charset="-122"/>
              </a:rPr>
              <a:t>rear-front+m</a:t>
            </a:r>
            <a:r>
              <a:rPr lang="zh-CN" altLang="en-US" sz="900" u="sng" smtClean="0">
                <a:ea typeface="楷体_GB2312" pitchFamily="49" charset="-122"/>
              </a:rPr>
              <a:t>）</a:t>
            </a:r>
            <a:r>
              <a:rPr lang="en-US" altLang="zh-CN" sz="900" u="sng" smtClean="0">
                <a:ea typeface="楷体_GB2312" pitchFamily="49" charset="-122"/>
              </a:rPr>
              <a:t>%m</a:t>
            </a:r>
            <a:endParaRPr lang="en-US" altLang="zh-CN" smtClean="0"/>
          </a:p>
          <a:p>
            <a:pPr eaLnBrk="1" hangingPunct="1"/>
            <a:r>
              <a:rPr lang="en-US" altLang="zh-CN" smtClean="0"/>
              <a:t>2</a:t>
            </a:r>
            <a:r>
              <a:rPr lang="zh-CN" altLang="en-US" smtClean="0"/>
              <a:t>、</a:t>
            </a:r>
            <a:r>
              <a:rPr lang="en-US" altLang="zh-CN" smtClean="0"/>
              <a:t>4</a:t>
            </a:r>
            <a:r>
              <a:rPr lang="zh-CN" altLang="en-US" smtClean="0"/>
              <a:t>，</a:t>
            </a:r>
            <a:r>
              <a:rPr lang="en-US" altLang="zh-CN" smtClean="0"/>
              <a:t>2</a:t>
            </a:r>
          </a:p>
          <a:p>
            <a:pPr eaLnBrk="1" hangingPunct="1"/>
            <a:r>
              <a:rPr lang="en-US" altLang="zh-CN" smtClean="0"/>
              <a:t>3</a:t>
            </a:r>
            <a:r>
              <a:rPr lang="zh-CN" altLang="en-US" smtClean="0"/>
              <a:t>、 </a:t>
            </a:r>
            <a:r>
              <a:rPr lang="en-US" altLang="zh-CN" sz="900" smtClean="0">
                <a:ea typeface="楷体_GB2312" pitchFamily="49" charset="-122"/>
              </a:rPr>
              <a:t>max-size==1</a:t>
            </a:r>
            <a:r>
              <a:rPr lang="zh-CN" altLang="en-US" sz="900" smtClean="0">
                <a:ea typeface="楷体_GB2312" pitchFamily="49" charset="-122"/>
              </a:rPr>
              <a:t>， </a:t>
            </a:r>
            <a:r>
              <a:rPr lang="en-US" altLang="zh-CN" sz="900" smtClean="0">
                <a:ea typeface="楷体_GB2312" pitchFamily="49" charset="-122"/>
              </a:rPr>
              <a:t>(max_size+1)%MAXSIZE==1 </a:t>
            </a:r>
          </a:p>
          <a:p>
            <a:pPr eaLnBrk="1" hangingPunct="1"/>
            <a:r>
              <a:rPr lang="en-US" altLang="zh-CN" sz="900" smtClean="0">
                <a:ea typeface="楷体_GB2312" pitchFamily="49" charset="-122"/>
              </a:rPr>
              <a:t>4</a:t>
            </a:r>
            <a:r>
              <a:rPr lang="zh-CN" altLang="en-US" sz="900" smtClean="0">
                <a:ea typeface="楷体_GB2312" pitchFamily="49" charset="-122"/>
              </a:rPr>
              <a:t>、</a:t>
            </a:r>
            <a:r>
              <a:rPr lang="zh-CN" altLang="en-US" sz="900" u="sng" smtClean="0">
                <a:ea typeface="楷体_GB2312" pitchFamily="49" charset="-122"/>
              </a:rPr>
              <a:t>组成环状可避免假溢出</a:t>
            </a:r>
            <a:endParaRPr lang="zh-CN" altLang="en-US" sz="900" smtClean="0"/>
          </a:p>
          <a:p>
            <a:pPr eaLnBrk="1" hangingPunct="1"/>
            <a:endParaRPr lang="en-US" altLang="zh-CN" sz="900" smtClean="0">
              <a:ea typeface="楷体_GB2312" pitchFamily="49"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3ABB2575-4D7C-4924-BC63-79C939657ADD}" type="slidenum">
              <a:rPr lang="en-US" altLang="zh-CN"/>
              <a:pPr>
                <a:spcBef>
                  <a:spcPct val="0"/>
                </a:spcBef>
              </a:pPr>
              <a:t>100</a:t>
            </a:fld>
            <a:endParaRPr lang="en-US" altLang="zh-CN"/>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smtClean="0"/>
              <a:t>1</a:t>
            </a:r>
            <a:r>
              <a:rPr lang="zh-CN" altLang="en-US" smtClean="0"/>
              <a:t>、</a:t>
            </a:r>
            <a:r>
              <a:rPr lang="en-US" altLang="zh-CN" smtClean="0"/>
              <a:t>n-i+1</a:t>
            </a:r>
          </a:p>
          <a:p>
            <a:pPr eaLnBrk="1" hangingPunct="1"/>
            <a:r>
              <a:rPr lang="en-US" altLang="zh-CN" smtClean="0"/>
              <a:t>2</a:t>
            </a:r>
            <a:r>
              <a:rPr lang="zh-CN" altLang="en-US" smtClean="0"/>
              <a:t>、</a:t>
            </a:r>
            <a:r>
              <a:rPr lang="en-US" altLang="zh-CN" smtClean="0"/>
              <a:t>top=top-1</a:t>
            </a:r>
          </a:p>
          <a:p>
            <a:pPr eaLnBrk="1" hangingPunct="1"/>
            <a:r>
              <a:rPr lang="en-US" altLang="zh-CN" smtClean="0"/>
              <a:t>3</a:t>
            </a:r>
            <a:r>
              <a:rPr lang="zh-CN" altLang="en-US" smtClean="0"/>
              <a:t>、</a:t>
            </a:r>
            <a:r>
              <a:rPr lang="en-US" altLang="zh-CN" smtClean="0"/>
              <a:t>D</a:t>
            </a:r>
          </a:p>
          <a:p>
            <a:pPr eaLnBrk="1" hangingPunct="1"/>
            <a:r>
              <a:rPr lang="en-US" altLang="zh-CN" sz="900" smtClean="0">
                <a:ea typeface="楷体_GB2312" pitchFamily="49" charset="-122"/>
              </a:rPr>
              <a:t>4</a:t>
            </a:r>
            <a:r>
              <a:rPr lang="zh-CN" altLang="en-US" sz="900" smtClean="0">
                <a:ea typeface="楷体_GB2312" pitchFamily="49" charset="-122"/>
              </a:rPr>
              <a:t>、</a:t>
            </a:r>
            <a:r>
              <a:rPr lang="en-US" altLang="zh-CN" sz="900" smtClean="0">
                <a:ea typeface="楷体_GB2312" pitchFamily="49" charset="-122"/>
              </a:rPr>
              <a:t>C</a:t>
            </a:r>
            <a:r>
              <a:rPr lang="zh-CN" altLang="en-US" sz="900" smtClean="0">
                <a:ea typeface="楷体_GB2312" pitchFamily="49" charset="-122"/>
              </a:rPr>
              <a:t>。由于输出序列没有明确标出具体序列值，</a:t>
            </a:r>
            <a:endParaRPr lang="zh-CN" altLang="en-US" sz="900" smtClean="0"/>
          </a:p>
          <a:p>
            <a:pPr eaLnBrk="1" hangingPunct="1"/>
            <a:r>
              <a:rPr lang="en-US" altLang="zh-CN" smtClean="0"/>
              <a:t>5</a:t>
            </a:r>
            <a:r>
              <a:rPr lang="zh-CN" altLang="en-US" smtClean="0"/>
              <a:t>、</a:t>
            </a:r>
            <a:r>
              <a:rPr lang="en-US" altLang="zh-CN" smtClean="0"/>
              <a:t>A,C,E,F,(</a:t>
            </a:r>
            <a:r>
              <a:rPr lang="en-US" altLang="zh-CN" sz="900" u="sng" smtClean="0">
                <a:ea typeface="楷体_GB2312" pitchFamily="49" charset="-122"/>
              </a:rPr>
              <a:t>D,B</a:t>
            </a:r>
            <a:r>
              <a:rPr lang="zh-CN" altLang="en-US" sz="900" u="sng" smtClean="0">
                <a:ea typeface="楷体_GB2312" pitchFamily="49" charset="-122"/>
              </a:rPr>
              <a:t>不对</a:t>
            </a:r>
            <a:r>
              <a:rPr lang="en-US" altLang="zh-CN" sz="900" u="sng" smtClean="0">
                <a:ea typeface="楷体_GB2312" pitchFamily="49" charset="-122"/>
              </a:rPr>
              <a:t>)</a:t>
            </a:r>
            <a:endParaRPr lang="en-US" altLang="zh-CN" smtClean="0"/>
          </a:p>
          <a:p>
            <a:pPr eaLnBrk="1" hangingPunct="1"/>
            <a:endParaRPr lang="zh-CN" altLang="en-US" sz="2000" smtClean="0">
              <a:latin typeface="Tahoma" pitchFamily="34" charset="0"/>
              <a:ea typeface="楷体_GB2312" pitchFamily="49" charset="-122"/>
            </a:endParaRPr>
          </a:p>
          <a:p>
            <a:pPr eaLnBrk="1" hangingPunct="1"/>
            <a:endParaRPr lang="en-US"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ChangeArrowheads="1" noTextEdit="1"/>
          </p:cNvSpPr>
          <p:nvPr>
            <p:ph type="sldImg"/>
          </p:nvPr>
        </p:nvSpPr>
        <p:spPr>
          <a:ln/>
        </p:spPr>
      </p:sp>
      <p:sp>
        <p:nvSpPr>
          <p:cNvPr id="1515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6</a:t>
            </a:r>
            <a:r>
              <a:rPr lang="zh-CN" altLang="en-US" smtClean="0"/>
              <a:t>、 </a:t>
            </a:r>
            <a:r>
              <a:rPr lang="en-US" altLang="zh-CN" smtClean="0"/>
              <a:t>ABCDE</a:t>
            </a:r>
          </a:p>
          <a:p>
            <a:r>
              <a:rPr lang="en-US" altLang="zh-CN" smtClean="0"/>
              <a:t>7</a:t>
            </a:r>
            <a:r>
              <a:rPr lang="zh-CN" altLang="en-US" smtClean="0"/>
              <a:t>、</a:t>
            </a:r>
            <a:r>
              <a:rPr lang="en-US" altLang="zh-CN" smtClean="0"/>
              <a:t>A</a:t>
            </a:r>
          </a:p>
        </p:txBody>
      </p:sp>
      <p:sp>
        <p:nvSpPr>
          <p:cNvPr id="1515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A2DA587F-8B25-430B-8034-7712787B0489}" type="slidenum">
              <a:rPr lang="en-US" altLang="zh-CN" sz="1200">
                <a:latin typeface="Times New Roman" pitchFamily="18" charset="0"/>
              </a:rPr>
              <a:pPr/>
              <a:t>101</a:t>
            </a:fld>
            <a:endParaRPr lang="en-US" altLang="zh-CN" sz="1200">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ChangeArrowheads="1" noTextEdit="1"/>
          </p:cNvSpPr>
          <p:nvPr>
            <p:ph type="sldImg"/>
          </p:nvPr>
        </p:nvSpPr>
        <p:spPr>
          <a:ln/>
        </p:spPr>
      </p:sp>
      <p:sp>
        <p:nvSpPr>
          <p:cNvPr id="15667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mtClean="0"/>
              <a:t>1</a:t>
            </a:r>
            <a:r>
              <a:rPr lang="zh-CN" altLang="en-US" smtClean="0"/>
              <a:t>、</a:t>
            </a:r>
            <a:r>
              <a:rPr lang="en-US" altLang="zh-CN" smtClean="0"/>
              <a:t>2,4</a:t>
            </a:r>
          </a:p>
          <a:p>
            <a:r>
              <a:rPr lang="en-US" altLang="zh-CN" smtClean="0"/>
              <a:t>2</a:t>
            </a:r>
            <a:r>
              <a:rPr lang="zh-CN" altLang="en-US" smtClean="0"/>
              <a:t>、</a:t>
            </a:r>
            <a:r>
              <a:rPr lang="en-US" altLang="zh-CN" smtClean="0"/>
              <a:t>3</a:t>
            </a:r>
          </a:p>
          <a:p>
            <a:r>
              <a:rPr lang="en-US" altLang="zh-CN" smtClean="0"/>
              <a:t>3</a:t>
            </a:r>
            <a:r>
              <a:rPr lang="zh-CN" altLang="en-US" smtClean="0"/>
              <a:t>、 </a:t>
            </a:r>
            <a:r>
              <a:rPr lang="en-US" altLang="zh-CN" smtClean="0"/>
              <a:t>O(1) </a:t>
            </a:r>
            <a:r>
              <a:rPr lang="zh-CN" altLang="en-US" smtClean="0"/>
              <a:t>，</a:t>
            </a:r>
            <a:r>
              <a:rPr lang="en-US" altLang="zh-CN" smtClean="0"/>
              <a:t>O</a:t>
            </a:r>
            <a:r>
              <a:rPr lang="zh-CN" altLang="en-US" smtClean="0"/>
              <a:t>（</a:t>
            </a:r>
            <a:r>
              <a:rPr lang="en-US" altLang="zh-CN" smtClean="0"/>
              <a:t>n</a:t>
            </a:r>
            <a:r>
              <a:rPr lang="zh-CN" altLang="en-US" smtClean="0"/>
              <a:t>），</a:t>
            </a:r>
            <a:r>
              <a:rPr lang="en-US" altLang="zh-CN" smtClean="0"/>
              <a:t>O</a:t>
            </a:r>
            <a:r>
              <a:rPr lang="zh-CN" altLang="en-US" smtClean="0"/>
              <a:t>（</a:t>
            </a:r>
            <a:r>
              <a:rPr lang="en-US" altLang="zh-CN" smtClean="0"/>
              <a:t>1</a:t>
            </a:r>
            <a:r>
              <a:rPr lang="zh-CN" altLang="en-US" smtClean="0"/>
              <a:t>），</a:t>
            </a:r>
            <a:r>
              <a:rPr lang="en-US" altLang="zh-CN" smtClean="0"/>
              <a:t>O</a:t>
            </a:r>
            <a:r>
              <a:rPr lang="zh-CN" altLang="en-US" smtClean="0"/>
              <a:t>（</a:t>
            </a:r>
            <a:r>
              <a:rPr lang="en-US" altLang="zh-CN" smtClean="0"/>
              <a:t>1</a:t>
            </a:r>
            <a:r>
              <a:rPr lang="zh-CN" altLang="en-US" smtClean="0"/>
              <a:t>）</a:t>
            </a:r>
            <a:endParaRPr lang="en-US" altLang="zh-CN" smtClean="0"/>
          </a:p>
          <a:p>
            <a:r>
              <a:rPr lang="en-US" altLang="zh-CN" smtClean="0"/>
              <a:t>4</a:t>
            </a:r>
            <a:r>
              <a:rPr lang="zh-CN" altLang="en-US" smtClean="0"/>
              <a:t>、</a:t>
            </a:r>
            <a:r>
              <a:rPr lang="en-US" altLang="zh-CN" smtClean="0"/>
              <a:t>B</a:t>
            </a:r>
            <a:endParaRPr lang="zh-CN" altLang="en-US" smtClean="0"/>
          </a:p>
          <a:p>
            <a:endParaRPr lang="zh-CN" altLang="en-US" smtClean="0"/>
          </a:p>
        </p:txBody>
      </p:sp>
      <p:sp>
        <p:nvSpPr>
          <p:cNvPr id="15667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8FCF3E20-5C15-4812-A264-090BC8A50158}" type="slidenum">
              <a:rPr lang="en-US" altLang="zh-CN"/>
              <a:pPr>
                <a:spcBef>
                  <a:spcPct val="0"/>
                </a:spcBef>
              </a:pPr>
              <a:t>105</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ChangeArrowheads="1" noTextEdit="1"/>
          </p:cNvSpPr>
          <p:nvPr>
            <p:ph type="sldImg"/>
          </p:nvPr>
        </p:nvSpPr>
        <p:spPr>
          <a:ln/>
        </p:spPr>
      </p:sp>
      <p:sp>
        <p:nvSpPr>
          <p:cNvPr id="15872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5</a:t>
            </a:r>
            <a:r>
              <a:rPr lang="zh-CN" altLang="en-US" smtClean="0"/>
              <a:t>、</a:t>
            </a:r>
            <a:r>
              <a:rPr lang="en-US" altLang="zh-CN" smtClean="0"/>
              <a:t>(</a:t>
            </a:r>
            <a:r>
              <a:rPr lang="en-US" altLang="zh-CN" u="sng" smtClean="0">
                <a:ea typeface="楷体_GB2312" pitchFamily="49" charset="-122"/>
              </a:rPr>
              <a:t>rear-front+m)%m</a:t>
            </a:r>
          </a:p>
          <a:p>
            <a:r>
              <a:rPr lang="en-US" altLang="zh-CN" u="sng" smtClean="0">
                <a:ea typeface="楷体_GB2312" pitchFamily="49" charset="-122"/>
              </a:rPr>
              <a:t>6</a:t>
            </a:r>
            <a:r>
              <a:rPr lang="zh-CN" altLang="en-US" u="sng" smtClean="0">
                <a:ea typeface="楷体_GB2312" pitchFamily="49" charset="-122"/>
              </a:rPr>
              <a:t>、空的条件是</a:t>
            </a:r>
            <a:r>
              <a:rPr lang="en-US" altLang="zh-CN" u="sng" smtClean="0">
                <a:ea typeface="楷体_GB2312" pitchFamily="49" charset="-122"/>
              </a:rPr>
              <a:t>max_size=1</a:t>
            </a:r>
            <a:r>
              <a:rPr lang="zh-CN" altLang="en-US" u="sng" smtClean="0">
                <a:ea typeface="楷体_GB2312" pitchFamily="49" charset="-122"/>
              </a:rPr>
              <a:t>；满的判定条件是</a:t>
            </a:r>
            <a:r>
              <a:rPr lang="en-US" altLang="zh-CN" b="1" smtClean="0">
                <a:solidFill>
                  <a:srgbClr val="222222"/>
                </a:solidFill>
                <a:latin typeface="Helvetica Neue"/>
              </a:rPr>
              <a:t>(max_size-1)%MAXSIZE==1</a:t>
            </a:r>
          </a:p>
          <a:p>
            <a:r>
              <a:rPr lang="en-US" altLang="zh-CN" b="1" smtClean="0">
                <a:solidFill>
                  <a:srgbClr val="222222"/>
                </a:solidFill>
                <a:latin typeface="Helvetica Neue"/>
              </a:rPr>
              <a:t>7</a:t>
            </a:r>
            <a:r>
              <a:rPr lang="zh-CN" altLang="en-US" b="1" smtClean="0">
                <a:solidFill>
                  <a:srgbClr val="222222"/>
                </a:solidFill>
                <a:latin typeface="Helvetica Neue"/>
              </a:rPr>
              <a:t>、</a:t>
            </a:r>
            <a:r>
              <a:rPr kumimoji="1" lang="en-US" altLang="zh-CN" b="1" smtClean="0">
                <a:solidFill>
                  <a:srgbClr val="000000"/>
                </a:solidFill>
                <a:ea typeface="楷体_GB2312" pitchFamily="49" charset="-122"/>
              </a:rPr>
              <a:t>(r-f+n)%n</a:t>
            </a:r>
            <a:endParaRPr lang="en-US" altLang="zh-CN" smtClean="0"/>
          </a:p>
          <a:p>
            <a:endParaRPr lang="zh-CN" altLang="en-US" smtClean="0"/>
          </a:p>
        </p:txBody>
      </p:sp>
      <p:sp>
        <p:nvSpPr>
          <p:cNvPr id="15872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4CF684BF-F00D-4B41-A9ED-C51EACC9E15A}" type="slidenum">
              <a:rPr lang="en-US" altLang="zh-CN" sz="1200">
                <a:latin typeface="Times New Roman" pitchFamily="18" charset="0"/>
              </a:rPr>
              <a:pPr/>
              <a:t>106</a:t>
            </a:fld>
            <a:endParaRPr lang="en-US" altLang="zh-CN" sz="1200">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4EE244-E0E3-4A54-92C5-62C8169D19AE}" type="slidenum">
              <a:rPr lang="zh-CN" altLang="en-US" smtClean="0"/>
              <a:t>107</a:t>
            </a:fld>
            <a:endParaRPr lang="zh-CN" altLang="en-US"/>
          </a:p>
        </p:txBody>
      </p:sp>
    </p:spTree>
    <p:extLst>
      <p:ext uri="{BB962C8B-B14F-4D97-AF65-F5344CB8AC3E}">
        <p14:creationId xmlns:p14="http://schemas.microsoft.com/office/powerpoint/2010/main" val="2733758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4EE244-E0E3-4A54-92C5-62C8169D19AE}" type="slidenum">
              <a:rPr lang="zh-CN" altLang="en-US" smtClean="0"/>
              <a:t>114</a:t>
            </a:fld>
            <a:endParaRPr lang="zh-CN" altLang="en-US"/>
          </a:p>
        </p:txBody>
      </p:sp>
    </p:spTree>
    <p:extLst>
      <p:ext uri="{BB962C8B-B14F-4D97-AF65-F5344CB8AC3E}">
        <p14:creationId xmlns:p14="http://schemas.microsoft.com/office/powerpoint/2010/main" val="38467338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ChangeArrowheads="1" noTextEdit="1"/>
          </p:cNvSpPr>
          <p:nvPr>
            <p:ph type="sldImg"/>
          </p:nvPr>
        </p:nvSpPr>
        <p:spPr>
          <a:ln/>
        </p:spPr>
      </p:sp>
      <p:sp>
        <p:nvSpPr>
          <p:cNvPr id="16896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D</a:t>
            </a:r>
          </a:p>
          <a:p>
            <a:r>
              <a:rPr lang="en-US" altLang="zh-CN" smtClean="0"/>
              <a:t>D</a:t>
            </a:r>
          </a:p>
          <a:p>
            <a:r>
              <a:rPr lang="zh-CN" altLang="en-US" smtClean="0"/>
              <a:t>以</a:t>
            </a:r>
            <a:r>
              <a:rPr lang="en-US" altLang="zh-CN" smtClean="0"/>
              <a:t>A</a:t>
            </a:r>
            <a:r>
              <a:rPr lang="zh-CN" altLang="en-US" smtClean="0"/>
              <a:t>为例，</a:t>
            </a:r>
            <a:r>
              <a:rPr lang="en-US" altLang="zh-CN" smtClean="0"/>
              <a:t>1,2</a:t>
            </a:r>
            <a:r>
              <a:rPr lang="zh-CN" altLang="en-US" smtClean="0"/>
              <a:t>从入队列端入队列，</a:t>
            </a:r>
            <a:r>
              <a:rPr lang="en-US" altLang="zh-CN" smtClean="0"/>
              <a:t>3,4,5</a:t>
            </a:r>
            <a:r>
              <a:rPr lang="zh-CN" altLang="en-US" smtClean="0"/>
              <a:t>从可入可出端入队列，再出队列。</a:t>
            </a:r>
          </a:p>
        </p:txBody>
      </p:sp>
      <p:sp>
        <p:nvSpPr>
          <p:cNvPr id="1689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06A0D06F-65D4-40D6-881D-29DDD63FAEC4}" type="slidenum">
              <a:rPr lang="en-US" altLang="zh-CN" sz="1200">
                <a:latin typeface="Times New Roman" pitchFamily="18" charset="0"/>
              </a:rPr>
              <a:pPr/>
              <a:t>115</a:t>
            </a:fld>
            <a:endParaRPr lang="en-US" altLang="zh-CN" sz="120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p:nvPr>
        </p:nvSpPr>
        <p:spPr>
          <a:ln/>
        </p:spPr>
      </p:sp>
      <p:sp>
        <p:nvSpPr>
          <p:cNvPr id="1536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a:t>
            </a:r>
            <a:r>
              <a:rPr lang="zh-CN" altLang="en-US" dirty="0" smtClean="0"/>
              <a:t>是否需要</a:t>
            </a:r>
            <a:r>
              <a:rPr lang="en-US" altLang="zh-CN" dirty="0" smtClean="0"/>
              <a:t>length</a:t>
            </a:r>
            <a:r>
              <a:rPr lang="zh-CN" altLang="en-US" dirty="0" smtClean="0"/>
              <a:t>？</a:t>
            </a:r>
            <a:endParaRPr lang="en-US" altLang="zh-CN" dirty="0" smtClean="0"/>
          </a:p>
          <a:p>
            <a:r>
              <a:rPr lang="zh-CN" altLang="en-US" dirty="0" smtClean="0"/>
              <a:t>答：不需要，因为有</a:t>
            </a:r>
            <a:r>
              <a:rPr lang="en-US" altLang="zh-CN" dirty="0" err="1" smtClean="0"/>
              <a:t>S.top-S.base</a:t>
            </a:r>
            <a:r>
              <a:rPr lang="zh-CN" altLang="en-US" dirty="0" smtClean="0"/>
              <a:t>就行了。</a:t>
            </a:r>
          </a:p>
          <a:p>
            <a:endParaRPr lang="en-US" altLang="zh-CN" dirty="0" smtClean="0"/>
          </a:p>
          <a:p>
            <a:r>
              <a:rPr lang="zh-CN" altLang="en-US" dirty="0" smtClean="0"/>
              <a:t>缺点：</a:t>
            </a:r>
            <a:r>
              <a:rPr lang="en-US" altLang="zh-CN" dirty="0" smtClean="0"/>
              <a:t>top=0</a:t>
            </a:r>
            <a:r>
              <a:rPr lang="zh-CN" altLang="en-US" dirty="0" smtClean="0"/>
              <a:t>表示栈空，但</a:t>
            </a:r>
            <a:r>
              <a:rPr lang="en-US" altLang="zh-CN" dirty="0" smtClean="0"/>
              <a:t>C</a:t>
            </a:r>
            <a:r>
              <a:rPr lang="zh-CN" altLang="en-US" dirty="0" smtClean="0"/>
              <a:t>语言一般从</a:t>
            </a:r>
            <a:r>
              <a:rPr lang="en-US" altLang="zh-CN" dirty="0" smtClean="0"/>
              <a:t>0</a:t>
            </a:r>
            <a:r>
              <a:rPr lang="zh-CN" altLang="en-US" dirty="0" smtClean="0"/>
              <a:t>下标开始存元素，当</a:t>
            </a:r>
            <a:r>
              <a:rPr lang="en-US" altLang="zh-CN" dirty="0" smtClean="0"/>
              <a:t>C</a:t>
            </a:r>
            <a:r>
              <a:rPr lang="zh-CN" altLang="en-US" dirty="0" smtClean="0"/>
              <a:t>语言作为描述语言时，带来不便，</a:t>
            </a:r>
            <a:endParaRPr lang="en-US" altLang="zh-CN" dirty="0" smtClean="0"/>
          </a:p>
          <a:p>
            <a:r>
              <a:rPr lang="zh-CN" altLang="en-US" dirty="0" smtClean="0"/>
              <a:t>缺点：栈使用过程中所需空间难以估计。</a:t>
            </a:r>
          </a:p>
          <a:p>
            <a:r>
              <a:rPr lang="zh-CN" altLang="en-US" dirty="0" smtClean="0"/>
              <a:t>解决办法：在应用中，附设栈底指针，空间不足时逐段扩大</a:t>
            </a:r>
            <a:r>
              <a:rPr lang="en-US" altLang="zh-CN" dirty="0" smtClean="0"/>
              <a:t>.</a:t>
            </a:r>
          </a:p>
          <a:p>
            <a:endParaRPr lang="zh-CN" altLang="en-US" dirty="0" smtClean="0"/>
          </a:p>
        </p:txBody>
      </p:sp>
      <p:sp>
        <p:nvSpPr>
          <p:cNvPr id="153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AFCC238F-816D-4E22-924F-2E671EC132A4}" type="slidenum">
              <a:rPr lang="en-US" altLang="zh-CN" sz="1200">
                <a:latin typeface="Times New Roman" pitchFamily="18" charset="0"/>
              </a:rPr>
              <a:pPr/>
              <a:t>5</a:t>
            </a:fld>
            <a:endParaRPr lang="en-US" altLang="zh-CN" sz="1200">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ChangeArrowheads="1" noTextEdit="1"/>
          </p:cNvSpPr>
          <p:nvPr>
            <p:ph type="sldImg"/>
          </p:nvPr>
        </p:nvSpPr>
        <p:spPr>
          <a:ln/>
        </p:spPr>
      </p:sp>
      <p:sp>
        <p:nvSpPr>
          <p:cNvPr id="17101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D</a:t>
            </a:r>
            <a:endParaRPr lang="zh-CN" altLang="en-US" smtClean="0"/>
          </a:p>
        </p:txBody>
      </p:sp>
      <p:sp>
        <p:nvSpPr>
          <p:cNvPr id="17101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7424A4E8-B9B4-42FF-B096-A4B3927287E6}" type="slidenum">
              <a:rPr lang="en-US" altLang="zh-CN" sz="1200">
                <a:latin typeface="Times New Roman" pitchFamily="18" charset="0"/>
              </a:rPr>
              <a:pPr/>
              <a:t>116</a:t>
            </a:fld>
            <a:endParaRPr lang="en-US" altLang="zh-CN" sz="1200">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ChangeArrowheads="1" noTextEdit="1"/>
          </p:cNvSpPr>
          <p:nvPr>
            <p:ph type="sldImg"/>
          </p:nvPr>
        </p:nvSpPr>
        <p:spPr>
          <a:xfrm>
            <a:off x="1371600" y="1143000"/>
            <a:ext cx="4114800" cy="3086100"/>
          </a:xfrm>
          <a:ln/>
        </p:spPr>
      </p:sp>
      <p:sp>
        <p:nvSpPr>
          <p:cNvPr id="17305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zh-CN" altLang="en-US" smtClean="0"/>
          </a:p>
        </p:txBody>
      </p:sp>
      <p:sp>
        <p:nvSpPr>
          <p:cNvPr id="17306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917AF19E-0254-467C-9E93-06932F4963FF}" type="slidenum">
              <a:rPr lang="zh-CN" altLang="en-US" sz="1200">
                <a:latin typeface="Times New Roman" pitchFamily="18" charset="0"/>
              </a:rPr>
              <a:pPr/>
              <a:t>117</a:t>
            </a:fld>
            <a:endParaRPr lang="zh-CN" altLang="en-US" sz="1200">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4EE244-E0E3-4A54-92C5-62C8169D19AE}" type="slidenum">
              <a:rPr lang="zh-CN" altLang="en-US" smtClean="0"/>
              <a:t>118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p:nvPr>
        </p:nvSpPr>
        <p:spPr>
          <a:ln/>
        </p:spPr>
      </p:sp>
      <p:sp>
        <p:nvSpPr>
          <p:cNvPr id="1741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smtClean="0"/>
              <a:t>Push</a:t>
            </a:r>
            <a:r>
              <a:rPr lang="zh-CN" altLang="en-US" b="1" dirty="0" smtClean="0"/>
              <a:t>的核心操作</a:t>
            </a:r>
            <a:r>
              <a:rPr lang="en-US" altLang="zh-CN" b="1" dirty="0" smtClean="0"/>
              <a:t>: *</a:t>
            </a:r>
            <a:r>
              <a:rPr lang="en-US" altLang="zh-CN" b="1" dirty="0" err="1" smtClean="0"/>
              <a:t>S.top</a:t>
            </a:r>
            <a:r>
              <a:rPr lang="en-US" altLang="zh-CN" b="1" dirty="0" smtClean="0"/>
              <a:t>++=A;//*</a:t>
            </a:r>
            <a:r>
              <a:rPr lang="en-US" altLang="zh-CN" b="1" dirty="0" err="1" smtClean="0"/>
              <a:t>S.top</a:t>
            </a:r>
            <a:r>
              <a:rPr lang="en-US" altLang="zh-CN" b="1" dirty="0" smtClean="0"/>
              <a:t>=</a:t>
            </a:r>
            <a:r>
              <a:rPr lang="en-US" altLang="zh-CN" b="1" dirty="0" err="1" smtClean="0"/>
              <a:t>A;S.top</a:t>
            </a:r>
            <a:r>
              <a:rPr lang="en-US" altLang="zh-CN" b="1" dirty="0" smtClean="0"/>
              <a:t>++;</a:t>
            </a:r>
          </a:p>
          <a:p>
            <a:r>
              <a:rPr lang="en-US" altLang="zh-CN" b="1" dirty="0" smtClean="0"/>
              <a:t>Pop</a:t>
            </a:r>
            <a:r>
              <a:rPr lang="zh-CN" altLang="en-US" b="1" dirty="0" smtClean="0"/>
              <a:t>的核心操作</a:t>
            </a:r>
            <a:r>
              <a:rPr lang="en-US" altLang="zh-CN" b="1" dirty="0" smtClean="0"/>
              <a:t>: e=*--</a:t>
            </a:r>
            <a:r>
              <a:rPr lang="en-US" altLang="zh-CN" b="1" dirty="0" err="1" smtClean="0"/>
              <a:t>S.top</a:t>
            </a:r>
            <a:r>
              <a:rPr lang="en-US" altLang="zh-CN" b="1" dirty="0" smtClean="0"/>
              <a:t>;//</a:t>
            </a:r>
            <a:r>
              <a:rPr lang="en-US" altLang="zh-CN" b="1" dirty="0" err="1" smtClean="0"/>
              <a:t>S.top</a:t>
            </a:r>
            <a:r>
              <a:rPr lang="en-US" altLang="zh-CN" b="1" dirty="0" smtClean="0"/>
              <a:t>--;e=*</a:t>
            </a:r>
            <a:r>
              <a:rPr lang="en-US" altLang="zh-CN" b="1" dirty="0" err="1" smtClean="0"/>
              <a:t>S.top</a:t>
            </a:r>
            <a:r>
              <a:rPr lang="en-US" altLang="zh-CN" b="1" dirty="0" smtClean="0"/>
              <a:t>;</a:t>
            </a:r>
          </a:p>
          <a:p>
            <a:r>
              <a:rPr lang="zh-CN" altLang="en-US" b="1" dirty="0" smtClean="0"/>
              <a:t>删除前判空</a:t>
            </a:r>
            <a:r>
              <a:rPr lang="en-US" altLang="zh-CN" b="1" dirty="0" smtClean="0"/>
              <a:t>: </a:t>
            </a:r>
            <a:r>
              <a:rPr kumimoji="1" lang="en-US" altLang="zh-CN" b="1" dirty="0" err="1" smtClean="0">
                <a:solidFill>
                  <a:srgbClr val="FF0000"/>
                </a:solidFill>
                <a:ea typeface="楷体_GB2312" pitchFamily="49" charset="-122"/>
              </a:rPr>
              <a:t>S.top</a:t>
            </a:r>
            <a:r>
              <a:rPr kumimoji="1" lang="en-US" altLang="zh-CN" b="1" dirty="0" smtClean="0">
                <a:solidFill>
                  <a:srgbClr val="FF0000"/>
                </a:solidFill>
                <a:ea typeface="楷体_GB2312" pitchFamily="49" charset="-122"/>
              </a:rPr>
              <a:t>==</a:t>
            </a:r>
            <a:r>
              <a:rPr kumimoji="1" lang="en-US" altLang="zh-CN" b="1" dirty="0" err="1" smtClean="0">
                <a:solidFill>
                  <a:srgbClr val="FF0000"/>
                </a:solidFill>
                <a:ea typeface="楷体_GB2312" pitchFamily="49" charset="-122"/>
              </a:rPr>
              <a:t>S.base</a:t>
            </a:r>
            <a:r>
              <a:rPr kumimoji="1" lang="en-US" altLang="zh-CN" b="1" dirty="0" smtClean="0">
                <a:solidFill>
                  <a:srgbClr val="FF0000"/>
                </a:solidFill>
                <a:ea typeface="楷体_GB2312" pitchFamily="49" charset="-122"/>
              </a:rPr>
              <a:t>;</a:t>
            </a:r>
            <a:endParaRPr lang="en-US" altLang="zh-CN" b="1" dirty="0" smtClean="0"/>
          </a:p>
          <a:p>
            <a:r>
              <a:rPr lang="zh-CN" altLang="en-US" b="1" dirty="0" smtClean="0"/>
              <a:t>插入前判满</a:t>
            </a:r>
            <a:r>
              <a:rPr lang="en-US" altLang="zh-CN" b="1" dirty="0" smtClean="0"/>
              <a:t>: </a:t>
            </a:r>
            <a:r>
              <a:rPr kumimoji="1" lang="en-US" altLang="zh-CN" b="1" dirty="0" err="1" smtClean="0">
                <a:solidFill>
                  <a:srgbClr val="FF0000"/>
                </a:solidFill>
                <a:ea typeface="楷体_GB2312" pitchFamily="49" charset="-122"/>
              </a:rPr>
              <a:t>S.top-S.base</a:t>
            </a:r>
            <a:r>
              <a:rPr kumimoji="1" lang="en-US" altLang="zh-CN" b="1" dirty="0" smtClean="0">
                <a:solidFill>
                  <a:srgbClr val="FF0000"/>
                </a:solidFill>
                <a:ea typeface="楷体_GB2312" pitchFamily="49" charset="-122"/>
              </a:rPr>
              <a:t> ==</a:t>
            </a:r>
            <a:r>
              <a:rPr kumimoji="1" lang="en-US" altLang="zh-CN" b="1" dirty="0" err="1" smtClean="0">
                <a:solidFill>
                  <a:srgbClr val="FF0000"/>
                </a:solidFill>
                <a:ea typeface="楷体_GB2312" pitchFamily="49" charset="-122"/>
              </a:rPr>
              <a:t>S.stacksize</a:t>
            </a:r>
            <a:endParaRPr lang="zh-CN" altLang="en-US" b="1" dirty="0" smtClean="0"/>
          </a:p>
        </p:txBody>
      </p:sp>
      <p:sp>
        <p:nvSpPr>
          <p:cNvPr id="1741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BA70C752-9273-48A5-B170-4F3A6328E5C5}" type="slidenum">
              <a:rPr lang="en-US" altLang="zh-CN" sz="1200">
                <a:latin typeface="Times New Roman" pitchFamily="18" charset="0"/>
              </a:rPr>
              <a:pPr/>
              <a:t>6</a:t>
            </a:fld>
            <a:endParaRPr lang="en-US" altLang="zh-CN" sz="120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ChangeArrowheads="1" noTextEdit="1"/>
          </p:cNvSpPr>
          <p:nvPr>
            <p:ph type="sldImg"/>
          </p:nvPr>
        </p:nvSpPr>
        <p:spPr>
          <a:ln/>
        </p:spPr>
      </p:sp>
      <p:sp>
        <p:nvSpPr>
          <p:cNvPr id="225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*S.top=e;</a:t>
            </a:r>
          </a:p>
          <a:p>
            <a:r>
              <a:rPr lang="en-US" altLang="zh-CN" smtClean="0"/>
              <a:t>S.top++;</a:t>
            </a:r>
            <a:endParaRPr lang="zh-CN" altLang="en-US" smtClean="0"/>
          </a:p>
        </p:txBody>
      </p:sp>
      <p:sp>
        <p:nvSpPr>
          <p:cNvPr id="2253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622FC942-D729-4F16-BD63-C1749B950390}" type="slidenum">
              <a:rPr lang="en-US" altLang="zh-CN" sz="1200">
                <a:latin typeface="Times New Roman" pitchFamily="18" charset="0"/>
              </a:rPr>
              <a:pPr/>
              <a:t>10</a:t>
            </a:fld>
            <a:endParaRPr lang="en-US" altLang="zh-CN" sz="120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ChangeArrowheads="1" noTextEdit="1"/>
          </p:cNvSpPr>
          <p:nvPr>
            <p:ph type="sldImg"/>
          </p:nvPr>
        </p:nvSpPr>
        <p:spPr>
          <a:ln/>
        </p:spPr>
      </p:sp>
      <p:sp>
        <p:nvSpPr>
          <p:cNvPr id="2457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S.top—;//</a:t>
            </a:r>
            <a:r>
              <a:rPr lang="zh-CN" altLang="en-US" smtClean="0"/>
              <a:t>或</a:t>
            </a:r>
            <a:r>
              <a:rPr lang="en-US" altLang="zh-CN" smtClean="0"/>
              <a:t>—S.top;</a:t>
            </a:r>
          </a:p>
          <a:p>
            <a:r>
              <a:rPr lang="en-US" altLang="zh-CN" smtClean="0"/>
              <a:t>e=*S.top;</a:t>
            </a:r>
            <a:endParaRPr lang="zh-CN" altLang="en-US" smtClean="0"/>
          </a:p>
        </p:txBody>
      </p:sp>
      <p:sp>
        <p:nvSpPr>
          <p:cNvPr id="2458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ahoma" pitchFamily="34" charset="0"/>
                <a:ea typeface="宋体" pitchFamily="2" charset="-122"/>
              </a:defRPr>
            </a:lvl1pPr>
            <a:lvl2pPr marL="742950" indent="-285750">
              <a:defRPr sz="2800">
                <a:solidFill>
                  <a:schemeClr val="tx1"/>
                </a:solidFill>
                <a:latin typeface="Tahoma" pitchFamily="34" charset="0"/>
                <a:ea typeface="宋体" pitchFamily="2" charset="-122"/>
              </a:defRPr>
            </a:lvl2pPr>
            <a:lvl3pPr marL="1143000" indent="-228600">
              <a:defRPr sz="2800">
                <a:solidFill>
                  <a:schemeClr val="tx1"/>
                </a:solidFill>
                <a:latin typeface="Tahoma" pitchFamily="34" charset="0"/>
                <a:ea typeface="宋体" pitchFamily="2" charset="-122"/>
              </a:defRPr>
            </a:lvl3pPr>
            <a:lvl4pPr marL="1600200" indent="-228600">
              <a:defRPr sz="2800">
                <a:solidFill>
                  <a:schemeClr val="tx1"/>
                </a:solidFill>
                <a:latin typeface="Tahoma" pitchFamily="34" charset="0"/>
                <a:ea typeface="宋体" pitchFamily="2" charset="-122"/>
              </a:defRPr>
            </a:lvl4pPr>
            <a:lvl5pPr marL="2057400" indent="-228600">
              <a:defRPr sz="28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Tahoma" pitchFamily="34" charset="0"/>
                <a:ea typeface="宋体" pitchFamily="2" charset="-122"/>
              </a:defRPr>
            </a:lvl9pPr>
          </a:lstStyle>
          <a:p>
            <a:fld id="{B0DF9DF3-4E69-4720-B6E7-7CDFA6946905}" type="slidenum">
              <a:rPr lang="en-US" altLang="zh-CN" sz="1200">
                <a:latin typeface="Times New Roman" pitchFamily="18" charset="0"/>
              </a:rPr>
              <a:pPr/>
              <a:t>11</a:t>
            </a:fld>
            <a:endParaRPr lang="en-US" altLang="zh-CN" sz="120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ChangeArrowheads="1" noTextEdit="1"/>
          </p:cNvSpPr>
          <p:nvPr>
            <p:ph type="sldImg"/>
          </p:nvPr>
        </p:nvSpPr>
        <p:spPr>
          <a:ln/>
        </p:spPr>
      </p:sp>
      <p:sp>
        <p:nvSpPr>
          <p:cNvPr id="21507" name="备注占位符 2"/>
          <p:cNvSpPr>
            <a:spLocks noGrp="1"/>
          </p:cNvSpPr>
          <p:nvPr>
            <p:ph type="body" idx="1"/>
          </p:nvPr>
        </p:nvSpPr>
        <p:spPr/>
        <p:txBody>
          <a:bodyPr/>
          <a:lstStyle/>
          <a:p>
            <a:pPr>
              <a:defRPr/>
            </a:pPr>
            <a:r>
              <a:rPr lang="zh-CN" altLang="en-US" dirty="0"/>
              <a:t>注意链式栈不带头结点，指针方向不是头向尾，而是尾向头，因为尾是活动的，允许插入和删除。</a:t>
            </a:r>
            <a:endParaRPr lang="en-US" altLang="zh-CN" dirty="0"/>
          </a:p>
          <a:p>
            <a:pPr>
              <a:defRPr/>
            </a:pPr>
            <a:r>
              <a:rPr lang="en-US" altLang="zh-CN" dirty="0"/>
              <a:t>1 typedef struct </a:t>
            </a:r>
            <a:r>
              <a:rPr lang="en-US" altLang="zh-CN" dirty="0" err="1"/>
              <a:t>snode</a:t>
            </a:r>
            <a:r>
              <a:rPr lang="en-US" altLang="zh-CN" dirty="0"/>
              <a:t>{ </a:t>
            </a:r>
            <a:r>
              <a:rPr lang="en-US" altLang="zh-CN" dirty="0" err="1"/>
              <a:t>elemtype</a:t>
            </a:r>
            <a:r>
              <a:rPr lang="en-US" altLang="zh-CN" dirty="0"/>
              <a:t> data; struct </a:t>
            </a:r>
            <a:r>
              <a:rPr lang="en-US" altLang="zh-CN" dirty="0" err="1"/>
              <a:t>snode</a:t>
            </a:r>
            <a:r>
              <a:rPr lang="en-US" altLang="zh-CN" dirty="0"/>
              <a:t> next} </a:t>
            </a:r>
            <a:r>
              <a:rPr lang="en-US" altLang="zh-CN" dirty="0" err="1"/>
              <a:t>snode</a:t>
            </a:r>
            <a:r>
              <a:rPr lang="en-US" altLang="zh-CN" dirty="0"/>
              <a:t>;</a:t>
            </a:r>
          </a:p>
          <a:p>
            <a:pPr>
              <a:defRPr/>
            </a:pPr>
            <a:r>
              <a:rPr lang="en-US" altLang="zh-CN" dirty="0"/>
              <a:t>   typedef struct { </a:t>
            </a:r>
            <a:r>
              <a:rPr lang="en-US" altLang="zh-CN" dirty="0" err="1"/>
              <a:t>snode</a:t>
            </a:r>
            <a:r>
              <a:rPr lang="en-US" altLang="zh-CN" dirty="0"/>
              <a:t> top; </a:t>
            </a:r>
            <a:r>
              <a:rPr lang="en-US" altLang="zh-CN" dirty="0" err="1"/>
              <a:t>snode</a:t>
            </a:r>
            <a:r>
              <a:rPr lang="en-US" altLang="zh-CN" dirty="0"/>
              <a:t> bottom; int size;}stack;</a:t>
            </a:r>
          </a:p>
          <a:p>
            <a:pPr>
              <a:defRPr/>
            </a:pPr>
            <a:r>
              <a:rPr lang="en-US" altLang="zh-CN" dirty="0"/>
              <a:t>2 stack S</a:t>
            </a:r>
            <a:r>
              <a:rPr lang="zh-CN" altLang="en-US" dirty="0"/>
              <a:t>；</a:t>
            </a:r>
            <a:r>
              <a:rPr lang="en-US" altLang="zh-CN" dirty="0" err="1"/>
              <a:t>S.top</a:t>
            </a:r>
            <a:r>
              <a:rPr lang="en-US" altLang="zh-CN" dirty="0"/>
              <a:t>=</a:t>
            </a:r>
            <a:r>
              <a:rPr lang="en-US" altLang="zh-CN" dirty="0" err="1"/>
              <a:t>S.bottom</a:t>
            </a:r>
            <a:r>
              <a:rPr lang="en-US" altLang="zh-CN" dirty="0"/>
              <a:t>=NULL</a:t>
            </a:r>
            <a:r>
              <a:rPr lang="zh-CN" altLang="en-US" dirty="0"/>
              <a:t>；</a:t>
            </a:r>
            <a:r>
              <a:rPr lang="en-US" altLang="zh-CN" dirty="0"/>
              <a:t>//</a:t>
            </a:r>
            <a:r>
              <a:rPr lang="zh-CN" altLang="en-US" dirty="0"/>
              <a:t>判断栈空</a:t>
            </a:r>
            <a:endParaRPr lang="en-US" altLang="zh-CN" dirty="0"/>
          </a:p>
          <a:p>
            <a:pPr>
              <a:defRPr/>
            </a:pPr>
            <a:r>
              <a:rPr lang="en-US" altLang="zh-CN" dirty="0"/>
              <a:t>1 typedef struct Node //</a:t>
            </a:r>
            <a:r>
              <a:rPr lang="zh-CN" altLang="en-US" dirty="0"/>
              <a:t>栈的结点结构</a:t>
            </a:r>
          </a:p>
          <a:p>
            <a:pPr>
              <a:defRPr/>
            </a:pPr>
            <a:r>
              <a:rPr lang="en-US" altLang="zh-CN" dirty="0"/>
              <a:t>{</a:t>
            </a:r>
          </a:p>
          <a:p>
            <a:pPr>
              <a:defRPr/>
            </a:pPr>
            <a:r>
              <a:rPr lang="en-US" altLang="zh-CN" dirty="0"/>
              <a:t>    int data;</a:t>
            </a:r>
          </a:p>
          <a:p>
            <a:pPr>
              <a:defRPr/>
            </a:pPr>
            <a:r>
              <a:rPr lang="en-US" altLang="zh-CN" dirty="0"/>
              <a:t>    struct Node *next;</a:t>
            </a:r>
          </a:p>
          <a:p>
            <a:pPr>
              <a:defRPr/>
            </a:pPr>
            <a:r>
              <a:rPr lang="en-US" altLang="zh-CN" dirty="0"/>
              <a:t>}Node,*</a:t>
            </a:r>
            <a:r>
              <a:rPr lang="en-US" altLang="zh-CN" dirty="0" err="1"/>
              <a:t>PNode</a:t>
            </a:r>
            <a:r>
              <a:rPr lang="en-US" altLang="zh-CN" dirty="0"/>
              <a:t>;//S==NULL</a:t>
            </a:r>
          </a:p>
          <a:p>
            <a:pPr>
              <a:defRPr/>
            </a:pPr>
            <a:r>
              <a:rPr lang="en-US" altLang="zh-CN" dirty="0"/>
              <a:t>typedef struct </a:t>
            </a:r>
            <a:r>
              <a:rPr lang="en-US" altLang="zh-CN" dirty="0" err="1"/>
              <a:t>LinkStack</a:t>
            </a:r>
            <a:r>
              <a:rPr lang="en-US" altLang="zh-CN" dirty="0"/>
              <a:t> //</a:t>
            </a:r>
            <a:r>
              <a:rPr lang="zh-CN" altLang="en-US" dirty="0"/>
              <a:t>栈的结构</a:t>
            </a:r>
          </a:p>
          <a:p>
            <a:pPr>
              <a:defRPr/>
            </a:pPr>
            <a:r>
              <a:rPr lang="en-US" altLang="zh-CN" dirty="0"/>
              <a:t>{</a:t>
            </a:r>
          </a:p>
          <a:p>
            <a:pPr>
              <a:defRPr/>
            </a:pPr>
            <a:r>
              <a:rPr lang="en-US" altLang="zh-CN" dirty="0"/>
              <a:t>    </a:t>
            </a:r>
            <a:r>
              <a:rPr lang="en-US" altLang="zh-CN" dirty="0" err="1"/>
              <a:t>PNode</a:t>
            </a:r>
            <a:r>
              <a:rPr lang="en-US" altLang="zh-CN" dirty="0"/>
              <a:t> top; //</a:t>
            </a:r>
            <a:r>
              <a:rPr lang="zh-CN" altLang="en-US" dirty="0"/>
              <a:t>栈顶</a:t>
            </a:r>
          </a:p>
          <a:p>
            <a:pPr>
              <a:defRPr/>
            </a:pPr>
            <a:r>
              <a:rPr lang="zh-CN" altLang="en-US" dirty="0"/>
              <a:t>    </a:t>
            </a:r>
            <a:r>
              <a:rPr lang="en-US" altLang="zh-CN" dirty="0"/>
              <a:t>int count; </a:t>
            </a:r>
          </a:p>
          <a:p>
            <a:pPr>
              <a:defRPr/>
            </a:pPr>
            <a:r>
              <a:rPr lang="en-US" altLang="zh-CN" dirty="0"/>
              <a:t>}</a:t>
            </a:r>
            <a:r>
              <a:rPr lang="en-US" altLang="zh-CN" dirty="0" err="1"/>
              <a:t>LinkStack</a:t>
            </a:r>
            <a:r>
              <a:rPr lang="en-US" altLang="zh-CN" dirty="0"/>
              <a:t>;</a:t>
            </a:r>
          </a:p>
          <a:p>
            <a:pPr>
              <a:defRPr/>
            </a:pPr>
            <a:r>
              <a:rPr lang="en-US" altLang="zh-CN" dirty="0"/>
              <a:t>2 </a:t>
            </a:r>
            <a:r>
              <a:rPr lang="en-US" altLang="zh-CN" dirty="0" err="1">
                <a:solidFill>
                  <a:srgbClr val="4F4F4F"/>
                </a:solidFill>
                <a:latin typeface="Source Code Pro" panose="020B0509030403020204" pitchFamily="49" charset="0"/>
              </a:rPr>
              <a:t>LinkStack</a:t>
            </a:r>
            <a:r>
              <a:rPr lang="en-US" altLang="zh-CN" dirty="0">
                <a:solidFill>
                  <a:srgbClr val="4F4F4F"/>
                </a:solidFill>
                <a:latin typeface="Source Code Pro" panose="020B0509030403020204" pitchFamily="49" charset="0"/>
              </a:rPr>
              <a:t> S</a:t>
            </a:r>
            <a:r>
              <a:rPr lang="zh-CN" altLang="en-US" dirty="0">
                <a:solidFill>
                  <a:srgbClr val="4F4F4F"/>
                </a:solidFill>
                <a:latin typeface="Source Code Pro" panose="020B0509030403020204" pitchFamily="49" charset="0"/>
              </a:rPr>
              <a:t>；</a:t>
            </a:r>
            <a:r>
              <a:rPr lang="en-US" altLang="zh-CN" dirty="0">
                <a:solidFill>
                  <a:srgbClr val="4F4F4F"/>
                </a:solidFill>
                <a:latin typeface="Source Code Pro" panose="020B0509030403020204" pitchFamily="49" charset="0"/>
              </a:rPr>
              <a:t>S-&gt;top=NULL; S-&gt;count=</a:t>
            </a:r>
            <a:r>
              <a:rPr lang="en-US" altLang="zh-CN" dirty="0">
                <a:solidFill>
                  <a:srgbClr val="006666"/>
                </a:solidFill>
                <a:latin typeface="Source Code Pro" panose="020B0509030403020204" pitchFamily="49" charset="0"/>
              </a:rPr>
              <a:t>0</a:t>
            </a:r>
            <a:r>
              <a:rPr lang="en-US" altLang="zh-CN" dirty="0">
                <a:solidFill>
                  <a:srgbClr val="4F4F4F"/>
                </a:solidFill>
                <a:latin typeface="Source Code Pro" panose="020B0509030403020204" pitchFamily="49" charset="0"/>
              </a:rPr>
              <a:t>; //</a:t>
            </a:r>
            <a:r>
              <a:rPr lang="zh-CN" altLang="en-US" dirty="0">
                <a:solidFill>
                  <a:srgbClr val="4F4F4F"/>
                </a:solidFill>
                <a:latin typeface="Source Code Pro" panose="020B0509030403020204" pitchFamily="49" charset="0"/>
              </a:rPr>
              <a:t>判断栈空</a:t>
            </a:r>
            <a:endParaRPr lang="en-US" altLang="zh-CN" dirty="0"/>
          </a:p>
          <a:p>
            <a:pPr>
              <a:defRPr/>
            </a:pPr>
            <a:r>
              <a:rPr lang="en-US" altLang="zh-CN" dirty="0"/>
              <a:t>3 </a:t>
            </a:r>
            <a:r>
              <a:rPr lang="zh-CN" altLang="en-US" dirty="0"/>
              <a:t>入栈（在链表尾插入结点）；出栈（删除尾元）；</a:t>
            </a:r>
            <a:endParaRPr lang="en-US" altLang="zh-CN" dirty="0"/>
          </a:p>
          <a:p>
            <a:pPr>
              <a:defRPr/>
            </a:pPr>
            <a:r>
              <a:rPr lang="en-US" altLang="zh-CN" dirty="0"/>
              <a:t>4 </a:t>
            </a:r>
            <a:r>
              <a:rPr lang="zh-CN" altLang="en-US" dirty="0"/>
              <a:t>空栈（</a:t>
            </a:r>
            <a:r>
              <a:rPr lang="en-US" altLang="zh-CN" dirty="0" err="1"/>
              <a:t>s.bottom</a:t>
            </a:r>
            <a:r>
              <a:rPr lang="en-US" altLang="zh-CN" dirty="0"/>
              <a:t>=</a:t>
            </a:r>
            <a:r>
              <a:rPr lang="en-US" altLang="zh-CN" dirty="0" err="1"/>
              <a:t>s.top</a:t>
            </a:r>
            <a:r>
              <a:rPr lang="en-US" altLang="zh-CN" dirty="0"/>
              <a:t>=NULL</a:t>
            </a:r>
            <a:r>
              <a:rPr lang="zh-CN" altLang="en-US" dirty="0"/>
              <a:t>）</a:t>
            </a:r>
            <a:r>
              <a:rPr lang="en-US" altLang="zh-CN" dirty="0"/>
              <a:t>, </a:t>
            </a:r>
          </a:p>
          <a:p>
            <a:pPr marL="228600" indent="-228600">
              <a:buFontTx/>
              <a:buAutoNum type="arabicPlain" startAt="5"/>
              <a:defRPr/>
            </a:pPr>
            <a:r>
              <a:rPr lang="zh-CN" altLang="en-US" dirty="0"/>
              <a:t>一般不会出现溢出</a:t>
            </a:r>
            <a:endParaRPr lang="en-US" altLang="zh-CN" dirty="0"/>
          </a:p>
          <a:p>
            <a:pPr marL="228600" indent="-228600">
              <a:buFontTx/>
              <a:buAutoNum type="arabicPlain" startAt="5"/>
              <a:defRPr/>
            </a:pPr>
            <a:endParaRPr lang="en-US" altLang="zh-CN" dirty="0"/>
          </a:p>
          <a:p>
            <a:pPr marL="228600" indent="-228600">
              <a:buFontTx/>
              <a:buAutoNum type="arabicPlain" startAt="5"/>
              <a:defRPr/>
            </a:pPr>
            <a:endParaRPr lang="en-US" altLang="zh-CN" dirty="0"/>
          </a:p>
          <a:p>
            <a:pPr>
              <a:defRPr/>
            </a:pPr>
            <a:r>
              <a:rPr lang="en-US" altLang="zh-CN" dirty="0">
                <a:solidFill>
                  <a:srgbClr val="DE7F3E"/>
                </a:solidFill>
                <a:latin typeface="Source Code Pro" panose="020B0509030403020204" pitchFamily="49" charset="0"/>
              </a:rPr>
              <a:t>bool </a:t>
            </a:r>
            <a:r>
              <a:rPr lang="en-US" altLang="zh-CN" dirty="0" err="1">
                <a:solidFill>
                  <a:srgbClr val="81A2BE"/>
                </a:solidFill>
                <a:latin typeface="Source Code Pro" panose="020B0509030403020204" pitchFamily="49" charset="0"/>
              </a:rPr>
              <a:t>InitStack</a:t>
            </a:r>
            <a:r>
              <a:rPr lang="en-US" altLang="zh-CN" dirty="0">
                <a:solidFill>
                  <a:srgbClr val="999999"/>
                </a:solidFill>
                <a:latin typeface="Source Code Pro" panose="020B0509030403020204" pitchFamily="49" charset="0"/>
              </a:rPr>
              <a:t>(</a:t>
            </a:r>
            <a:r>
              <a:rPr lang="en-US" altLang="zh-CN" dirty="0" err="1">
                <a:solidFill>
                  <a:srgbClr val="DE7F3E"/>
                </a:solidFill>
                <a:latin typeface="Source Code Pro" panose="020B0509030403020204" pitchFamily="49" charset="0"/>
              </a:rPr>
              <a:t>LinkStack</a:t>
            </a:r>
            <a:r>
              <a:rPr lang="en-US" altLang="zh-CN" dirty="0">
                <a:solidFill>
                  <a:srgbClr val="DE7F3E"/>
                </a:solidFill>
                <a:latin typeface="Source Code Pro" panose="020B0509030403020204" pitchFamily="49" charset="0"/>
              </a:rPr>
              <a:t> </a:t>
            </a:r>
            <a:r>
              <a:rPr lang="en-US" altLang="zh-CN" dirty="0">
                <a:solidFill>
                  <a:srgbClr val="A67F59"/>
                </a:solidFill>
                <a:latin typeface="Source Code Pro" panose="020B0509030403020204" pitchFamily="49" charset="0"/>
              </a:rPr>
              <a:t>&amp;</a:t>
            </a:r>
            <a:r>
              <a:rPr lang="en-US" altLang="zh-CN" dirty="0">
                <a:solidFill>
                  <a:srgbClr val="DE7F3E"/>
                </a:solidFill>
                <a:latin typeface="Source Code Pro" panose="020B0509030403020204" pitchFamily="49" charset="0"/>
              </a:rPr>
              <a:t>S</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S</a:t>
            </a:r>
            <a:r>
              <a:rPr lang="en-US" altLang="zh-CN" dirty="0">
                <a:solidFill>
                  <a:srgbClr val="A67F59"/>
                </a:solidFill>
                <a:latin typeface="Source Code Pro" panose="020B0509030403020204" pitchFamily="49" charset="0"/>
              </a:rPr>
              <a:t>=</a:t>
            </a:r>
            <a:r>
              <a:rPr lang="en-US" altLang="zh-CN" dirty="0">
                <a:solidFill>
                  <a:srgbClr val="B5BD68"/>
                </a:solidFill>
                <a:latin typeface="Source Code Pro" panose="020B0509030403020204" pitchFamily="49" charset="0"/>
              </a:rPr>
              <a:t>NULL</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a:t>
            </a:r>
            <a:r>
              <a:rPr lang="en-US" altLang="zh-CN" dirty="0">
                <a:solidFill>
                  <a:srgbClr val="B294BB"/>
                </a:solidFill>
                <a:latin typeface="Source Code Pro" panose="020B0509030403020204" pitchFamily="49" charset="0"/>
              </a:rPr>
              <a:t>return</a:t>
            </a:r>
            <a:r>
              <a:rPr lang="en-US" altLang="zh-CN" dirty="0">
                <a:solidFill>
                  <a:srgbClr val="DE7F3E"/>
                </a:solidFill>
                <a:latin typeface="Source Code Pro" panose="020B0509030403020204" pitchFamily="49" charset="0"/>
              </a:rPr>
              <a:t> true</a:t>
            </a:r>
            <a:r>
              <a:rPr lang="en-US" altLang="zh-CN" dirty="0">
                <a:solidFill>
                  <a:srgbClr val="999999"/>
                </a:solidFill>
                <a:latin typeface="Source Code Pro" panose="020B0509030403020204" pitchFamily="49" charset="0"/>
              </a:rPr>
              <a:t>;</a:t>
            </a:r>
          </a:p>
          <a:p>
            <a:pPr>
              <a:defRPr/>
            </a:pPr>
            <a:r>
              <a:rPr lang="en-US" altLang="zh-CN" b="1" dirty="0">
                <a:solidFill>
                  <a:srgbClr val="999999"/>
                </a:solidFill>
                <a:latin typeface="Source Code Pro" panose="020B0509030403020204" pitchFamily="49" charset="0"/>
              </a:rPr>
              <a:t>}</a:t>
            </a:r>
          </a:p>
          <a:p>
            <a:pPr>
              <a:defRPr/>
            </a:pPr>
            <a:endParaRPr lang="en-US" altLang="zh-CN" b="1" dirty="0">
              <a:solidFill>
                <a:srgbClr val="999999"/>
              </a:solidFill>
              <a:latin typeface="Source Code Pro" panose="020B0509030403020204" pitchFamily="49" charset="0"/>
            </a:endParaRPr>
          </a:p>
          <a:p>
            <a:pPr>
              <a:defRPr/>
            </a:pPr>
            <a:r>
              <a:rPr lang="en-US" altLang="zh-CN" dirty="0">
                <a:solidFill>
                  <a:srgbClr val="DE7F3E"/>
                </a:solidFill>
                <a:latin typeface="Source Code Pro" panose="020B0509030403020204" pitchFamily="49" charset="0"/>
              </a:rPr>
              <a:t>bool </a:t>
            </a:r>
            <a:r>
              <a:rPr lang="en-US" altLang="zh-CN" dirty="0" err="1">
                <a:solidFill>
                  <a:srgbClr val="81A2BE"/>
                </a:solidFill>
                <a:latin typeface="Source Code Pro" panose="020B0509030403020204" pitchFamily="49" charset="0"/>
              </a:rPr>
              <a:t>EmptyStack</a:t>
            </a:r>
            <a:r>
              <a:rPr lang="en-US" altLang="zh-CN" dirty="0">
                <a:solidFill>
                  <a:srgbClr val="999999"/>
                </a:solidFill>
                <a:latin typeface="Source Code Pro" panose="020B0509030403020204" pitchFamily="49" charset="0"/>
              </a:rPr>
              <a:t>(</a:t>
            </a:r>
            <a:r>
              <a:rPr lang="en-US" altLang="zh-CN" dirty="0" err="1">
                <a:solidFill>
                  <a:srgbClr val="DE7F3E"/>
                </a:solidFill>
                <a:latin typeface="Source Code Pro" panose="020B0509030403020204" pitchFamily="49" charset="0"/>
              </a:rPr>
              <a:t>LinkStack</a:t>
            </a:r>
            <a:r>
              <a:rPr lang="en-US" altLang="zh-CN" dirty="0">
                <a:solidFill>
                  <a:srgbClr val="DE7F3E"/>
                </a:solidFill>
                <a:latin typeface="Source Code Pro" panose="020B0509030403020204" pitchFamily="49" charset="0"/>
              </a:rPr>
              <a:t> S</a:t>
            </a:r>
            <a:r>
              <a:rPr lang="en-US" altLang="zh-CN" dirty="0">
                <a:solidFill>
                  <a:srgbClr val="999999"/>
                </a:solidFill>
                <a:latin typeface="Source Code Pro" panose="020B0509030403020204" pitchFamily="49" charset="0"/>
              </a:rPr>
              <a:t>)</a:t>
            </a:r>
          </a:p>
          <a:p>
            <a:pPr>
              <a:defRPr/>
            </a:pP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r>
              <a:rPr lang="en-US" altLang="zh-CN" dirty="0">
                <a:solidFill>
                  <a:srgbClr val="B294BB"/>
                </a:solidFill>
                <a:latin typeface="Source Code Pro" panose="020B0509030403020204" pitchFamily="49" charset="0"/>
              </a:rPr>
              <a:t>if</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S</a:t>
            </a:r>
            <a:r>
              <a:rPr lang="en-US" altLang="zh-CN" dirty="0">
                <a:solidFill>
                  <a:srgbClr val="A67F59"/>
                </a:solidFill>
                <a:latin typeface="Source Code Pro" panose="020B0509030403020204" pitchFamily="49" charset="0"/>
              </a:rPr>
              <a:t>==</a:t>
            </a:r>
            <a:r>
              <a:rPr lang="en-US" altLang="zh-CN" dirty="0">
                <a:solidFill>
                  <a:srgbClr val="B5BD68"/>
                </a:solidFill>
                <a:latin typeface="Source Code Pro" panose="020B0509030403020204" pitchFamily="49" charset="0"/>
              </a:rPr>
              <a:t>NULL</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a:t>
            </a:r>
            <a:r>
              <a:rPr lang="en-US" altLang="zh-CN" dirty="0">
                <a:solidFill>
                  <a:srgbClr val="B294BB"/>
                </a:solidFill>
                <a:latin typeface="Source Code Pro" panose="020B0509030403020204" pitchFamily="49" charset="0"/>
              </a:rPr>
              <a:t>return</a:t>
            </a:r>
            <a:r>
              <a:rPr lang="en-US" altLang="zh-CN" dirty="0">
                <a:solidFill>
                  <a:srgbClr val="DE7F3E"/>
                </a:solidFill>
                <a:latin typeface="Source Code Pro" panose="020B0509030403020204" pitchFamily="49" charset="0"/>
              </a:rPr>
              <a:t> true</a:t>
            </a:r>
            <a:r>
              <a:rPr lang="en-US" altLang="zh-CN" dirty="0">
                <a:solidFill>
                  <a:srgbClr val="999999"/>
                </a:solidFill>
                <a:latin typeface="Source Code Pro" panose="020B0509030403020204" pitchFamily="49" charset="0"/>
              </a:rPr>
              <a:t>;</a:t>
            </a:r>
          </a:p>
          <a:p>
            <a:pPr>
              <a:defRPr/>
            </a:pPr>
            <a:r>
              <a:rPr lang="en-US" altLang="zh-CN" dirty="0">
                <a:solidFill>
                  <a:srgbClr val="999999"/>
                </a:solidFill>
                <a:latin typeface="Source Code Pro" panose="020B0509030403020204" pitchFamily="49" charset="0"/>
              </a:rPr>
              <a:t> </a:t>
            </a:r>
            <a:r>
              <a:rPr lang="en-US" altLang="zh-CN" dirty="0">
                <a:solidFill>
                  <a:srgbClr val="DE7F3E"/>
                </a:solidFill>
                <a:latin typeface="Source Code Pro" panose="020B0509030403020204" pitchFamily="49" charset="0"/>
              </a:rPr>
              <a:t> </a:t>
            </a:r>
            <a:r>
              <a:rPr lang="en-US" altLang="zh-CN" dirty="0">
                <a:solidFill>
                  <a:srgbClr val="B294BB"/>
                </a:solidFill>
                <a:latin typeface="Source Code Pro" panose="020B0509030403020204" pitchFamily="49" charset="0"/>
              </a:rPr>
              <a:t>else</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a:t>
            </a:r>
            <a:r>
              <a:rPr lang="en-US" altLang="zh-CN" dirty="0">
                <a:solidFill>
                  <a:srgbClr val="B294BB"/>
                </a:solidFill>
                <a:latin typeface="Source Code Pro" panose="020B0509030403020204" pitchFamily="49" charset="0"/>
              </a:rPr>
              <a:t>return</a:t>
            </a:r>
            <a:r>
              <a:rPr lang="en-US" altLang="zh-CN" dirty="0">
                <a:solidFill>
                  <a:srgbClr val="DE7F3E"/>
                </a:solidFill>
                <a:latin typeface="Source Code Pro" panose="020B0509030403020204" pitchFamily="49" charset="0"/>
              </a:rPr>
              <a:t> false</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999999"/>
                </a:solidFill>
                <a:latin typeface="Source Code Pro" panose="020B0509030403020204" pitchFamily="49" charset="0"/>
              </a:rPr>
              <a:t>}</a:t>
            </a:r>
          </a:p>
          <a:p>
            <a:pPr>
              <a:defRPr/>
            </a:pPr>
            <a:r>
              <a:rPr lang="en-US" altLang="zh-CN" b="1" dirty="0"/>
              <a:t>void Push(</a:t>
            </a:r>
            <a:r>
              <a:rPr lang="en-US" altLang="zh-CN" b="1" dirty="0" err="1"/>
              <a:t>LinkStack</a:t>
            </a:r>
            <a:r>
              <a:rPr lang="en-US" altLang="zh-CN" b="1" dirty="0"/>
              <a:t> &amp;S, int x) </a:t>
            </a:r>
          </a:p>
          <a:p>
            <a:pPr>
              <a:defRPr/>
            </a:pPr>
            <a:r>
              <a:rPr lang="en-US" altLang="zh-CN" b="1" dirty="0"/>
              <a:t>{	</a:t>
            </a:r>
          </a:p>
          <a:p>
            <a:pPr>
              <a:defRPr/>
            </a:pPr>
            <a:r>
              <a:rPr lang="en-US" altLang="zh-CN" b="1" dirty="0"/>
              <a:t>            </a:t>
            </a:r>
            <a:r>
              <a:rPr lang="en-US" altLang="zh-CN" b="1" dirty="0" err="1"/>
              <a:t>StackNode</a:t>
            </a:r>
            <a:r>
              <a:rPr lang="en-US" altLang="zh-CN" b="1" dirty="0"/>
              <a:t> *p;	</a:t>
            </a:r>
          </a:p>
          <a:p>
            <a:pPr>
              <a:defRPr/>
            </a:pPr>
            <a:r>
              <a:rPr lang="en-US" altLang="zh-CN" b="1" dirty="0"/>
              <a:t>           p = (</a:t>
            </a:r>
            <a:r>
              <a:rPr lang="en-US" altLang="zh-CN" b="1" dirty="0" err="1"/>
              <a:t>StackNode</a:t>
            </a:r>
            <a:r>
              <a:rPr lang="en-US" altLang="zh-CN" b="1" dirty="0"/>
              <a:t>*)malloc(</a:t>
            </a:r>
            <a:r>
              <a:rPr lang="en-US" altLang="zh-CN" b="1" dirty="0" err="1"/>
              <a:t>sizeof</a:t>
            </a:r>
            <a:r>
              <a:rPr lang="en-US" altLang="zh-CN" b="1" dirty="0"/>
              <a:t>(</a:t>
            </a:r>
            <a:r>
              <a:rPr lang="en-US" altLang="zh-CN" b="1" dirty="0" err="1"/>
              <a:t>StackNode</a:t>
            </a:r>
            <a:r>
              <a:rPr lang="en-US" altLang="zh-CN" b="1" dirty="0"/>
              <a:t>));//</a:t>
            </a:r>
            <a:r>
              <a:rPr lang="zh-CN" altLang="en-US" b="1" dirty="0"/>
              <a:t>动态分配创建一个新结点</a:t>
            </a:r>
            <a:r>
              <a:rPr lang="en-US" altLang="zh-CN" b="1" dirty="0"/>
              <a:t>p	</a:t>
            </a:r>
          </a:p>
          <a:p>
            <a:pPr>
              <a:defRPr/>
            </a:pPr>
            <a:r>
              <a:rPr lang="en-US" altLang="zh-CN" b="1" dirty="0"/>
              <a:t>           p-&gt;data = x;	//</a:t>
            </a:r>
            <a:r>
              <a:rPr lang="zh-CN" altLang="en-US" b="1" dirty="0"/>
              <a:t>将</a:t>
            </a:r>
            <a:r>
              <a:rPr lang="en-US" altLang="zh-CN" b="1" dirty="0"/>
              <a:t>x</a:t>
            </a:r>
            <a:r>
              <a:rPr lang="zh-CN" altLang="en-US" b="1" dirty="0"/>
              <a:t>放入新结点</a:t>
            </a:r>
            <a:r>
              <a:rPr lang="en-US" altLang="zh-CN" b="1" dirty="0"/>
              <a:t>p</a:t>
            </a:r>
            <a:r>
              <a:rPr lang="zh-CN" altLang="en-US" b="1" dirty="0"/>
              <a:t>的数据域中	</a:t>
            </a:r>
            <a:endParaRPr lang="en-US" altLang="zh-CN" b="1" dirty="0"/>
          </a:p>
          <a:p>
            <a:pPr>
              <a:defRPr/>
            </a:pPr>
            <a:r>
              <a:rPr lang="en-US" altLang="zh-CN" b="1" dirty="0"/>
              <a:t>          p-&gt;next = S;	//</a:t>
            </a:r>
            <a:r>
              <a:rPr lang="zh-CN" altLang="en-US" b="1" dirty="0"/>
              <a:t>将新结点</a:t>
            </a:r>
            <a:r>
              <a:rPr lang="en-US" altLang="zh-CN" b="1" dirty="0"/>
              <a:t>p</a:t>
            </a:r>
            <a:r>
              <a:rPr lang="zh-CN" altLang="en-US" b="1" dirty="0"/>
              <a:t>插入到当前链栈的栈顶前	</a:t>
            </a:r>
            <a:endParaRPr lang="en-US" altLang="zh-CN" b="1" dirty="0"/>
          </a:p>
          <a:p>
            <a:pPr>
              <a:defRPr/>
            </a:pPr>
            <a:r>
              <a:rPr lang="en-US" altLang="zh-CN" b="1" dirty="0"/>
              <a:t>          S = p;	//</a:t>
            </a:r>
            <a:r>
              <a:rPr lang="zh-CN" altLang="en-US" b="1" dirty="0"/>
              <a:t>将新结点</a:t>
            </a:r>
            <a:r>
              <a:rPr lang="en-US" altLang="zh-CN" b="1" dirty="0"/>
              <a:t>p</a:t>
            </a:r>
            <a:r>
              <a:rPr lang="zh-CN" altLang="en-US" b="1" dirty="0"/>
              <a:t>作为栈顶元素</a:t>
            </a:r>
            <a:endParaRPr lang="en-US" altLang="zh-CN" b="1" dirty="0"/>
          </a:p>
          <a:p>
            <a:pPr>
              <a:defRPr/>
            </a:pPr>
            <a:r>
              <a:rPr lang="en-US" altLang="zh-CN" b="1" dirty="0"/>
              <a:t>}</a:t>
            </a:r>
          </a:p>
          <a:p>
            <a:pPr>
              <a:defRPr/>
            </a:pPr>
            <a:endParaRPr lang="en-US" altLang="zh-CN" b="1" dirty="0"/>
          </a:p>
          <a:p>
            <a:pPr>
              <a:defRPr/>
            </a:pPr>
            <a:r>
              <a:rPr lang="en-US" altLang="zh-CN" b="1" dirty="0">
                <a:solidFill>
                  <a:srgbClr val="999999"/>
                </a:solidFill>
                <a:latin typeface="Source Code Pro" panose="020B0509030403020204" pitchFamily="49" charset="0"/>
              </a:rPr>
              <a:t>void </a:t>
            </a:r>
            <a:r>
              <a:rPr lang="en-US" altLang="zh-CN" b="1" dirty="0" err="1">
                <a:solidFill>
                  <a:srgbClr val="999999"/>
                </a:solidFill>
                <a:latin typeface="Source Code Pro" panose="020B0509030403020204" pitchFamily="49" charset="0"/>
              </a:rPr>
              <a:t>CreateStack</a:t>
            </a:r>
            <a:r>
              <a:rPr lang="en-US" altLang="zh-CN" b="1" dirty="0">
                <a:solidFill>
                  <a:srgbClr val="999999"/>
                </a:solidFill>
                <a:latin typeface="Source Code Pro" panose="020B0509030403020204" pitchFamily="49" charset="0"/>
              </a:rPr>
              <a:t>(</a:t>
            </a:r>
            <a:r>
              <a:rPr lang="en-US" altLang="zh-CN" b="1" dirty="0" err="1">
                <a:solidFill>
                  <a:srgbClr val="999999"/>
                </a:solidFill>
                <a:latin typeface="Source Code Pro" panose="020B0509030403020204" pitchFamily="49" charset="0"/>
              </a:rPr>
              <a:t>LinkStack</a:t>
            </a:r>
            <a:r>
              <a:rPr lang="en-US" altLang="zh-CN" b="1" dirty="0">
                <a:solidFill>
                  <a:srgbClr val="999999"/>
                </a:solidFill>
                <a:latin typeface="Source Code Pro" panose="020B0509030403020204" pitchFamily="49" charset="0"/>
              </a:rPr>
              <a:t> &amp;</a:t>
            </a:r>
            <a:r>
              <a:rPr lang="en-US" altLang="zh-CN" b="1" dirty="0" err="1">
                <a:solidFill>
                  <a:srgbClr val="999999"/>
                </a:solidFill>
                <a:latin typeface="Source Code Pro" panose="020B0509030403020204" pitchFamily="49" charset="0"/>
              </a:rPr>
              <a:t>S,int</a:t>
            </a:r>
            <a:r>
              <a:rPr lang="en-US" altLang="zh-CN" b="1" dirty="0">
                <a:solidFill>
                  <a:srgbClr val="999999"/>
                </a:solidFill>
                <a:latin typeface="Source Code Pro" panose="020B0509030403020204" pitchFamily="49" charset="0"/>
              </a:rPr>
              <a:t> x) </a:t>
            </a:r>
          </a:p>
          <a:p>
            <a:pPr>
              <a:defRPr/>
            </a:pPr>
            <a:r>
              <a:rPr lang="en-US" altLang="zh-CN" b="1" dirty="0">
                <a:solidFill>
                  <a:srgbClr val="999999"/>
                </a:solidFill>
                <a:latin typeface="Source Code Pro" panose="020B0509030403020204" pitchFamily="49" charset="0"/>
              </a:rPr>
              <a:t>{	</a:t>
            </a:r>
          </a:p>
          <a:p>
            <a:pPr>
              <a:defRPr/>
            </a:pPr>
            <a:r>
              <a:rPr lang="en-US" altLang="zh-CN" b="1" dirty="0">
                <a:solidFill>
                  <a:srgbClr val="999999"/>
                </a:solidFill>
                <a:latin typeface="Source Code Pro" panose="020B0509030403020204" pitchFamily="49" charset="0"/>
              </a:rPr>
              <a:t>    int number;	</a:t>
            </a:r>
          </a:p>
          <a:p>
            <a:pPr>
              <a:defRPr/>
            </a:pPr>
            <a:r>
              <a:rPr lang="en-US" altLang="zh-CN" b="1" dirty="0">
                <a:solidFill>
                  <a:srgbClr val="999999"/>
                </a:solidFill>
                <a:latin typeface="Source Code Pro" panose="020B0509030403020204" pitchFamily="49" charset="0"/>
              </a:rPr>
              <a:t>    </a:t>
            </a:r>
            <a:r>
              <a:rPr lang="en-US" altLang="zh-CN" b="1" dirty="0" err="1">
                <a:solidFill>
                  <a:srgbClr val="999999"/>
                </a:solidFill>
                <a:latin typeface="Source Code Pro" panose="020B0509030403020204" pitchFamily="49" charset="0"/>
              </a:rPr>
              <a:t>printf</a:t>
            </a:r>
            <a:r>
              <a:rPr lang="en-US" altLang="zh-CN" b="1" dirty="0">
                <a:solidFill>
                  <a:srgbClr val="999999"/>
                </a:solidFill>
                <a:latin typeface="Source Code Pro" panose="020B0509030403020204" pitchFamily="49" charset="0"/>
              </a:rPr>
              <a:t>("</a:t>
            </a:r>
            <a:r>
              <a:rPr lang="zh-CN" altLang="en-US" b="1" dirty="0">
                <a:solidFill>
                  <a:srgbClr val="999999"/>
                </a:solidFill>
                <a:latin typeface="Source Code Pro" panose="020B0509030403020204" pitchFamily="49" charset="0"/>
              </a:rPr>
              <a:t>请输入要建立的栈中的元素个数：</a:t>
            </a:r>
            <a:r>
              <a:rPr lang="en-US" altLang="zh-CN" b="1" dirty="0">
                <a:solidFill>
                  <a:srgbClr val="999999"/>
                </a:solidFill>
                <a:latin typeface="Source Code Pro" panose="020B0509030403020204" pitchFamily="49" charset="0"/>
              </a:rPr>
              <a:t>\n");	</a:t>
            </a:r>
          </a:p>
          <a:p>
            <a:pPr>
              <a:defRPr/>
            </a:pPr>
            <a:r>
              <a:rPr lang="en-US" altLang="zh-CN" b="1" dirty="0">
                <a:solidFill>
                  <a:srgbClr val="999999"/>
                </a:solidFill>
                <a:latin typeface="Source Code Pro" panose="020B0509030403020204" pitchFamily="49" charset="0"/>
              </a:rPr>
              <a:t>    </a:t>
            </a:r>
            <a:r>
              <a:rPr lang="en-US" altLang="zh-CN" b="1" dirty="0" err="1">
                <a:solidFill>
                  <a:srgbClr val="999999"/>
                </a:solidFill>
                <a:latin typeface="Source Code Pro" panose="020B0509030403020204" pitchFamily="49" charset="0"/>
              </a:rPr>
              <a:t>scanf</a:t>
            </a:r>
            <a:r>
              <a:rPr lang="en-US" altLang="zh-CN" b="1" dirty="0">
                <a:solidFill>
                  <a:srgbClr val="999999"/>
                </a:solidFill>
                <a:latin typeface="Source Code Pro" panose="020B0509030403020204" pitchFamily="49" charset="0"/>
              </a:rPr>
              <a:t>("%</a:t>
            </a:r>
            <a:r>
              <a:rPr lang="en-US" altLang="zh-CN" b="1" dirty="0" err="1">
                <a:solidFill>
                  <a:srgbClr val="999999"/>
                </a:solidFill>
                <a:latin typeface="Source Code Pro" panose="020B0509030403020204" pitchFamily="49" charset="0"/>
              </a:rPr>
              <a:t>d",&amp;number</a:t>
            </a:r>
            <a:r>
              <a:rPr lang="en-US" altLang="zh-CN" b="1" dirty="0">
                <a:solidFill>
                  <a:srgbClr val="999999"/>
                </a:solidFill>
                <a:latin typeface="Source Code Pro" panose="020B0509030403020204" pitchFamily="49" charset="0"/>
              </a:rPr>
              <a:t>);	</a:t>
            </a:r>
          </a:p>
          <a:p>
            <a:pPr>
              <a:defRPr/>
            </a:pPr>
            <a:r>
              <a:rPr lang="en-US" altLang="zh-CN" b="1" dirty="0">
                <a:solidFill>
                  <a:srgbClr val="999999"/>
                </a:solidFill>
                <a:latin typeface="Source Code Pro" panose="020B0509030403020204" pitchFamily="49" charset="0"/>
              </a:rPr>
              <a:t>    for(int </a:t>
            </a:r>
            <a:r>
              <a:rPr lang="en-US" altLang="zh-CN" b="1" dirty="0" err="1">
                <a:solidFill>
                  <a:srgbClr val="999999"/>
                </a:solidFill>
                <a:latin typeface="Source Code Pro" panose="020B0509030403020204" pitchFamily="49" charset="0"/>
              </a:rPr>
              <a:t>i</a:t>
            </a:r>
            <a:r>
              <a:rPr lang="en-US" altLang="zh-CN" b="1" dirty="0">
                <a:solidFill>
                  <a:srgbClr val="999999"/>
                </a:solidFill>
                <a:latin typeface="Source Code Pro" panose="020B0509030403020204" pitchFamily="49" charset="0"/>
              </a:rPr>
              <a:t>=0; </a:t>
            </a:r>
            <a:r>
              <a:rPr lang="en-US" altLang="zh-CN" b="1" dirty="0" err="1">
                <a:solidFill>
                  <a:srgbClr val="999999"/>
                </a:solidFill>
                <a:latin typeface="Source Code Pro" panose="020B0509030403020204" pitchFamily="49" charset="0"/>
              </a:rPr>
              <a:t>i</a:t>
            </a:r>
            <a:r>
              <a:rPr lang="en-US" altLang="zh-CN" b="1" dirty="0">
                <a:solidFill>
                  <a:srgbClr val="999999"/>
                </a:solidFill>
                <a:latin typeface="Source Code Pro" panose="020B0509030403020204" pitchFamily="49" charset="0"/>
              </a:rPr>
              <a:t>&lt;number; </a:t>
            </a:r>
            <a:r>
              <a:rPr lang="en-US" altLang="zh-CN" b="1" dirty="0" err="1">
                <a:solidFill>
                  <a:srgbClr val="999999"/>
                </a:solidFill>
                <a:latin typeface="Source Code Pro" panose="020B0509030403020204" pitchFamily="49" charset="0"/>
              </a:rPr>
              <a:t>i</a:t>
            </a:r>
            <a:r>
              <a:rPr lang="en-US" altLang="zh-CN" b="1" dirty="0">
                <a:solidFill>
                  <a:srgbClr val="999999"/>
                </a:solidFill>
                <a:latin typeface="Source Code Pro" panose="020B0509030403020204" pitchFamily="49" charset="0"/>
              </a:rPr>
              <a:t>++) </a:t>
            </a:r>
          </a:p>
          <a:p>
            <a:pPr>
              <a:defRPr/>
            </a:pPr>
            <a:r>
              <a:rPr lang="en-US" altLang="zh-CN" b="1" dirty="0">
                <a:solidFill>
                  <a:srgbClr val="999999"/>
                </a:solidFill>
                <a:latin typeface="Source Code Pro" panose="020B0509030403020204" pitchFamily="49" charset="0"/>
              </a:rPr>
              <a:t>    {		</a:t>
            </a:r>
          </a:p>
          <a:p>
            <a:pPr>
              <a:defRPr/>
            </a:pPr>
            <a:r>
              <a:rPr lang="en-US" altLang="zh-CN" b="1" dirty="0">
                <a:solidFill>
                  <a:srgbClr val="999999"/>
                </a:solidFill>
                <a:latin typeface="Source Code Pro" panose="020B0509030403020204" pitchFamily="49" charset="0"/>
              </a:rPr>
              <a:t>         </a:t>
            </a:r>
            <a:r>
              <a:rPr lang="en-US" altLang="zh-CN" b="1" dirty="0" err="1">
                <a:solidFill>
                  <a:srgbClr val="999999"/>
                </a:solidFill>
                <a:latin typeface="Source Code Pro" panose="020B0509030403020204" pitchFamily="49" charset="0"/>
              </a:rPr>
              <a:t>printf</a:t>
            </a:r>
            <a:r>
              <a:rPr lang="en-US" altLang="zh-CN" b="1" dirty="0">
                <a:solidFill>
                  <a:srgbClr val="999999"/>
                </a:solidFill>
                <a:latin typeface="Source Code Pro" panose="020B0509030403020204" pitchFamily="49" charset="0"/>
              </a:rPr>
              <a:t>("</a:t>
            </a:r>
            <a:r>
              <a:rPr lang="zh-CN" altLang="en-US" b="1" dirty="0">
                <a:solidFill>
                  <a:srgbClr val="999999"/>
                </a:solidFill>
                <a:latin typeface="Source Code Pro" panose="020B0509030403020204" pitchFamily="49" charset="0"/>
              </a:rPr>
              <a:t>输入第</a:t>
            </a:r>
            <a:r>
              <a:rPr lang="en-US" altLang="zh-CN" b="1" dirty="0">
                <a:solidFill>
                  <a:srgbClr val="999999"/>
                </a:solidFill>
                <a:latin typeface="Source Code Pro" panose="020B0509030403020204" pitchFamily="49" charset="0"/>
              </a:rPr>
              <a:t>%d</a:t>
            </a:r>
            <a:r>
              <a:rPr lang="zh-CN" altLang="en-US" b="1" dirty="0">
                <a:solidFill>
                  <a:srgbClr val="999999"/>
                </a:solidFill>
                <a:latin typeface="Source Code Pro" panose="020B0509030403020204" pitchFamily="49" charset="0"/>
              </a:rPr>
              <a:t>个入栈的元素：</a:t>
            </a:r>
            <a:r>
              <a:rPr lang="en-US" altLang="zh-CN" b="1" dirty="0">
                <a:solidFill>
                  <a:srgbClr val="999999"/>
                </a:solidFill>
                <a:latin typeface="Source Code Pro" panose="020B0509030403020204" pitchFamily="49" charset="0"/>
              </a:rPr>
              <a:t>\n",i+1);		</a:t>
            </a:r>
          </a:p>
          <a:p>
            <a:pPr>
              <a:defRPr/>
            </a:pPr>
            <a:r>
              <a:rPr lang="en-US" altLang="zh-CN" b="1" dirty="0">
                <a:solidFill>
                  <a:srgbClr val="999999"/>
                </a:solidFill>
                <a:latin typeface="Source Code Pro" panose="020B0509030403020204" pitchFamily="49" charset="0"/>
              </a:rPr>
              <a:t>         </a:t>
            </a:r>
            <a:r>
              <a:rPr lang="en-US" altLang="zh-CN" b="1" dirty="0" err="1">
                <a:solidFill>
                  <a:srgbClr val="999999"/>
                </a:solidFill>
                <a:latin typeface="Source Code Pro" panose="020B0509030403020204" pitchFamily="49" charset="0"/>
              </a:rPr>
              <a:t>scanf</a:t>
            </a:r>
            <a:r>
              <a:rPr lang="en-US" altLang="zh-CN" b="1" dirty="0">
                <a:solidFill>
                  <a:srgbClr val="999999"/>
                </a:solidFill>
                <a:latin typeface="Source Code Pro" panose="020B0509030403020204" pitchFamily="49" charset="0"/>
              </a:rPr>
              <a:t>("%</a:t>
            </a:r>
            <a:r>
              <a:rPr lang="en-US" altLang="zh-CN" b="1" dirty="0" err="1">
                <a:solidFill>
                  <a:srgbClr val="999999"/>
                </a:solidFill>
                <a:latin typeface="Source Code Pro" panose="020B0509030403020204" pitchFamily="49" charset="0"/>
              </a:rPr>
              <a:t>d",&amp;x</a:t>
            </a:r>
            <a:r>
              <a:rPr lang="en-US" altLang="zh-CN" b="1" dirty="0">
                <a:solidFill>
                  <a:srgbClr val="999999"/>
                </a:solidFill>
                <a:latin typeface="Source Code Pro" panose="020B0509030403020204" pitchFamily="49" charset="0"/>
              </a:rPr>
              <a:t>);		</a:t>
            </a:r>
          </a:p>
          <a:p>
            <a:pPr>
              <a:defRPr/>
            </a:pPr>
            <a:r>
              <a:rPr lang="en-US" altLang="zh-CN" b="1" dirty="0">
                <a:solidFill>
                  <a:srgbClr val="999999"/>
                </a:solidFill>
                <a:latin typeface="Source Code Pro" panose="020B0509030403020204" pitchFamily="49" charset="0"/>
              </a:rPr>
              <a:t>         Push(</a:t>
            </a:r>
            <a:r>
              <a:rPr lang="en-US" altLang="zh-CN" b="1" dirty="0" err="1">
                <a:solidFill>
                  <a:srgbClr val="999999"/>
                </a:solidFill>
                <a:latin typeface="Source Code Pro" panose="020B0509030403020204" pitchFamily="49" charset="0"/>
              </a:rPr>
              <a:t>S,x</a:t>
            </a:r>
            <a:r>
              <a:rPr lang="en-US" altLang="zh-CN" b="1" dirty="0">
                <a:solidFill>
                  <a:srgbClr val="999999"/>
                </a:solidFill>
                <a:latin typeface="Source Code Pro" panose="020B0509030403020204" pitchFamily="49" charset="0"/>
              </a:rPr>
              <a:t>);	</a:t>
            </a:r>
          </a:p>
          <a:p>
            <a:pPr>
              <a:defRPr/>
            </a:pPr>
            <a:r>
              <a:rPr lang="en-US" altLang="zh-CN" b="1" dirty="0">
                <a:solidFill>
                  <a:srgbClr val="999999"/>
                </a:solidFill>
                <a:latin typeface="Source Code Pro" panose="020B0509030403020204" pitchFamily="49" charset="0"/>
              </a:rPr>
              <a:t>   }</a:t>
            </a:r>
          </a:p>
          <a:p>
            <a:pPr>
              <a:defRPr/>
            </a:pPr>
            <a:r>
              <a:rPr lang="en-US" altLang="zh-CN" b="1" dirty="0">
                <a:solidFill>
                  <a:srgbClr val="999999"/>
                </a:solidFill>
                <a:latin typeface="Source Code Pro" panose="020B0509030403020204" pitchFamily="49" charset="0"/>
              </a:rPr>
              <a:t>}</a:t>
            </a:r>
          </a:p>
          <a:p>
            <a:pPr>
              <a:defRPr/>
            </a:pPr>
            <a:endParaRPr lang="en-US" altLang="zh-CN" b="1" dirty="0"/>
          </a:p>
          <a:p>
            <a:pPr>
              <a:defRPr/>
            </a:pPr>
            <a:r>
              <a:rPr lang="en-US" altLang="zh-CN" b="1" dirty="0"/>
              <a:t>bool Pop(</a:t>
            </a:r>
            <a:r>
              <a:rPr lang="en-US" altLang="zh-CN" b="1" dirty="0" err="1"/>
              <a:t>LinkStack</a:t>
            </a:r>
            <a:r>
              <a:rPr lang="en-US" altLang="zh-CN" b="1" dirty="0"/>
              <a:t> &amp;</a:t>
            </a:r>
            <a:r>
              <a:rPr lang="en-US" altLang="zh-CN" b="1" dirty="0" err="1"/>
              <a:t>S,int</a:t>
            </a:r>
            <a:r>
              <a:rPr lang="en-US" altLang="zh-CN" b="1" dirty="0"/>
              <a:t> &amp;x) </a:t>
            </a:r>
          </a:p>
          <a:p>
            <a:pPr>
              <a:defRPr/>
            </a:pPr>
            <a:r>
              <a:rPr lang="en-US" altLang="zh-CN" b="1" dirty="0"/>
              <a:t>{	</a:t>
            </a:r>
            <a:r>
              <a:rPr lang="en-US" altLang="zh-CN" b="1" dirty="0" err="1"/>
              <a:t>StackNode</a:t>
            </a:r>
            <a:r>
              <a:rPr lang="en-US" altLang="zh-CN" b="1" dirty="0"/>
              <a:t> *p;	</a:t>
            </a:r>
          </a:p>
          <a:p>
            <a:pPr>
              <a:defRPr/>
            </a:pPr>
            <a:r>
              <a:rPr lang="en-US" altLang="zh-CN" b="1" dirty="0"/>
              <a:t>        if(S==NULL)//</a:t>
            </a:r>
            <a:r>
              <a:rPr lang="zh-CN" altLang="en-US" b="1" dirty="0"/>
              <a:t>若栈为空，则报错		</a:t>
            </a:r>
            <a:endParaRPr lang="en-US" altLang="zh-CN" b="1" dirty="0"/>
          </a:p>
          <a:p>
            <a:pPr>
              <a:defRPr/>
            </a:pPr>
            <a:r>
              <a:rPr lang="en-US" altLang="zh-CN" b="1" dirty="0"/>
              <a:t>            return false;	</a:t>
            </a:r>
          </a:p>
          <a:p>
            <a:pPr>
              <a:defRPr/>
            </a:pPr>
            <a:r>
              <a:rPr lang="en-US" altLang="zh-CN" b="1" dirty="0"/>
              <a:t>        x=S-&gt;data;//x</a:t>
            </a:r>
            <a:r>
              <a:rPr lang="zh-CN" altLang="en-US" b="1" dirty="0"/>
              <a:t>记录当前栈顶元素	</a:t>
            </a:r>
            <a:endParaRPr lang="en-US" altLang="zh-CN" b="1" dirty="0"/>
          </a:p>
          <a:p>
            <a:pPr>
              <a:defRPr/>
            </a:pPr>
            <a:r>
              <a:rPr lang="en-US" altLang="zh-CN" b="1" dirty="0"/>
              <a:t>        p=S;//p</a:t>
            </a:r>
            <a:r>
              <a:rPr lang="zh-CN" altLang="en-US" b="1" dirty="0"/>
              <a:t>指针指向原栈顶	</a:t>
            </a:r>
            <a:endParaRPr lang="en-US" altLang="zh-CN" b="1" dirty="0"/>
          </a:p>
          <a:p>
            <a:pPr>
              <a:defRPr/>
            </a:pPr>
            <a:r>
              <a:rPr lang="en-US" altLang="zh-CN" b="1" dirty="0"/>
              <a:t>        S=S-&gt;next;//S</a:t>
            </a:r>
            <a:r>
              <a:rPr lang="zh-CN" altLang="en-US" b="1" dirty="0"/>
              <a:t>指向下一个结点	</a:t>
            </a:r>
            <a:endParaRPr lang="en-US" altLang="zh-CN" b="1" dirty="0"/>
          </a:p>
          <a:p>
            <a:pPr>
              <a:defRPr/>
            </a:pPr>
            <a:r>
              <a:rPr lang="en-US" altLang="zh-CN" b="1" dirty="0"/>
              <a:t>        free(p);//</a:t>
            </a:r>
            <a:r>
              <a:rPr lang="zh-CN" altLang="en-US" b="1" dirty="0"/>
              <a:t>释放栈顶元素	</a:t>
            </a:r>
            <a:endParaRPr lang="en-US" altLang="zh-CN" b="1" dirty="0"/>
          </a:p>
          <a:p>
            <a:pPr>
              <a:defRPr/>
            </a:pPr>
            <a:r>
              <a:rPr lang="en-US" altLang="zh-CN" b="1" dirty="0"/>
              <a:t>        return true;</a:t>
            </a:r>
          </a:p>
          <a:p>
            <a:pPr>
              <a:defRPr/>
            </a:pPr>
            <a:r>
              <a:rPr lang="en-US" altLang="zh-CN" b="1" dirty="0"/>
              <a:t>}</a:t>
            </a:r>
          </a:p>
          <a:p>
            <a:pPr>
              <a:defRPr/>
            </a:pPr>
            <a:endParaRPr lang="en-US" altLang="zh-CN" b="1" dirty="0"/>
          </a:p>
          <a:p>
            <a:pPr>
              <a:defRPr/>
            </a:pPr>
            <a:endParaRPr lang="en-US" altLang="zh-CN" b="1" dirty="0"/>
          </a:p>
          <a:p>
            <a:pPr>
              <a:defRPr/>
            </a:pPr>
            <a:r>
              <a:rPr lang="en-US" altLang="zh-CN" dirty="0">
                <a:solidFill>
                  <a:srgbClr val="DE7F3E"/>
                </a:solidFill>
                <a:latin typeface="Source Code Pro" panose="020B0509030403020204" pitchFamily="49" charset="0"/>
              </a:rPr>
              <a:t>bool </a:t>
            </a:r>
            <a:r>
              <a:rPr lang="en-US" altLang="zh-CN" dirty="0" err="1">
                <a:solidFill>
                  <a:srgbClr val="81A2BE"/>
                </a:solidFill>
                <a:latin typeface="Source Code Pro" panose="020B0509030403020204" pitchFamily="49" charset="0"/>
              </a:rPr>
              <a:t>GetTop</a:t>
            </a:r>
            <a:r>
              <a:rPr lang="en-US" altLang="zh-CN" dirty="0">
                <a:solidFill>
                  <a:srgbClr val="999999"/>
                </a:solidFill>
                <a:latin typeface="Source Code Pro" panose="020B0509030403020204" pitchFamily="49" charset="0"/>
              </a:rPr>
              <a:t>(</a:t>
            </a:r>
            <a:r>
              <a:rPr lang="en-US" altLang="zh-CN" dirty="0" err="1">
                <a:solidFill>
                  <a:srgbClr val="DE7F3E"/>
                </a:solidFill>
                <a:latin typeface="Source Code Pro" panose="020B0509030403020204" pitchFamily="49" charset="0"/>
              </a:rPr>
              <a:t>LinkStack</a:t>
            </a:r>
            <a:r>
              <a:rPr lang="en-US" altLang="zh-CN" dirty="0">
                <a:solidFill>
                  <a:srgbClr val="DE7F3E"/>
                </a:solidFill>
                <a:latin typeface="Source Code Pro" panose="020B0509030403020204" pitchFamily="49" charset="0"/>
              </a:rPr>
              <a:t> </a:t>
            </a:r>
            <a:r>
              <a:rPr lang="en-US" altLang="zh-CN" dirty="0">
                <a:solidFill>
                  <a:srgbClr val="A67F59"/>
                </a:solidFill>
                <a:latin typeface="Source Code Pro" panose="020B0509030403020204" pitchFamily="49" charset="0"/>
              </a:rPr>
              <a:t>&amp;</a:t>
            </a:r>
            <a:r>
              <a:rPr lang="en-US" altLang="zh-CN" dirty="0" err="1">
                <a:solidFill>
                  <a:srgbClr val="DE7F3E"/>
                </a:solidFill>
                <a:latin typeface="Source Code Pro" panose="020B0509030403020204" pitchFamily="49" charset="0"/>
              </a:rPr>
              <a:t>S</a:t>
            </a:r>
            <a:r>
              <a:rPr lang="en-US" altLang="zh-CN" dirty="0" err="1">
                <a:solidFill>
                  <a:srgbClr val="999999"/>
                </a:solidFill>
                <a:latin typeface="Source Code Pro" panose="020B0509030403020204" pitchFamily="49" charset="0"/>
              </a:rPr>
              <a:t>,</a:t>
            </a:r>
            <a:r>
              <a:rPr lang="en-US" altLang="zh-CN" dirty="0" err="1">
                <a:solidFill>
                  <a:srgbClr val="B294BB"/>
                </a:solidFill>
                <a:latin typeface="Source Code Pro" panose="020B0509030403020204" pitchFamily="49" charset="0"/>
              </a:rPr>
              <a:t>int</a:t>
            </a:r>
            <a:r>
              <a:rPr lang="en-US" altLang="zh-CN" dirty="0">
                <a:solidFill>
                  <a:srgbClr val="DE7F3E"/>
                </a:solidFill>
                <a:latin typeface="Source Code Pro" panose="020B0509030403020204" pitchFamily="49" charset="0"/>
              </a:rPr>
              <a:t> </a:t>
            </a:r>
            <a:r>
              <a:rPr lang="en-US" altLang="zh-CN" dirty="0">
                <a:solidFill>
                  <a:srgbClr val="A67F59"/>
                </a:solidFill>
                <a:latin typeface="Source Code Pro" panose="020B0509030403020204" pitchFamily="49" charset="0"/>
              </a:rPr>
              <a:t>&amp;</a:t>
            </a:r>
            <a:r>
              <a:rPr lang="en-US" altLang="zh-CN" dirty="0">
                <a:solidFill>
                  <a:srgbClr val="DE7F3E"/>
                </a:solidFill>
                <a:latin typeface="Source Code Pro" panose="020B0509030403020204" pitchFamily="49" charset="0"/>
              </a:rPr>
              <a:t>x</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999999"/>
                </a:solidFill>
                <a:latin typeface="Source Code Pro" panose="020B0509030403020204" pitchFamily="49" charset="0"/>
              </a:rPr>
              <a:t>{  </a:t>
            </a:r>
            <a:r>
              <a:rPr lang="en-US" altLang="zh-CN" dirty="0">
                <a:solidFill>
                  <a:srgbClr val="DE7F3E"/>
                </a:solidFill>
                <a:latin typeface="Source Code Pro" panose="020B0509030403020204" pitchFamily="49" charset="0"/>
              </a:rPr>
              <a:t> </a:t>
            </a:r>
            <a:r>
              <a:rPr lang="en-US" altLang="zh-CN" dirty="0">
                <a:solidFill>
                  <a:srgbClr val="B294BB"/>
                </a:solidFill>
                <a:latin typeface="Source Code Pro" panose="020B0509030403020204" pitchFamily="49" charset="0"/>
              </a:rPr>
              <a:t>if</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S</a:t>
            </a:r>
            <a:r>
              <a:rPr lang="en-US" altLang="zh-CN" dirty="0">
                <a:solidFill>
                  <a:srgbClr val="A67F59"/>
                </a:solidFill>
                <a:latin typeface="Source Code Pro" panose="020B0509030403020204" pitchFamily="49" charset="0"/>
              </a:rPr>
              <a:t>==</a:t>
            </a:r>
            <a:r>
              <a:rPr lang="en-US" altLang="zh-CN" dirty="0">
                <a:solidFill>
                  <a:srgbClr val="B5BD68"/>
                </a:solidFill>
                <a:latin typeface="Source Code Pro" panose="020B0509030403020204" pitchFamily="49" charset="0"/>
              </a:rPr>
              <a:t>NULL</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a:t>
            </a:r>
            <a:r>
              <a:rPr lang="en-US" altLang="zh-CN" dirty="0">
                <a:solidFill>
                  <a:srgbClr val="B294BB"/>
                </a:solidFill>
                <a:latin typeface="Source Code Pro" panose="020B0509030403020204" pitchFamily="49" charset="0"/>
              </a:rPr>
              <a:t>return</a:t>
            </a:r>
            <a:r>
              <a:rPr lang="en-US" altLang="zh-CN" dirty="0">
                <a:solidFill>
                  <a:srgbClr val="DE7F3E"/>
                </a:solidFill>
                <a:latin typeface="Source Code Pro" panose="020B0509030403020204" pitchFamily="49" charset="0"/>
              </a:rPr>
              <a:t> false</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x</a:t>
            </a:r>
            <a:r>
              <a:rPr lang="en-US" altLang="zh-CN" dirty="0">
                <a:solidFill>
                  <a:srgbClr val="A67F59"/>
                </a:solidFill>
                <a:latin typeface="Source Code Pro" panose="020B0509030403020204" pitchFamily="49" charset="0"/>
              </a:rPr>
              <a:t>=</a:t>
            </a:r>
            <a:r>
              <a:rPr lang="en-US" altLang="zh-CN" dirty="0">
                <a:solidFill>
                  <a:srgbClr val="DE7F3E"/>
                </a:solidFill>
                <a:latin typeface="Source Code Pro" panose="020B0509030403020204" pitchFamily="49" charset="0"/>
              </a:rPr>
              <a:t>S</a:t>
            </a:r>
            <a:r>
              <a:rPr lang="en-US" altLang="zh-CN" dirty="0">
                <a:solidFill>
                  <a:srgbClr val="A67F59"/>
                </a:solidFill>
                <a:latin typeface="Source Code Pro" panose="020B0509030403020204" pitchFamily="49" charset="0"/>
              </a:rPr>
              <a:t>-&gt;</a:t>
            </a:r>
            <a:r>
              <a:rPr lang="en-US" altLang="zh-CN" dirty="0">
                <a:solidFill>
                  <a:srgbClr val="DE7F3E"/>
                </a:solidFill>
                <a:latin typeface="Source Code Pro" panose="020B0509030403020204" pitchFamily="49" charset="0"/>
              </a:rPr>
              <a:t>data</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a:t>
            </a:r>
            <a:r>
              <a:rPr lang="en-US" altLang="zh-CN" dirty="0">
                <a:solidFill>
                  <a:srgbClr val="B294BB"/>
                </a:solidFill>
                <a:latin typeface="Source Code Pro" panose="020B0509030403020204" pitchFamily="49" charset="0"/>
              </a:rPr>
              <a:t>return</a:t>
            </a:r>
            <a:r>
              <a:rPr lang="en-US" altLang="zh-CN" dirty="0">
                <a:solidFill>
                  <a:srgbClr val="DE7F3E"/>
                </a:solidFill>
                <a:latin typeface="Source Code Pro" panose="020B0509030403020204" pitchFamily="49" charset="0"/>
              </a:rPr>
              <a:t> true</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999999"/>
                </a:solidFill>
                <a:latin typeface="Source Code Pro" panose="020B0509030403020204" pitchFamily="49" charset="0"/>
              </a:rPr>
              <a:t>}</a:t>
            </a:r>
          </a:p>
          <a:p>
            <a:pPr>
              <a:defRPr/>
            </a:pPr>
            <a:endParaRPr lang="en-US" altLang="zh-CN" dirty="0">
              <a:solidFill>
                <a:srgbClr val="999999"/>
              </a:solidFill>
              <a:latin typeface="Source Code Pro" panose="020B0509030403020204" pitchFamily="49" charset="0"/>
            </a:endParaRPr>
          </a:p>
          <a:p>
            <a:pPr>
              <a:defRPr/>
            </a:pPr>
            <a:r>
              <a:rPr lang="en-US" altLang="zh-CN" dirty="0">
                <a:solidFill>
                  <a:srgbClr val="DE7F3E"/>
                </a:solidFill>
                <a:latin typeface="Source Code Pro" panose="020B0509030403020204" pitchFamily="49" charset="0"/>
              </a:rPr>
              <a:t>bool </a:t>
            </a:r>
            <a:r>
              <a:rPr lang="en-US" altLang="zh-CN" dirty="0" err="1">
                <a:solidFill>
                  <a:srgbClr val="81A2BE"/>
                </a:solidFill>
                <a:latin typeface="Source Code Pro" panose="020B0509030403020204" pitchFamily="49" charset="0"/>
              </a:rPr>
              <a:t>StackTraverse</a:t>
            </a:r>
            <a:r>
              <a:rPr lang="en-US" altLang="zh-CN" dirty="0">
                <a:solidFill>
                  <a:srgbClr val="999999"/>
                </a:solidFill>
                <a:latin typeface="Source Code Pro" panose="020B0509030403020204" pitchFamily="49" charset="0"/>
              </a:rPr>
              <a:t>(</a:t>
            </a:r>
            <a:r>
              <a:rPr lang="en-US" altLang="zh-CN" dirty="0" err="1">
                <a:solidFill>
                  <a:srgbClr val="DE7F3E"/>
                </a:solidFill>
                <a:latin typeface="Source Code Pro" panose="020B0509030403020204" pitchFamily="49" charset="0"/>
              </a:rPr>
              <a:t>LinkStack</a:t>
            </a:r>
            <a:r>
              <a:rPr lang="en-US" altLang="zh-CN" dirty="0">
                <a:solidFill>
                  <a:srgbClr val="DE7F3E"/>
                </a:solidFill>
                <a:latin typeface="Source Code Pro" panose="020B0509030403020204" pitchFamily="49" charset="0"/>
              </a:rPr>
              <a:t> S</a:t>
            </a:r>
            <a:r>
              <a:rPr lang="en-US" altLang="zh-CN" dirty="0">
                <a:solidFill>
                  <a:srgbClr val="999999"/>
                </a:solidFill>
                <a:latin typeface="Source Code Pro" panose="020B0509030403020204" pitchFamily="49" charset="0"/>
              </a:rPr>
              <a:t>)</a:t>
            </a:r>
          </a:p>
          <a:p>
            <a:pPr>
              <a:defRPr/>
            </a:pPr>
            <a:r>
              <a:rPr lang="en-US" altLang="zh-CN" dirty="0">
                <a:solidFill>
                  <a:srgbClr val="999999"/>
                </a:solidFill>
                <a:latin typeface="Source Code Pro" panose="020B0509030403020204" pitchFamily="49" charset="0"/>
              </a:rPr>
              <a:t>{ </a:t>
            </a:r>
            <a:r>
              <a:rPr lang="en-US" altLang="zh-CN" dirty="0">
                <a:solidFill>
                  <a:srgbClr val="DE7F3E"/>
                </a:solidFill>
                <a:latin typeface="Source Code Pro" panose="020B0509030403020204" pitchFamily="49" charset="0"/>
              </a:rPr>
              <a:t> </a:t>
            </a:r>
            <a:r>
              <a:rPr lang="en-US" altLang="zh-CN" dirty="0" err="1">
                <a:solidFill>
                  <a:srgbClr val="DE7F3E"/>
                </a:solidFill>
                <a:latin typeface="Source Code Pro" panose="020B0509030403020204" pitchFamily="49" charset="0"/>
              </a:rPr>
              <a:t>StackNode</a:t>
            </a:r>
            <a:r>
              <a:rPr lang="en-US" altLang="zh-CN" dirty="0">
                <a:solidFill>
                  <a:srgbClr val="DE7F3E"/>
                </a:solidFill>
                <a:latin typeface="Source Code Pro" panose="020B0509030403020204" pitchFamily="49" charset="0"/>
              </a:rPr>
              <a:t> </a:t>
            </a:r>
            <a:r>
              <a:rPr lang="en-US" altLang="zh-CN" dirty="0">
                <a:solidFill>
                  <a:srgbClr val="A67F59"/>
                </a:solidFill>
                <a:latin typeface="Source Code Pro" panose="020B0509030403020204" pitchFamily="49" charset="0"/>
              </a:rPr>
              <a:t>*</a:t>
            </a:r>
            <a:r>
              <a:rPr lang="en-US" altLang="zh-CN" dirty="0">
                <a:solidFill>
                  <a:srgbClr val="DE7F3E"/>
                </a:solidFill>
                <a:latin typeface="Source Code Pro" panose="020B0509030403020204" pitchFamily="49" charset="0"/>
              </a:rPr>
              <a:t>p</a:t>
            </a:r>
            <a:r>
              <a:rPr lang="en-US" altLang="zh-CN" dirty="0">
                <a:solidFill>
                  <a:srgbClr val="A67F59"/>
                </a:solidFill>
                <a:latin typeface="Source Code Pro" panose="020B0509030403020204" pitchFamily="49" charset="0"/>
              </a:rPr>
              <a:t>=</a:t>
            </a:r>
            <a:r>
              <a:rPr lang="en-US" altLang="zh-CN" dirty="0">
                <a:solidFill>
                  <a:srgbClr val="DE7F3E"/>
                </a:solidFill>
                <a:latin typeface="Source Code Pro" panose="020B0509030403020204" pitchFamily="49" charset="0"/>
              </a:rPr>
              <a:t>S</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a:t>
            </a:r>
            <a:r>
              <a:rPr lang="en-US" altLang="zh-CN" dirty="0">
                <a:solidFill>
                  <a:srgbClr val="B294BB"/>
                </a:solidFill>
                <a:latin typeface="Source Code Pro" panose="020B0509030403020204" pitchFamily="49" charset="0"/>
              </a:rPr>
              <a:t>if</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p</a:t>
            </a:r>
            <a:r>
              <a:rPr lang="en-US" altLang="zh-CN" dirty="0">
                <a:solidFill>
                  <a:srgbClr val="A67F59"/>
                </a:solidFill>
                <a:latin typeface="Source Code Pro" panose="020B0509030403020204" pitchFamily="49" charset="0"/>
              </a:rPr>
              <a:t>==</a:t>
            </a:r>
            <a:r>
              <a:rPr lang="en-US" altLang="zh-CN" dirty="0">
                <a:solidFill>
                  <a:srgbClr val="B5BD68"/>
                </a:solidFill>
                <a:latin typeface="Source Code Pro" panose="020B0509030403020204" pitchFamily="49" charset="0"/>
              </a:rPr>
              <a:t>NULL</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a:t>
            </a:r>
            <a:r>
              <a:rPr lang="en-US" altLang="zh-CN" dirty="0">
                <a:solidFill>
                  <a:srgbClr val="B294BB"/>
                </a:solidFill>
                <a:latin typeface="Source Code Pro" panose="020B0509030403020204" pitchFamily="49" charset="0"/>
              </a:rPr>
              <a:t>return</a:t>
            </a:r>
            <a:r>
              <a:rPr lang="en-US" altLang="zh-CN" dirty="0">
                <a:solidFill>
                  <a:srgbClr val="DE7F3E"/>
                </a:solidFill>
                <a:latin typeface="Source Code Pro" panose="020B0509030403020204" pitchFamily="49" charset="0"/>
              </a:rPr>
              <a:t> false</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a:t>
            </a:r>
            <a:r>
              <a:rPr lang="en-US" altLang="zh-CN" dirty="0">
                <a:solidFill>
                  <a:srgbClr val="B294BB"/>
                </a:solidFill>
                <a:latin typeface="Source Code Pro" panose="020B0509030403020204" pitchFamily="49" charset="0"/>
              </a:rPr>
              <a:t>while</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p</a:t>
            </a:r>
            <a:r>
              <a:rPr lang="en-US" altLang="zh-CN" dirty="0">
                <a:solidFill>
                  <a:srgbClr val="A67F59"/>
                </a:solidFill>
                <a:latin typeface="Source Code Pro" panose="020B0509030403020204" pitchFamily="49" charset="0"/>
              </a:rPr>
              <a:t>!=</a:t>
            </a:r>
            <a:r>
              <a:rPr lang="en-US" altLang="zh-CN" dirty="0">
                <a:solidFill>
                  <a:srgbClr val="B5BD68"/>
                </a:solidFill>
                <a:latin typeface="Source Code Pro" panose="020B0509030403020204" pitchFamily="49" charset="0"/>
              </a:rPr>
              <a:t>NULL</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a:t>
            </a:r>
            <a:r>
              <a:rPr lang="en-US" altLang="zh-CN" dirty="0" err="1">
                <a:solidFill>
                  <a:srgbClr val="81A2BE"/>
                </a:solidFill>
                <a:latin typeface="Source Code Pro" panose="020B0509030403020204" pitchFamily="49" charset="0"/>
              </a:rPr>
              <a:t>printf</a:t>
            </a:r>
            <a:r>
              <a:rPr lang="en-US" altLang="zh-CN" dirty="0">
                <a:solidFill>
                  <a:srgbClr val="999999"/>
                </a:solidFill>
                <a:latin typeface="Source Code Pro" panose="020B0509030403020204" pitchFamily="49" charset="0"/>
              </a:rPr>
              <a:t>(</a:t>
            </a:r>
            <a:r>
              <a:rPr lang="en-US" altLang="zh-CN" dirty="0">
                <a:solidFill>
                  <a:srgbClr val="B5BD68"/>
                </a:solidFill>
                <a:latin typeface="Source Code Pro" panose="020B0509030403020204" pitchFamily="49" charset="0"/>
              </a:rPr>
              <a:t>"%d "</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p</a:t>
            </a:r>
            <a:r>
              <a:rPr lang="en-US" altLang="zh-CN" dirty="0">
                <a:solidFill>
                  <a:srgbClr val="A67F59"/>
                </a:solidFill>
                <a:latin typeface="Source Code Pro" panose="020B0509030403020204" pitchFamily="49" charset="0"/>
              </a:rPr>
              <a:t>-&gt;</a:t>
            </a:r>
            <a:r>
              <a:rPr lang="en-US" altLang="zh-CN" dirty="0">
                <a:solidFill>
                  <a:srgbClr val="DE7F3E"/>
                </a:solidFill>
                <a:latin typeface="Source Code Pro" panose="020B0509030403020204" pitchFamily="49" charset="0"/>
              </a:rPr>
              <a:t>data</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p</a:t>
            </a:r>
            <a:r>
              <a:rPr lang="en-US" altLang="zh-CN" dirty="0">
                <a:solidFill>
                  <a:srgbClr val="A67F59"/>
                </a:solidFill>
                <a:latin typeface="Source Code Pro" panose="020B0509030403020204" pitchFamily="49" charset="0"/>
              </a:rPr>
              <a:t>=</a:t>
            </a:r>
            <a:r>
              <a:rPr lang="en-US" altLang="zh-CN" dirty="0">
                <a:solidFill>
                  <a:srgbClr val="DE7F3E"/>
                </a:solidFill>
                <a:latin typeface="Source Code Pro" panose="020B0509030403020204" pitchFamily="49" charset="0"/>
              </a:rPr>
              <a:t>p</a:t>
            </a:r>
            <a:r>
              <a:rPr lang="en-US" altLang="zh-CN" dirty="0">
                <a:solidFill>
                  <a:srgbClr val="A67F59"/>
                </a:solidFill>
                <a:latin typeface="Source Code Pro" panose="020B0509030403020204" pitchFamily="49" charset="0"/>
              </a:rPr>
              <a:t>-&gt;</a:t>
            </a:r>
            <a:r>
              <a:rPr lang="en-US" altLang="zh-CN" dirty="0">
                <a:solidFill>
                  <a:srgbClr val="DE7F3E"/>
                </a:solidFill>
                <a:latin typeface="Source Code Pro" panose="020B0509030403020204" pitchFamily="49" charset="0"/>
              </a:rPr>
              <a:t>next</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DE7F3E"/>
                </a:solidFill>
                <a:latin typeface="Source Code Pro" panose="020B0509030403020204" pitchFamily="49" charset="0"/>
              </a:rPr>
              <a:t>   </a:t>
            </a:r>
            <a:r>
              <a:rPr lang="en-US" altLang="zh-CN" dirty="0">
                <a:solidFill>
                  <a:srgbClr val="999999"/>
                </a:solidFill>
                <a:latin typeface="Source Code Pro" panose="020B0509030403020204" pitchFamily="49" charset="0"/>
              </a:rPr>
              <a:t>}</a:t>
            </a:r>
            <a:r>
              <a:rPr lang="en-US" altLang="zh-CN" dirty="0">
                <a:solidFill>
                  <a:srgbClr val="DE7F3E"/>
                </a:solidFill>
                <a:latin typeface="Source Code Pro" panose="020B0509030403020204" pitchFamily="49" charset="0"/>
              </a:rPr>
              <a:t> </a:t>
            </a:r>
          </a:p>
          <a:p>
            <a:pPr>
              <a:defRPr/>
            </a:pPr>
            <a:r>
              <a:rPr lang="en-US" altLang="zh-CN" dirty="0">
                <a:solidFill>
                  <a:srgbClr val="999999"/>
                </a:solidFill>
                <a:latin typeface="Source Code Pro" panose="020B0509030403020204" pitchFamily="49" charset="0"/>
              </a:rPr>
              <a:t>}</a:t>
            </a:r>
            <a:endParaRPr lang="en-US" altLang="zh-CN" b="1" dirty="0"/>
          </a:p>
        </p:txBody>
      </p:sp>
      <p:sp>
        <p:nvSpPr>
          <p:cNvPr id="266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0"/>
              </a:spcBef>
            </a:pPr>
            <a:fld id="{FC3836DE-8D90-4FA1-9567-37F65D96AB5D}" type="slidenum">
              <a:rPr lang="en-US" altLang="zh-CN"/>
              <a:pPr>
                <a:spcBef>
                  <a:spcPct val="0"/>
                </a:spcBef>
              </a:pPr>
              <a:t>12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Freeform 11"/>
          <p:cNvSpPr/>
          <p:nvPr userDrawn="1"/>
        </p:nvSpPr>
        <p:spPr>
          <a:xfrm flipV="1">
            <a:off x="0" y="457200"/>
            <a:ext cx="885459"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4" name="Slide Number Placeholder 5"/>
          <p:cNvSpPr>
            <a:spLocks noGrp="1"/>
          </p:cNvSpPr>
          <p:nvPr>
            <p:ph type="sldNum" sz="quarter" idx="4"/>
          </p:nvPr>
        </p:nvSpPr>
        <p:spPr bwMode="gray">
          <a:xfrm>
            <a:off x="93678" y="528638"/>
            <a:ext cx="585890" cy="365125"/>
          </a:xfrm>
          <a:prstGeom prst="rect">
            <a:avLst/>
          </a:prstGeom>
        </p:spPr>
        <p:txBody>
          <a:bodyPr vert="horz" wrap="square" lIns="91440" tIns="45720" rIns="91440" bIns="45720" numCol="1" anchor="ctr" anchorCtr="0" compatLnSpc="1"/>
          <a:lstStyle/>
          <a:p>
            <a:pPr algn="r" fontAlgn="base"/>
            <a:fld id="{9A0DB2DC-4C9A-4742-B13C-FB6460FD3503}" type="slidenum">
              <a:rPr lang="en-US" altLang="zh-CN" strike="noStrike" noProof="1" dirty="0">
                <a:solidFill>
                  <a:schemeClr val="bg1"/>
                </a:solidFill>
                <a:latin typeface="Tahoma" panose="020B0604030504040204" pitchFamily="34" charset="0"/>
                <a:ea typeface="微软雅黑 Light" panose="020B0502040204020203" pitchFamily="34" charset="-122"/>
                <a:cs typeface="+mn-cs"/>
              </a:rPr>
              <a:t>‹#›</a:t>
            </a:fld>
            <a:endParaRPr lang="en-US" altLang="zh-CN" strike="noStrike" noProof="1">
              <a:solidFill>
                <a:schemeClr val="bg1"/>
              </a:solidFill>
              <a:ea typeface="微软雅黑 Light" panose="020B0502040204020203" pitchFamily="34" charset="-122"/>
            </a:endParaRPr>
          </a:p>
        </p:txBody>
      </p:sp>
      <p:sp>
        <p:nvSpPr>
          <p:cNvPr id="5" name="平行四边形 4"/>
          <p:cNvSpPr/>
          <p:nvPr userDrawn="1"/>
        </p:nvSpPr>
        <p:spPr>
          <a:xfrm>
            <a:off x="867720" y="670122"/>
            <a:ext cx="6327835" cy="291764"/>
          </a:xfrm>
          <a:prstGeom prst="parallelogram">
            <a:avLst>
              <a:gd name="adj" fmla="val 23259"/>
            </a:avLst>
          </a:prstGeom>
          <a:gradFill>
            <a:gsLst>
              <a:gs pos="100000">
                <a:srgbClr val="3385FF">
                  <a:alpha val="73000"/>
                </a:srgbClr>
              </a:gs>
              <a:gs pos="0">
                <a:srgbClr val="00B0F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51139" y="214314"/>
            <a:ext cx="7794390" cy="1462087"/>
          </a:xfrm>
          <a:prstGeom prst="rect">
            <a:avLst/>
          </a:prstGeom>
        </p:spPr>
        <p:txBody>
          <a:bodyPr/>
          <a:lstStyle/>
          <a:p>
            <a:r>
              <a:rPr lang="zh-CN" altLang="en-US"/>
              <a:t>单击此处编辑母版标题样式</a:t>
            </a:r>
          </a:p>
        </p:txBody>
      </p:sp>
      <p:sp>
        <p:nvSpPr>
          <p:cNvPr id="3" name="Rectangle 11"/>
          <p:cNvSpPr>
            <a:spLocks noGrp="1" noChangeArrowheads="1"/>
          </p:cNvSpPr>
          <p:nvPr>
            <p:ph type="dt" sz="half" idx="10"/>
          </p:nvPr>
        </p:nvSpPr>
        <p:spPr>
          <a:xfrm>
            <a:off x="1162252" y="6243638"/>
            <a:ext cx="1905331" cy="457200"/>
          </a:xfrm>
          <a:prstGeom prst="rect">
            <a:avLst/>
          </a:prstGeom>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xfrm>
            <a:off x="3658235" y="6243638"/>
            <a:ext cx="2896103" cy="457200"/>
          </a:xfrm>
          <a:prstGeom prst="rect">
            <a:avLst/>
          </a:prstGeom>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xfrm>
            <a:off x="7043373" y="6243638"/>
            <a:ext cx="1905331" cy="457200"/>
          </a:xfrm>
          <a:prstGeom prst="rect">
            <a:avLst/>
          </a:prstGeom>
          <a:ln/>
        </p:spPr>
        <p:txBody>
          <a:bodyPr/>
          <a:lstStyle>
            <a:lvl1pPr>
              <a:defRPr/>
            </a:lvl1pPr>
          </a:lstStyle>
          <a:p>
            <a:fld id="{850E78F3-6B7A-4B6A-B7A8-7DFC590C22D3}" type="slidenum">
              <a:rPr lang="en-US" altLang="zh-CN"/>
              <a:pPr/>
              <a:t>‹#›</a:t>
            </a:fld>
            <a:endParaRPr lang="en-US" altLang="zh-CN"/>
          </a:p>
        </p:txBody>
      </p:sp>
    </p:spTree>
    <p:extLst>
      <p:ext uri="{BB962C8B-B14F-4D97-AF65-F5344CB8AC3E}">
        <p14:creationId xmlns:p14="http://schemas.microsoft.com/office/powerpoint/2010/main" val="1808155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4763" y="-7938"/>
            <a:ext cx="9150352" cy="684213"/>
            <a:chOff x="-8255" y="-17545"/>
            <a:chExt cx="9148445" cy="683025"/>
          </a:xfrm>
        </p:grpSpPr>
        <p:sp>
          <p:nvSpPr>
            <p:cNvPr id="3" name="矩形 2"/>
            <p:cNvSpPr>
              <a:spLocks noChangeArrowheads="1"/>
            </p:cNvSpPr>
            <p:nvPr/>
          </p:nvSpPr>
          <p:spPr bwMode="auto">
            <a:xfrm>
              <a:off x="-8255" y="-11206"/>
              <a:ext cx="9148445" cy="676686"/>
            </a:xfrm>
            <a:prstGeom prst="rect">
              <a:avLst/>
            </a:prstGeom>
            <a:solidFill>
              <a:srgbClr val="2A4F86"/>
            </a:solidFill>
            <a:ln>
              <a:noFill/>
            </a:ln>
          </p:spPr>
          <p:txBody>
            <a:bodyPr/>
            <a:lstStyle>
              <a:lvl1pPr>
                <a:defRPr sz="2800">
                  <a:solidFill>
                    <a:schemeClr val="tx1"/>
                  </a:solidFill>
                  <a:latin typeface="Tahoma" panose="020B0604030504040204" pitchFamily="34" charset="0"/>
                  <a:ea typeface="宋体" panose="02010600030101010101" pitchFamily="2" charset="-122"/>
                </a:defRPr>
              </a:lvl1pPr>
              <a:lvl2pPr marL="742950" indent="-285750">
                <a:defRPr sz="2800">
                  <a:solidFill>
                    <a:schemeClr val="tx1"/>
                  </a:solidFill>
                  <a:latin typeface="Tahoma" panose="020B0604030504040204" pitchFamily="34" charset="0"/>
                  <a:ea typeface="宋体" panose="02010600030101010101" pitchFamily="2" charset="-122"/>
                </a:defRPr>
              </a:lvl2pPr>
              <a:lvl3pPr marL="1143000" indent="-228600">
                <a:defRPr sz="2800">
                  <a:solidFill>
                    <a:schemeClr val="tx1"/>
                  </a:solidFill>
                  <a:latin typeface="Tahoma" panose="020B0604030504040204" pitchFamily="34" charset="0"/>
                  <a:ea typeface="宋体" panose="02010600030101010101" pitchFamily="2" charset="-122"/>
                </a:defRPr>
              </a:lvl3pPr>
              <a:lvl4pPr marL="1600200" indent="-228600">
                <a:defRPr sz="2800">
                  <a:solidFill>
                    <a:schemeClr val="tx1"/>
                  </a:solidFill>
                  <a:latin typeface="Tahoma" panose="020B0604030504040204" pitchFamily="34" charset="0"/>
                  <a:ea typeface="宋体" panose="02010600030101010101" pitchFamily="2" charset="-122"/>
                </a:defRPr>
              </a:lvl4pPr>
              <a:lvl5pPr marL="2057400" indent="-228600">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9pPr>
            </a:lstStyle>
            <a:p>
              <a:pPr>
                <a:buClr>
                  <a:srgbClr val="FFFFFF"/>
                </a:buClr>
                <a:buFont typeface="Wingdings" panose="05000000000000000000" pitchFamily="2" charset="2"/>
                <a:buNone/>
                <a:defRPr/>
              </a:pPr>
              <a:endParaRPr lang="zh-CN" altLang="en-US" sz="4000">
                <a:latin typeface="黑体" panose="02010609060101010101" pitchFamily="49" charset="-122"/>
                <a:ea typeface="黑体" panose="02010609060101010101" pitchFamily="49" charset="-122"/>
                <a:cs typeface="Arial" panose="020B0604020202020204" pitchFamily="34" charset="0"/>
              </a:endParaRPr>
            </a:p>
          </p:txBody>
        </p:sp>
        <p:pic>
          <p:nvPicPr>
            <p:cNvPr id="4" name="Picture 3" descr="pic3666"/>
            <p:cNvPicPr>
              <a:picLocks noChangeAspect="1" noChangeArrowheads="1"/>
            </p:cNvPicPr>
            <p:nvPr/>
          </p:nvPicPr>
          <p:blipFill>
            <a:blip r:embed="rId2"/>
            <a:srcRect/>
            <a:stretch>
              <a:fillRect/>
            </a:stretch>
          </p:blipFill>
          <p:spPr bwMode="auto">
            <a:xfrm>
              <a:off x="7249159" y="-14170"/>
              <a:ext cx="1891030" cy="676275"/>
            </a:xfrm>
            <a:prstGeom prst="rect">
              <a:avLst/>
            </a:prstGeom>
            <a:ln>
              <a:noFill/>
            </a:ln>
            <a:effectLst>
              <a:glow>
                <a:schemeClr val="accent1">
                  <a:alpha val="74000"/>
                </a:schemeClr>
              </a:glow>
              <a:outerShdw blurRad="50800" dir="5400000" sx="76000" sy="76000" algn="ctr" rotWithShape="0">
                <a:srgbClr val="000000">
                  <a:alpha val="43000"/>
                </a:srgbClr>
              </a:outerShdw>
            </a:effectLst>
          </p:spPr>
        </p:pic>
        <p:sp>
          <p:nvSpPr>
            <p:cNvPr id="5" name="矩形 4"/>
            <p:cNvSpPr/>
            <p:nvPr/>
          </p:nvSpPr>
          <p:spPr>
            <a:xfrm>
              <a:off x="5794213" y="-17545"/>
              <a:ext cx="2731770" cy="676910"/>
            </a:xfrm>
            <a:prstGeom prst="rect">
              <a:avLst/>
            </a:prstGeom>
            <a:gradFill>
              <a:gsLst>
                <a:gs pos="28000">
                  <a:srgbClr val="446594">
                    <a:alpha val="100000"/>
                  </a:srgbClr>
                </a:gs>
                <a:gs pos="4000">
                  <a:srgbClr val="2A4F86"/>
                </a:gs>
                <a:gs pos="52000">
                  <a:srgbClr val="768FB0">
                    <a:alpha val="100000"/>
                  </a:srgbClr>
                </a:gs>
                <a:gs pos="17000">
                  <a:srgbClr val="375A8D">
                    <a:alpha val="100000"/>
                  </a:srgbClr>
                </a:gs>
                <a:gs pos="44000">
                  <a:srgbClr val="5D7AA2">
                    <a:alpha val="100000"/>
                  </a:srgbClr>
                </a:gs>
                <a:gs pos="57000">
                  <a:srgbClr val="8FA4BE">
                    <a:alpha val="96000"/>
                  </a:srgbClr>
                </a:gs>
                <a:gs pos="69000">
                  <a:srgbClr val="FFFFFF">
                    <a:alpha val="60000"/>
                  </a:srgbClr>
                </a:gs>
                <a:gs pos="100000">
                  <a:srgbClr val="ECECEC">
                    <a:alpha val="0"/>
                  </a:srgbClr>
                </a:gs>
              </a:gsLst>
              <a:lin ang="0" scaled="0"/>
            </a:gradFill>
            <a:ln>
              <a:noFill/>
            </a:ln>
          </p:spPr>
          <p:txBody>
            <a:bodyPr/>
            <a:lstStyle/>
            <a:p>
              <a:pPr>
                <a:buClr>
                  <a:prstClr val="white"/>
                </a:buClr>
                <a:buFont typeface="Wingdings" charset="0"/>
                <a:buNone/>
                <a:defRPr/>
              </a:pPr>
              <a:endParaRPr lang="zh-CN" altLang="en-US" sz="4000" dirty="0">
                <a:latin typeface="黑体" panose="02010609060101010101" pitchFamily="49" charset="-122"/>
                <a:ea typeface="黑体" panose="02010609060101010101" pitchFamily="49" charset="-122"/>
                <a:cs typeface="Arial" charset="0"/>
              </a:endParaRPr>
            </a:p>
          </p:txBody>
        </p:sp>
      </p:grpSp>
      <p:pic>
        <p:nvPicPr>
          <p:cNvPr id="6" name="图片 5"/>
          <p:cNvPicPr>
            <a:picLocks noChangeArrowheads="1"/>
          </p:cNvPicPr>
          <p:nvPr userDrawn="1"/>
        </p:nvPicPr>
        <p:blipFill>
          <a:blip r:embed="rId3">
            <a:extLst>
              <a:ext uri="{28A0092B-C50C-407E-A947-70E740481C1C}">
                <a14:useLocalDpi xmlns:a14="http://schemas.microsoft.com/office/drawing/2010/main" val="0"/>
              </a:ext>
            </a:extLst>
          </a:blip>
          <a:srcRect l="8115" t="3084" r="71997" b="58542"/>
          <a:stretch>
            <a:fillRect/>
          </a:stretch>
        </p:blipFill>
        <p:spPr bwMode="auto">
          <a:xfrm>
            <a:off x="-4763" y="1"/>
            <a:ext cx="666867"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11"/>
          <p:cNvSpPr>
            <a:spLocks noGrp="1"/>
          </p:cNvSpPr>
          <p:nvPr>
            <p:ph type="dt" sz="half" idx="10"/>
          </p:nvPr>
        </p:nvSpPr>
        <p:spPr>
          <a:xfrm>
            <a:off x="457279" y="6245225"/>
            <a:ext cx="2133971" cy="476250"/>
          </a:xfrm>
          <a:prstGeom prst="rect">
            <a:avLst/>
          </a:prstGeom>
        </p:spPr>
        <p:txBody>
          <a:bodyPr/>
          <a:lstStyle>
            <a:lvl1pPr>
              <a:defRPr kumimoji="1"/>
            </a:lvl1pPr>
          </a:lstStyle>
          <a:p>
            <a:pPr>
              <a:defRPr/>
            </a:pPr>
            <a:endParaRPr lang="zh-CN" altLang="en-US"/>
          </a:p>
        </p:txBody>
      </p:sp>
      <p:sp>
        <p:nvSpPr>
          <p:cNvPr id="8" name="页脚占位符 12"/>
          <p:cNvSpPr>
            <a:spLocks noGrp="1"/>
          </p:cNvSpPr>
          <p:nvPr>
            <p:ph type="ftr" sz="quarter" idx="11"/>
          </p:nvPr>
        </p:nvSpPr>
        <p:spPr>
          <a:xfrm>
            <a:off x="3124743" y="6248400"/>
            <a:ext cx="2896103" cy="457200"/>
          </a:xfrm>
          <a:prstGeom prst="rect">
            <a:avLst/>
          </a:prstGeom>
        </p:spPr>
        <p:txBody>
          <a:bodyPr/>
          <a:lstStyle>
            <a:lvl1pPr>
              <a:defRPr kumimoji="1"/>
            </a:lvl1pPr>
          </a:lstStyle>
          <a:p>
            <a:pPr>
              <a:defRPr/>
            </a:pPr>
            <a:endParaRPr lang="zh-CN" altLang="en-US"/>
          </a:p>
        </p:txBody>
      </p:sp>
      <p:sp>
        <p:nvSpPr>
          <p:cNvPr id="9" name="灯片编号占位符 13"/>
          <p:cNvSpPr>
            <a:spLocks noGrp="1"/>
          </p:cNvSpPr>
          <p:nvPr>
            <p:ph type="sldNum" sz="quarter" idx="12"/>
          </p:nvPr>
        </p:nvSpPr>
        <p:spPr>
          <a:xfrm>
            <a:off x="7087831" y="6492876"/>
            <a:ext cx="2057757" cy="365125"/>
          </a:xfrm>
          <a:prstGeom prst="rect">
            <a:avLst/>
          </a:prstGeom>
        </p:spPr>
        <p:txBody>
          <a:bodyPr/>
          <a:lstStyle>
            <a:lvl1pPr>
              <a:defRPr kumimoji="1" sz="2000" b="1">
                <a:solidFill>
                  <a:srgbClr val="0070C0"/>
                </a:solidFill>
              </a:defRPr>
            </a:lvl1pPr>
          </a:lstStyle>
          <a:p>
            <a:fld id="{05FF9909-290C-48F4-9E68-1864FA622ED7}" type="slidenum">
              <a:rPr lang="zh-CN" altLang="en-US"/>
              <a:pPr/>
              <a:t>‹#›</a:t>
            </a:fld>
            <a:endParaRPr lang="zh-CN" altLang="en-US"/>
          </a:p>
        </p:txBody>
      </p:sp>
    </p:spTree>
    <p:extLst>
      <p:ext uri="{BB962C8B-B14F-4D97-AF65-F5344CB8AC3E}">
        <p14:creationId xmlns:p14="http://schemas.microsoft.com/office/powerpoint/2010/main" val="265477095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2" name="椭圆 11"/>
          <p:cNvSpPr/>
          <p:nvPr userDrawn="1"/>
        </p:nvSpPr>
        <p:spPr>
          <a:xfrm rot="9264996">
            <a:off x="506559" y="5116074"/>
            <a:ext cx="795659" cy="1060694"/>
          </a:xfrm>
          <a:prstGeom prst="ellipse">
            <a:avLst/>
          </a:prstGeom>
          <a:gradFill>
            <a:gsLst>
              <a:gs pos="0">
                <a:srgbClr val="3385FF">
                  <a:alpha val="24000"/>
                </a:srgbClr>
              </a:gs>
              <a:gs pos="100000">
                <a:srgbClr val="00B0F0">
                  <a:alpha val="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rot="9264996">
            <a:off x="6486932" y="3011631"/>
            <a:ext cx="2343804" cy="3124530"/>
          </a:xfrm>
          <a:prstGeom prst="ellipse">
            <a:avLst/>
          </a:prstGeom>
          <a:gradFill>
            <a:gsLst>
              <a:gs pos="0">
                <a:srgbClr val="3385FF">
                  <a:alpha val="27000"/>
                </a:srgbClr>
              </a:gs>
              <a:gs pos="100000">
                <a:srgbClr val="00B0F0">
                  <a:alpha val="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rot="9264996">
            <a:off x="296578" y="1672156"/>
            <a:ext cx="2360169" cy="3146346"/>
          </a:xfrm>
          <a:prstGeom prst="ellipse">
            <a:avLst/>
          </a:prstGeom>
          <a:gradFill>
            <a:gsLst>
              <a:gs pos="0">
                <a:srgbClr val="3385FF">
                  <a:alpha val="22000"/>
                </a:srgbClr>
              </a:gs>
              <a:gs pos="100000">
                <a:srgbClr val="00B0F0">
                  <a:alpha val="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28759" y="1246909"/>
            <a:ext cx="7888070" cy="493005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628759" y="6356351"/>
            <a:ext cx="2057757" cy="365125"/>
          </a:xfrm>
          <a:prstGeom prst="rect">
            <a:avLst/>
          </a:prstGeom>
        </p:spPr>
        <p:txBody>
          <a:bodyPr/>
          <a:lstStyle/>
          <a:p>
            <a:fld id="{F6451EB8-75AB-4F42-AAF2-077FDD50602B}" type="datetimeFigureOut">
              <a:rPr lang="zh-CN" altLang="en-US" smtClean="0"/>
              <a:t>2024/10/14</a:t>
            </a:fld>
            <a:endParaRPr lang="zh-CN" altLang="en-US"/>
          </a:p>
        </p:txBody>
      </p:sp>
      <p:sp>
        <p:nvSpPr>
          <p:cNvPr id="5" name="页脚占位符 4"/>
          <p:cNvSpPr>
            <a:spLocks noGrp="1"/>
          </p:cNvSpPr>
          <p:nvPr>
            <p:ph type="ftr" sz="quarter" idx="11"/>
          </p:nvPr>
        </p:nvSpPr>
        <p:spPr>
          <a:xfrm>
            <a:off x="3029476" y="6356351"/>
            <a:ext cx="3086636"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9072" y="6356351"/>
            <a:ext cx="2057757" cy="365125"/>
          </a:xfrm>
          <a:prstGeom prst="rect">
            <a:avLst/>
          </a:prstGeom>
        </p:spPr>
        <p:txBody>
          <a:bodyPr/>
          <a:lstStyle/>
          <a:p>
            <a:fld id="{CA372CAD-6ABD-4290-8D11-EC4BCC100345}" type="slidenum">
              <a:rPr lang="zh-CN" altLang="en-US" smtClean="0"/>
              <a:t>‹#›</a:t>
            </a:fld>
            <a:endParaRPr lang="zh-CN" altLang="en-US"/>
          </a:p>
        </p:txBody>
      </p:sp>
      <p:sp>
        <p:nvSpPr>
          <p:cNvPr id="8" name="Freeform 11"/>
          <p:cNvSpPr/>
          <p:nvPr userDrawn="1"/>
        </p:nvSpPr>
        <p:spPr>
          <a:xfrm flipV="1">
            <a:off x="0" y="457200"/>
            <a:ext cx="885459"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9" name="Slide Number Placeholder 5"/>
          <p:cNvSpPr txBox="1">
            <a:spLocks/>
          </p:cNvSpPr>
          <p:nvPr userDrawn="1"/>
        </p:nvSpPr>
        <p:spPr bwMode="gray">
          <a:xfrm>
            <a:off x="93678" y="528638"/>
            <a:ext cx="585890" cy="365125"/>
          </a:xfrm>
          <a:prstGeom prst="rect">
            <a:avLst/>
          </a:prstGeom>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fld id="{9A0DB2DC-4C9A-4742-B13C-FB6460FD3503}" type="slidenum">
              <a:rPr lang="en-US" altLang="zh-CN" noProof="1" smtClean="0">
                <a:solidFill>
                  <a:schemeClr val="bg1"/>
                </a:solidFill>
                <a:latin typeface="Tahoma" panose="020B0604030504040204" pitchFamily="34" charset="0"/>
                <a:ea typeface="微软雅黑 Light" panose="020B0502040204020203" pitchFamily="34" charset="-122"/>
              </a:rPr>
              <a:pPr algn="r" fontAlgn="base"/>
              <a:t>‹#›</a:t>
            </a:fld>
            <a:endParaRPr lang="en-US" altLang="zh-CN" noProof="1">
              <a:solidFill>
                <a:schemeClr val="bg1"/>
              </a:solidFill>
              <a:ea typeface="微软雅黑 Light" panose="020B0502040204020203" pitchFamily="34" charset="-122"/>
            </a:endParaRPr>
          </a:p>
        </p:txBody>
      </p:sp>
      <p:sp>
        <p:nvSpPr>
          <p:cNvPr id="10" name="平行四边形 9"/>
          <p:cNvSpPr/>
          <p:nvPr userDrawn="1"/>
        </p:nvSpPr>
        <p:spPr>
          <a:xfrm>
            <a:off x="867720" y="670122"/>
            <a:ext cx="6327835" cy="291764"/>
          </a:xfrm>
          <a:prstGeom prst="parallelogram">
            <a:avLst>
              <a:gd name="adj" fmla="val 23259"/>
            </a:avLst>
          </a:prstGeom>
          <a:gradFill>
            <a:gsLst>
              <a:gs pos="100000">
                <a:srgbClr val="3385FF">
                  <a:alpha val="73000"/>
                </a:srgbClr>
              </a:gs>
              <a:gs pos="0">
                <a:srgbClr val="00B0F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标题 1"/>
          <p:cNvSpPr>
            <a:spLocks noGrp="1"/>
          </p:cNvSpPr>
          <p:nvPr>
            <p:ph type="title"/>
          </p:nvPr>
        </p:nvSpPr>
        <p:spPr>
          <a:xfrm>
            <a:off x="929109" y="365126"/>
            <a:ext cx="6266446" cy="596760"/>
          </a:xfrm>
          <a:prstGeom prst="rect">
            <a:avLst/>
          </a:prstGeom>
        </p:spPr>
        <p:txBody>
          <a:bodyPr anchor="b" anchorCtr="0"/>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8759" y="1354975"/>
            <a:ext cx="3886875" cy="4821988"/>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4629954" y="1371601"/>
            <a:ext cx="3886875" cy="4805363"/>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a:xfrm>
            <a:off x="628759" y="6356351"/>
            <a:ext cx="2057757" cy="365125"/>
          </a:xfrm>
          <a:prstGeom prst="rect">
            <a:avLst/>
          </a:prstGeom>
        </p:spPr>
        <p:txBody>
          <a:bodyPr/>
          <a:lstStyle/>
          <a:p>
            <a:fld id="{F6451EB8-75AB-4F42-AAF2-077FDD50602B}" type="datetimeFigureOut">
              <a:rPr lang="zh-CN" altLang="en-US" smtClean="0"/>
              <a:t>2024/10/14</a:t>
            </a:fld>
            <a:endParaRPr lang="zh-CN" altLang="en-US"/>
          </a:p>
        </p:txBody>
      </p:sp>
      <p:sp>
        <p:nvSpPr>
          <p:cNvPr id="6" name="页脚占位符 5"/>
          <p:cNvSpPr>
            <a:spLocks noGrp="1"/>
          </p:cNvSpPr>
          <p:nvPr>
            <p:ph type="ftr" sz="quarter" idx="11"/>
          </p:nvPr>
        </p:nvSpPr>
        <p:spPr>
          <a:xfrm>
            <a:off x="3029476" y="6356351"/>
            <a:ext cx="3086636"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9072" y="6356351"/>
            <a:ext cx="2057757" cy="365125"/>
          </a:xfrm>
          <a:prstGeom prst="rect">
            <a:avLst/>
          </a:prstGeom>
        </p:spPr>
        <p:txBody>
          <a:bodyPr/>
          <a:lstStyle/>
          <a:p>
            <a:fld id="{CA372CAD-6ABD-4290-8D11-EC4BCC100345}" type="slidenum">
              <a:rPr lang="zh-CN" altLang="en-US" smtClean="0"/>
              <a:t>‹#›</a:t>
            </a:fld>
            <a:endParaRPr lang="zh-CN" altLang="en-US"/>
          </a:p>
        </p:txBody>
      </p:sp>
      <p:sp>
        <p:nvSpPr>
          <p:cNvPr id="8" name="标题 1"/>
          <p:cNvSpPr>
            <a:spLocks noGrp="1"/>
          </p:cNvSpPr>
          <p:nvPr>
            <p:ph type="title"/>
          </p:nvPr>
        </p:nvSpPr>
        <p:spPr>
          <a:xfrm>
            <a:off x="885459" y="365126"/>
            <a:ext cx="6260571" cy="600074"/>
          </a:xfrm>
          <a:prstGeom prst="rect">
            <a:avLst/>
          </a:prstGeom>
        </p:spPr>
        <p:txBody>
          <a:bodyPr anchor="b" anchorCtr="0"/>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Freeform 11"/>
          <p:cNvSpPr/>
          <p:nvPr userDrawn="1"/>
        </p:nvSpPr>
        <p:spPr>
          <a:xfrm flipV="1">
            <a:off x="0" y="457200"/>
            <a:ext cx="885459"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11" name="Slide Number Placeholder 5"/>
          <p:cNvSpPr txBox="1">
            <a:spLocks/>
          </p:cNvSpPr>
          <p:nvPr userDrawn="1"/>
        </p:nvSpPr>
        <p:spPr bwMode="gray">
          <a:xfrm>
            <a:off x="93678" y="528638"/>
            <a:ext cx="585890" cy="365125"/>
          </a:xfrm>
          <a:prstGeom prst="rect">
            <a:avLst/>
          </a:prstGeom>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fld id="{9A0DB2DC-4C9A-4742-B13C-FB6460FD3503}" type="slidenum">
              <a:rPr lang="en-US" altLang="zh-CN" noProof="1" smtClean="0">
                <a:solidFill>
                  <a:schemeClr val="bg1"/>
                </a:solidFill>
                <a:latin typeface="Tahoma" panose="020B0604030504040204" pitchFamily="34" charset="0"/>
                <a:ea typeface="微软雅黑 Light" panose="020B0502040204020203" pitchFamily="34" charset="-122"/>
              </a:rPr>
              <a:pPr algn="r" fontAlgn="base"/>
              <a:t>‹#›</a:t>
            </a:fld>
            <a:endParaRPr lang="en-US" altLang="zh-CN" noProof="1">
              <a:solidFill>
                <a:schemeClr val="bg1"/>
              </a:solidFill>
              <a:ea typeface="微软雅黑 Light" panose="020B0502040204020203" pitchFamily="34" charset="-122"/>
            </a:endParaRPr>
          </a:p>
        </p:txBody>
      </p:sp>
      <p:sp>
        <p:nvSpPr>
          <p:cNvPr id="12" name="平行四边形 11"/>
          <p:cNvSpPr/>
          <p:nvPr userDrawn="1"/>
        </p:nvSpPr>
        <p:spPr>
          <a:xfrm>
            <a:off x="867720" y="670122"/>
            <a:ext cx="6327835" cy="291764"/>
          </a:xfrm>
          <a:prstGeom prst="parallelogram">
            <a:avLst>
              <a:gd name="adj" fmla="val 23259"/>
            </a:avLst>
          </a:prstGeom>
          <a:gradFill>
            <a:gsLst>
              <a:gs pos="100000">
                <a:srgbClr val="3385FF">
                  <a:alpha val="73000"/>
                </a:srgbClr>
              </a:gs>
              <a:gs pos="0">
                <a:srgbClr val="00B0F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951" y="1265527"/>
            <a:ext cx="3869012"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29951" y="2094807"/>
            <a:ext cx="3869012" cy="4094856"/>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4617483" y="1273839"/>
            <a:ext cx="388806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29954" y="2094807"/>
            <a:ext cx="3888066" cy="4094856"/>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标题 9"/>
          <p:cNvSpPr>
            <a:spLocks noGrp="1"/>
          </p:cNvSpPr>
          <p:nvPr>
            <p:ph type="title"/>
          </p:nvPr>
        </p:nvSpPr>
        <p:spPr>
          <a:xfrm>
            <a:off x="885459" y="365126"/>
            <a:ext cx="6310096" cy="600075"/>
          </a:xfrm>
          <a:prstGeom prst="rect">
            <a:avLst/>
          </a:prstGeom>
        </p:spPr>
        <p:txBody>
          <a:bodyPr anchor="b" anchorCtr="0"/>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Freeform 11"/>
          <p:cNvSpPr/>
          <p:nvPr userDrawn="1"/>
        </p:nvSpPr>
        <p:spPr>
          <a:xfrm flipV="1">
            <a:off x="0" y="457200"/>
            <a:ext cx="885459"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9" name="Slide Number Placeholder 5"/>
          <p:cNvSpPr>
            <a:spLocks noGrp="1"/>
          </p:cNvSpPr>
          <p:nvPr>
            <p:ph type="sldNum" sz="quarter" idx="10"/>
          </p:nvPr>
        </p:nvSpPr>
        <p:spPr bwMode="gray">
          <a:xfrm>
            <a:off x="93678" y="528638"/>
            <a:ext cx="585890" cy="365125"/>
          </a:xfrm>
          <a:prstGeom prst="rect">
            <a:avLst/>
          </a:prstGeom>
        </p:spPr>
        <p:txBody>
          <a:bodyPr vert="horz" wrap="square" lIns="91440" tIns="45720" rIns="91440" bIns="45720" numCol="1" anchor="ctr" anchorCtr="0" compatLnSpc="1"/>
          <a:lstStyle/>
          <a:p>
            <a:pPr algn="r" fontAlgn="base"/>
            <a:fld id="{9A0DB2DC-4C9A-4742-B13C-FB6460FD3503}" type="slidenum">
              <a:rPr lang="en-US" altLang="zh-CN" strike="noStrike" noProof="1" dirty="0">
                <a:solidFill>
                  <a:schemeClr val="bg1"/>
                </a:solidFill>
                <a:latin typeface="Tahoma" panose="020B0604030504040204" pitchFamily="34" charset="0"/>
                <a:ea typeface="微软雅黑 Light" panose="020B0502040204020203" pitchFamily="34" charset="-122"/>
                <a:cs typeface="+mn-cs"/>
              </a:rPr>
              <a:t>‹#›</a:t>
            </a:fld>
            <a:endParaRPr lang="en-US" altLang="zh-CN" strike="noStrike" noProof="1">
              <a:solidFill>
                <a:schemeClr val="bg1"/>
              </a:solidFill>
              <a:ea typeface="微软雅黑 Light" panose="020B0502040204020203" pitchFamily="34" charset="-122"/>
            </a:endParaRPr>
          </a:p>
        </p:txBody>
      </p:sp>
      <p:sp>
        <p:nvSpPr>
          <p:cNvPr id="11" name="平行四边形 10"/>
          <p:cNvSpPr/>
          <p:nvPr userDrawn="1"/>
        </p:nvSpPr>
        <p:spPr>
          <a:xfrm>
            <a:off x="867720" y="670122"/>
            <a:ext cx="6327835" cy="291764"/>
          </a:xfrm>
          <a:prstGeom prst="parallelogram">
            <a:avLst>
              <a:gd name="adj" fmla="val 23259"/>
            </a:avLst>
          </a:prstGeom>
          <a:gradFill>
            <a:gsLst>
              <a:gs pos="100000">
                <a:srgbClr val="3385FF">
                  <a:alpha val="73000"/>
                </a:srgbClr>
              </a:gs>
              <a:gs pos="0">
                <a:srgbClr val="00B0F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3101" name="Freeform 11"/>
          <p:cNvSpPr/>
          <p:nvPr/>
        </p:nvSpPr>
        <p:spPr>
          <a:xfrm flipV="1">
            <a:off x="0" y="457200"/>
            <a:ext cx="885459"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2" name="Title 1"/>
          <p:cNvSpPr>
            <a:spLocks noGrp="1"/>
          </p:cNvSpPr>
          <p:nvPr>
            <p:ph type="title"/>
          </p:nvPr>
        </p:nvSpPr>
        <p:spPr>
          <a:xfrm>
            <a:off x="947816" y="345306"/>
            <a:ext cx="6247739" cy="616580"/>
          </a:xfrm>
          <a:prstGeom prst="rect">
            <a:avLst/>
          </a:prstGeom>
        </p:spPr>
        <p:txBody>
          <a:bodyPr anchor="b" anchorCtr="0">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236954" y="1197034"/>
            <a:ext cx="8536575" cy="4714189"/>
          </a:xfrm>
          <a:prstGeom prst="rect">
            <a:avLst/>
          </a:prstGeom>
        </p:spPr>
        <p:txBody>
          <a:bodyPr/>
          <a:lstStyle>
            <a:lvl1pPr>
              <a:defRPr sz="2400" b="1">
                <a:solidFill>
                  <a:schemeClr val="tx1"/>
                </a:solidFill>
              </a:defRPr>
            </a:lvl1pPr>
            <a:lvl2pPr>
              <a:defRPr sz="2000" b="1">
                <a:solidFill>
                  <a:schemeClr val="tx1"/>
                </a:solidFill>
              </a:defRPr>
            </a:lvl2pPr>
            <a:lvl3pPr>
              <a:defRPr sz="1800" b="1">
                <a:solidFill>
                  <a:schemeClr val="tx1"/>
                </a:solidFill>
              </a:defRPr>
            </a:lvl3pPr>
            <a:lvl4pPr>
              <a:defRPr b="1">
                <a:solidFill>
                  <a:schemeClr val="tx1"/>
                </a:solidFill>
              </a:defRPr>
            </a:lvl4pPr>
            <a:lvl5pPr>
              <a:defRPr b="1">
                <a:solidFill>
                  <a:schemeClr val="tx1"/>
                </a:solidFill>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Date Placeholder 3"/>
          <p:cNvSpPr>
            <a:spLocks noGrp="1"/>
          </p:cNvSpPr>
          <p:nvPr>
            <p:ph type="dt" sz="half" idx="2"/>
          </p:nvPr>
        </p:nvSpPr>
        <p:spPr>
          <a:xfrm>
            <a:off x="7773751" y="6135688"/>
            <a:ext cx="766896" cy="369888"/>
          </a:xfrm>
          <a:prstGeom prst="rect">
            <a:avLst/>
          </a:prstGeom>
        </p:spPr>
        <p:txBody>
          <a:bodyPr vert="horz" lIns="91440" tIns="45720" rIns="91440" bIns="45720" rtlCol="0" anchor="ctr"/>
          <a:lstStyle>
            <a:lvl1pPr>
              <a:defRPr>
                <a:ea typeface="微软雅黑 Light" panose="020B0502040204020203" pitchFamily="34"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cs typeface="+mn-cs"/>
            </a:endParaRPr>
          </a:p>
        </p:txBody>
      </p:sp>
      <p:sp>
        <p:nvSpPr>
          <p:cNvPr id="7" name="Footer Placeholder 4"/>
          <p:cNvSpPr>
            <a:spLocks noGrp="1"/>
          </p:cNvSpPr>
          <p:nvPr>
            <p:ph type="ftr" sz="quarter" idx="3"/>
          </p:nvPr>
        </p:nvSpPr>
        <p:spPr>
          <a:xfrm>
            <a:off x="1943438" y="6135690"/>
            <a:ext cx="5717581" cy="365125"/>
          </a:xfrm>
          <a:prstGeom prst="rect">
            <a:avLst/>
          </a:prstGeom>
        </p:spPr>
        <p:txBody>
          <a:bodyPr vert="horz" lIns="91440" tIns="45720" rIns="91440" bIns="45720" rtlCol="0" anchor="ctr"/>
          <a:lstStyle>
            <a:lvl1pPr>
              <a:defRPr>
                <a:ea typeface="微软雅黑 Light" panose="020B0502040204020203"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cs typeface="+mn-cs"/>
            </a:endParaRPr>
          </a:p>
        </p:txBody>
      </p:sp>
      <p:sp>
        <p:nvSpPr>
          <p:cNvPr id="8" name="Slide Number Placeholder 5"/>
          <p:cNvSpPr>
            <a:spLocks noGrp="1"/>
          </p:cNvSpPr>
          <p:nvPr>
            <p:ph type="sldNum" sz="quarter" idx="4"/>
          </p:nvPr>
        </p:nvSpPr>
        <p:spPr bwMode="gray">
          <a:xfrm>
            <a:off x="93678" y="528638"/>
            <a:ext cx="585890" cy="365125"/>
          </a:xfrm>
          <a:prstGeom prst="rect">
            <a:avLst/>
          </a:prstGeom>
        </p:spPr>
        <p:txBody>
          <a:bodyPr vert="horz" wrap="square" lIns="91440" tIns="45720" rIns="91440" bIns="45720" numCol="1" anchor="ctr" anchorCtr="0" compatLnSpc="1"/>
          <a:lstStyle/>
          <a:p>
            <a:pPr algn="r" fontAlgn="base"/>
            <a:fld id="{9A0DB2DC-4C9A-4742-B13C-FB6460FD3503}" type="slidenum">
              <a:rPr lang="en-US" altLang="zh-CN" strike="noStrike" noProof="1" dirty="0">
                <a:solidFill>
                  <a:schemeClr val="bg1"/>
                </a:solidFill>
                <a:latin typeface="Tahoma" panose="020B0604030504040204" pitchFamily="34" charset="0"/>
                <a:ea typeface="微软雅黑 Light" panose="020B0502040204020203" pitchFamily="34" charset="-122"/>
                <a:cs typeface="+mn-cs"/>
              </a:rPr>
              <a:t>‹#›</a:t>
            </a:fld>
            <a:endParaRPr lang="en-US" altLang="zh-CN" strike="noStrike" noProof="1">
              <a:solidFill>
                <a:schemeClr val="bg1"/>
              </a:solidFill>
              <a:ea typeface="微软雅黑 Light" panose="020B0502040204020203" pitchFamily="34" charset="-122"/>
            </a:endParaRPr>
          </a:p>
        </p:txBody>
      </p:sp>
      <p:sp>
        <p:nvSpPr>
          <p:cNvPr id="9" name="平行四边形 8"/>
          <p:cNvSpPr/>
          <p:nvPr userDrawn="1"/>
        </p:nvSpPr>
        <p:spPr>
          <a:xfrm>
            <a:off x="867720" y="670122"/>
            <a:ext cx="6327835" cy="291764"/>
          </a:xfrm>
          <a:prstGeom prst="parallelogram">
            <a:avLst>
              <a:gd name="adj" fmla="val 23259"/>
            </a:avLst>
          </a:prstGeom>
          <a:gradFill>
            <a:gsLst>
              <a:gs pos="100000">
                <a:srgbClr val="3385FF">
                  <a:alpha val="73000"/>
                </a:srgbClr>
              </a:gs>
              <a:gs pos="0">
                <a:srgbClr val="00B0F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66267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1139" y="617538"/>
            <a:ext cx="779439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1182893" y="2017713"/>
            <a:ext cx="7773750" cy="4114800"/>
          </a:xfrm>
          <a:prstGeom prst="rect">
            <a:avLst/>
          </a:prstGeom>
        </p:spPr>
        <p:txBody>
          <a:bodyPr/>
          <a:lstStyle/>
          <a:p>
            <a:pPr lvl="0"/>
            <a:endParaRPr lang="zh-CN" altLang="en-US" noProof="0"/>
          </a:p>
        </p:txBody>
      </p:sp>
      <p:sp>
        <p:nvSpPr>
          <p:cNvPr id="4" name="Rectangle 11">
            <a:extLst>
              <a:ext uri="{FF2B5EF4-FFF2-40B4-BE49-F238E27FC236}">
                <a16:creationId xmlns:a16="http://schemas.microsoft.com/office/drawing/2014/main" xmlns="" id="{EC596731-202E-B330-7942-0CCA13D133B4}"/>
              </a:ext>
            </a:extLst>
          </p:cNvPr>
          <p:cNvSpPr>
            <a:spLocks noGrp="1" noChangeArrowheads="1"/>
          </p:cNvSpPr>
          <p:nvPr>
            <p:ph type="dt" sz="half" idx="10"/>
          </p:nvPr>
        </p:nvSpPr>
        <p:spPr>
          <a:xfrm>
            <a:off x="914559" y="6324600"/>
            <a:ext cx="1905331" cy="457200"/>
          </a:xfrm>
          <a:prstGeom prst="rect">
            <a:avLst/>
          </a:prstGeom>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xmlns="" id="{22AC414C-8A16-90E1-F2B3-F676F3D325E9}"/>
              </a:ext>
            </a:extLst>
          </p:cNvPr>
          <p:cNvSpPr>
            <a:spLocks noGrp="1" noChangeArrowheads="1"/>
          </p:cNvSpPr>
          <p:nvPr>
            <p:ph type="ftr" sz="quarter" idx="11"/>
          </p:nvPr>
        </p:nvSpPr>
        <p:spPr>
          <a:xfrm>
            <a:off x="3353382" y="6324600"/>
            <a:ext cx="2896103" cy="457200"/>
          </a:xfrm>
          <a:prstGeom prst="rect">
            <a:avLst/>
          </a:prstGeom>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xmlns="" id="{44D7BCC8-99E1-8BF5-FFAF-176E15A9CAB8}"/>
              </a:ext>
            </a:extLst>
          </p:cNvPr>
          <p:cNvSpPr>
            <a:spLocks noGrp="1" noChangeArrowheads="1"/>
          </p:cNvSpPr>
          <p:nvPr>
            <p:ph type="sldNum" sz="quarter" idx="12"/>
          </p:nvPr>
        </p:nvSpPr>
        <p:spPr>
          <a:xfrm>
            <a:off x="6782978" y="6324600"/>
            <a:ext cx="1905331" cy="457200"/>
          </a:xfrm>
          <a:prstGeom prst="rect">
            <a:avLst/>
          </a:prstGeom>
          <a:ln/>
        </p:spPr>
        <p:txBody>
          <a:bodyPr/>
          <a:lstStyle>
            <a:lvl1pPr>
              <a:defRPr/>
            </a:lvl1pPr>
          </a:lstStyle>
          <a:p>
            <a:pPr>
              <a:defRPr/>
            </a:pPr>
            <a:fld id="{66087CA6-58C9-45F7-977F-D37CBD6FAE67}" type="slidenum">
              <a:rPr lang="en-US" altLang="zh-CN"/>
              <a:pPr>
                <a:defRPr/>
              </a:pPr>
              <a:t>‹#›</a:t>
            </a:fld>
            <a:endParaRPr lang="en-US" altLang="zh-CN"/>
          </a:p>
        </p:txBody>
      </p:sp>
    </p:spTree>
    <p:extLst>
      <p:ext uri="{BB962C8B-B14F-4D97-AF65-F5344CB8AC3E}">
        <p14:creationId xmlns:p14="http://schemas.microsoft.com/office/powerpoint/2010/main" val="2388912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1138" y="617539"/>
            <a:ext cx="7805505" cy="55149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1">
            <a:extLst>
              <a:ext uri="{FF2B5EF4-FFF2-40B4-BE49-F238E27FC236}">
                <a16:creationId xmlns:a16="http://schemas.microsoft.com/office/drawing/2014/main" xmlns="" id="{09F98B28-5663-B44E-8FA1-DDA02AEF8024}"/>
              </a:ext>
            </a:extLst>
          </p:cNvPr>
          <p:cNvSpPr>
            <a:spLocks noGrp="1" noChangeArrowheads="1"/>
          </p:cNvSpPr>
          <p:nvPr>
            <p:ph type="dt" sz="half" idx="10"/>
          </p:nvPr>
        </p:nvSpPr>
        <p:spPr>
          <a:xfrm>
            <a:off x="914559" y="6324600"/>
            <a:ext cx="1905331" cy="457200"/>
          </a:xfrm>
          <a:prstGeom prst="rect">
            <a:avLst/>
          </a:prstGeom>
          <a:ln/>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xmlns="" id="{D760ABC8-C237-0E10-B727-757C0BB7EEC9}"/>
              </a:ext>
            </a:extLst>
          </p:cNvPr>
          <p:cNvSpPr>
            <a:spLocks noGrp="1" noChangeArrowheads="1"/>
          </p:cNvSpPr>
          <p:nvPr>
            <p:ph type="ftr" sz="quarter" idx="11"/>
          </p:nvPr>
        </p:nvSpPr>
        <p:spPr>
          <a:xfrm>
            <a:off x="3353382" y="6324600"/>
            <a:ext cx="2896103" cy="457200"/>
          </a:xfrm>
          <a:prstGeom prst="rect">
            <a:avLst/>
          </a:prstGeom>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xmlns="" id="{A8569F79-1003-0AED-661B-D8B8EFDCBD63}"/>
              </a:ext>
            </a:extLst>
          </p:cNvPr>
          <p:cNvSpPr>
            <a:spLocks noGrp="1" noChangeArrowheads="1"/>
          </p:cNvSpPr>
          <p:nvPr>
            <p:ph type="sldNum" sz="quarter" idx="12"/>
          </p:nvPr>
        </p:nvSpPr>
        <p:spPr>
          <a:xfrm>
            <a:off x="6782978" y="6324600"/>
            <a:ext cx="1905331" cy="457200"/>
          </a:xfrm>
          <a:prstGeom prst="rect">
            <a:avLst/>
          </a:prstGeom>
          <a:ln/>
        </p:spPr>
        <p:txBody>
          <a:bodyPr/>
          <a:lstStyle>
            <a:lvl1pPr>
              <a:defRPr/>
            </a:lvl1pPr>
          </a:lstStyle>
          <a:p>
            <a:pPr>
              <a:defRPr/>
            </a:pPr>
            <a:fld id="{709B1EF3-4CA9-4120-BE7B-F1A9113F9DC4}" type="slidenum">
              <a:rPr lang="en-US" altLang="zh-CN"/>
              <a:pPr>
                <a:defRPr/>
              </a:pPr>
              <a:t>‹#›</a:t>
            </a:fld>
            <a:endParaRPr lang="en-US" altLang="zh-CN"/>
          </a:p>
        </p:txBody>
      </p:sp>
    </p:spTree>
    <p:extLst>
      <p:ext uri="{BB962C8B-B14F-4D97-AF65-F5344CB8AC3E}">
        <p14:creationId xmlns:p14="http://schemas.microsoft.com/office/powerpoint/2010/main" val="337247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1139" y="617538"/>
            <a:ext cx="779439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1182893" y="2017713"/>
            <a:ext cx="3810662"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981" y="2017713"/>
            <a:ext cx="3810662"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xfrm>
            <a:off x="914559" y="6324600"/>
            <a:ext cx="1905331" cy="457200"/>
          </a:xfrm>
          <a:prstGeom prst="rect">
            <a:avLst/>
          </a:prstGeom>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3382" y="6324600"/>
            <a:ext cx="2896103" cy="457200"/>
          </a:xfrm>
          <a:prstGeom prst="rect">
            <a:avLst/>
          </a:prstGeom>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2978" y="6324600"/>
            <a:ext cx="1905331" cy="457200"/>
          </a:xfrm>
          <a:prstGeom prst="rect">
            <a:avLst/>
          </a:prstGeom>
          <a:ln/>
        </p:spPr>
        <p:txBody>
          <a:bodyPr/>
          <a:lstStyle>
            <a:lvl1pPr>
              <a:defRPr/>
            </a:lvl1pPr>
          </a:lstStyle>
          <a:p>
            <a:fld id="{564B85F6-8081-4FDB-A98C-198355352ADD}" type="slidenum">
              <a:rPr lang="en-US" altLang="zh-CN"/>
              <a:pPr/>
              <a:t>‹#›</a:t>
            </a:fld>
            <a:endParaRPr lang="en-US" altLang="zh-CN"/>
          </a:p>
        </p:txBody>
      </p:sp>
    </p:spTree>
    <p:extLst>
      <p:ext uri="{BB962C8B-B14F-4D97-AF65-F5344CB8AC3E}">
        <p14:creationId xmlns:p14="http://schemas.microsoft.com/office/powerpoint/2010/main" val="138077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162252" y="6243638"/>
            <a:ext cx="1905331"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3658235" y="6243638"/>
            <a:ext cx="2896103"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7043373" y="6243638"/>
            <a:ext cx="1905331" cy="457200"/>
          </a:xfrm>
          <a:prstGeom prst="rect">
            <a:avLst/>
          </a:prstGeom>
          <a:ln/>
        </p:spPr>
        <p:txBody>
          <a:bodyPr/>
          <a:lstStyle>
            <a:lvl1pPr>
              <a:defRPr/>
            </a:lvl1pPr>
          </a:lstStyle>
          <a:p>
            <a:fld id="{C274B7D5-EC8C-4525-8FC7-53EE6BEB1906}" type="slidenum">
              <a:rPr lang="en-US" altLang="zh-CN"/>
              <a:pPr/>
              <a:t>‹#›</a:t>
            </a:fld>
            <a:endParaRPr lang="en-US" altLang="zh-CN"/>
          </a:p>
        </p:txBody>
      </p:sp>
    </p:spTree>
    <p:extLst>
      <p:ext uri="{BB962C8B-B14F-4D97-AF65-F5344CB8AC3E}">
        <p14:creationId xmlns:p14="http://schemas.microsoft.com/office/powerpoint/2010/main" val="3144146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BFD"/>
        </a:solidFill>
        <a:effectLst/>
      </p:bgPr>
    </p:bg>
    <p:spTree>
      <p:nvGrpSpPr>
        <p:cNvPr id="1" name=""/>
        <p:cNvGrpSpPr/>
        <p:nvPr/>
      </p:nvGrpSpPr>
      <p:grpSpPr>
        <a:xfrm>
          <a:off x="0" y="0"/>
          <a:ext cx="0" cy="0"/>
          <a:chOff x="0" y="0"/>
          <a:chExt cx="0" cy="0"/>
        </a:xfrm>
      </p:grpSpPr>
      <p:sp>
        <p:nvSpPr>
          <p:cNvPr id="9" name="文本框 8"/>
          <p:cNvSpPr txBox="1"/>
          <p:nvPr userDrawn="1"/>
        </p:nvSpPr>
        <p:spPr>
          <a:xfrm>
            <a:off x="390712" y="6257506"/>
            <a:ext cx="2469309" cy="400110"/>
          </a:xfrm>
          <a:prstGeom prst="rect">
            <a:avLst/>
          </a:prstGeom>
          <a:noFill/>
        </p:spPr>
        <p:txBody>
          <a:bodyPr wrap="square" rtlCol="0">
            <a:spAutoFit/>
          </a:bodyPr>
          <a:lstStyle/>
          <a:p>
            <a:r>
              <a:rPr lang="zh-CN" altLang="en-US" sz="2000" dirty="0">
                <a:solidFill>
                  <a:schemeClr val="accent3"/>
                </a:solidFill>
                <a:latin typeface="苏新诗柳楷简" panose="02010600000101010101" pitchFamily="2" charset="-122"/>
                <a:ea typeface="苏新诗柳楷简" panose="02010600000101010101" pitchFamily="2" charset="-122"/>
              </a:rPr>
              <a:t>笃信仁厚 慎思勤勉</a:t>
            </a:r>
          </a:p>
        </p:txBody>
      </p:sp>
      <p:sp>
        <p:nvSpPr>
          <p:cNvPr id="10" name="文本框 9"/>
          <p:cNvSpPr txBox="1"/>
          <p:nvPr userDrawn="1"/>
        </p:nvSpPr>
        <p:spPr>
          <a:xfrm>
            <a:off x="7008962" y="6257506"/>
            <a:ext cx="1809945"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A5A5A5"/>
                </a:solidFill>
                <a:effectLst/>
                <a:uLnTx/>
                <a:uFillTx/>
                <a:latin typeface="苏新诗柳楷简" panose="02010600000101010101" pitchFamily="2" charset="-122"/>
                <a:ea typeface="苏新诗柳楷简" panose="02010600000101010101" pitchFamily="2" charset="-122"/>
                <a:cs typeface="+mn-cs"/>
              </a:rPr>
              <a:t>/////////</a:t>
            </a:r>
            <a:endParaRPr kumimoji="0" lang="zh-CN" altLang="en-US" sz="2000" b="1" i="0" u="none" strike="noStrike" kern="1200" cap="none" spc="0" normalizeH="0" baseline="0" noProof="0" dirty="0">
              <a:ln>
                <a:noFill/>
              </a:ln>
              <a:solidFill>
                <a:srgbClr val="A5A5A5"/>
              </a:solidFill>
              <a:effectLst/>
              <a:uLnTx/>
              <a:uFillTx/>
              <a:latin typeface="苏新诗柳楷简" panose="02010600000101010101" pitchFamily="2" charset="-122"/>
              <a:ea typeface="苏新诗柳楷简" panose="02010600000101010101" pitchFamily="2" charset="-122"/>
              <a:cs typeface="+mn-cs"/>
            </a:endParaRPr>
          </a:p>
        </p:txBody>
      </p:sp>
      <p:pic>
        <p:nvPicPr>
          <p:cNvPr id="5" name="图片 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718272" y="6498143"/>
            <a:ext cx="2427316" cy="35985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38431;&#21015;.pp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38431;&#21015;.ppt#-1,32,"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partner.doc"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wmf"/><Relationship Id="rId4" Type="http://schemas.openxmlformats.org/officeDocument/2006/relationships/oleObject" Target="../embeddings/Microsoft_Word_97_-_2003_Document1.doc"/></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img.bimg.126.net/photo/eDxNFNB8ND1NReYwAdfwJQ==/851180329574460695.jp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Microsoft_Word_97_-_2003_Document2.doc"/><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9.wmf"/></Relationships>
</file>

<file path=ppt/slides/_rels/slide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5953"/>
          <a:stretch>
            <a:fillRect/>
          </a:stretch>
        </p:blipFill>
        <p:spPr>
          <a:xfrm>
            <a:off x="0" y="-1"/>
            <a:ext cx="9145588" cy="6858001"/>
          </a:xfrm>
          <a:prstGeom prst="rect">
            <a:avLst/>
          </a:prstGeom>
        </p:spPr>
      </p:pic>
      <p:pic>
        <p:nvPicPr>
          <p:cNvPr id="5" name="图片 4"/>
          <p:cNvPicPr>
            <a:picLocks noChangeAspect="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5">
                    <a14:imgEffect>
                      <a14:artisticBlur radius="16"/>
                    </a14:imgEffect>
                  </a14:imgLayer>
                </a14:imgProps>
              </a:ext>
              <a:ext uri="{28A0092B-C50C-407E-A947-70E740481C1C}">
                <a14:useLocalDpi xmlns:a14="http://schemas.microsoft.com/office/drawing/2010/main" val="0"/>
              </a:ext>
            </a:extLst>
          </a:blip>
          <a:srcRect l="18996" r="15666"/>
          <a:stretch>
            <a:fillRect/>
          </a:stretch>
        </p:blipFill>
        <p:spPr>
          <a:xfrm>
            <a:off x="845222" y="1016043"/>
            <a:ext cx="3727571" cy="5037250"/>
          </a:xfrm>
          <a:prstGeom prst="rect">
            <a:avLst/>
          </a:prstGeom>
        </p:spPr>
      </p:pic>
      <p:sp>
        <p:nvSpPr>
          <p:cNvPr id="7" name="矩形: 圆角 6"/>
          <p:cNvSpPr/>
          <p:nvPr/>
        </p:nvSpPr>
        <p:spPr>
          <a:xfrm>
            <a:off x="359631" y="4074940"/>
            <a:ext cx="5037992" cy="752589"/>
          </a:xfrm>
          <a:prstGeom prst="roundRect">
            <a:avLst>
              <a:gd name="adj" fmla="val 37794"/>
            </a:avLst>
          </a:prstGeom>
          <a:solidFill>
            <a:schemeClr val="bg1">
              <a:lumMod val="95000"/>
            </a:schemeClr>
          </a:solidFill>
          <a:ln>
            <a:noFill/>
          </a:ln>
          <a:effectLst>
            <a:glow rad="152400">
              <a:schemeClr val="tx2">
                <a:lumMod val="75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6688EA"/>
                </a:solidFill>
                <a:latin typeface="微软雅黑" panose="020B0503020204020204" pitchFamily="34" charset="-122"/>
                <a:ea typeface="微软雅黑" panose="020B0503020204020204" pitchFamily="34" charset="-122"/>
              </a:rPr>
              <a:t>第三章 栈和队列</a:t>
            </a:r>
          </a:p>
        </p:txBody>
      </p:sp>
      <p:sp>
        <p:nvSpPr>
          <p:cNvPr id="8" name="文本框 7"/>
          <p:cNvSpPr txBox="1"/>
          <p:nvPr/>
        </p:nvSpPr>
        <p:spPr>
          <a:xfrm>
            <a:off x="268020" y="2140364"/>
            <a:ext cx="6394290" cy="923330"/>
          </a:xfrm>
          <a:prstGeom prst="rect">
            <a:avLst/>
          </a:prstGeom>
          <a:noFill/>
        </p:spPr>
        <p:txBody>
          <a:bodyPr wrap="square" rtlCol="0">
            <a:spAutoFit/>
          </a:bodyPr>
          <a:lstStyle/>
          <a:p>
            <a:r>
              <a:rPr lang="zh-CN" altLang="en-US" sz="5400" b="1" dirty="0" smtClean="0">
                <a:solidFill>
                  <a:schemeClr val="bg1"/>
                </a:solidFill>
                <a:latin typeface="微软雅黑" panose="020B0503020204020204" pitchFamily="34" charset="-122"/>
                <a:ea typeface="微软雅黑" panose="020B0503020204020204" pitchFamily="34" charset="-122"/>
              </a:rPr>
              <a:t>数据结构与算法分析</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01872" y="3226188"/>
            <a:ext cx="6722319" cy="830997"/>
          </a:xfrm>
          <a:prstGeom prst="rect">
            <a:avLst/>
          </a:prstGeom>
          <a:noFill/>
        </p:spPr>
        <p:txBody>
          <a:bodyPr wrap="square" rtlCol="0">
            <a:spAutoFit/>
          </a:bodyPr>
          <a:lstStyle/>
          <a:p>
            <a:pPr lvl="0">
              <a:defRPr/>
            </a:pPr>
            <a:r>
              <a:rPr lang="en-US" altLang="zh-CN" sz="2400" b="1" dirty="0" smtClean="0">
                <a:solidFill>
                  <a:prstClr val="white"/>
                </a:solidFill>
                <a:latin typeface="微软雅黑" panose="020B0503020204020204" pitchFamily="34" charset="-122"/>
                <a:ea typeface="微软雅黑" panose="020B0503020204020204" pitchFamily="34" charset="-122"/>
              </a:rPr>
              <a:t>DATA STRUCTURES AND ALGORITHM ANALYSIS</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Grp="1" noChangeArrowheads="1"/>
          </p:cNvSpPr>
          <p:nvPr>
            <p:ph idx="1"/>
          </p:nvPr>
        </p:nvSpPr>
        <p:spPr/>
        <p:txBody>
          <a:bodyPr/>
          <a:lstStyle/>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Status Push(</a:t>
            </a:r>
            <a:r>
              <a:rPr lang="en-US" altLang="zh-CN" sz="2400" b="1" dirty="0" err="1" smtClean="0">
                <a:latin typeface="Times New Roman" pitchFamily="18" charset="0"/>
                <a:cs typeface="Times New Roman" pitchFamily="18" charset="0"/>
              </a:rPr>
              <a:t>SqStack</a:t>
            </a:r>
            <a:r>
              <a:rPr lang="en-US" altLang="zh-CN" sz="2400" b="1" dirty="0" smtClean="0">
                <a:latin typeface="Times New Roman" pitchFamily="18" charset="0"/>
                <a:cs typeface="Times New Roman" pitchFamily="18" charset="0"/>
              </a:rPr>
              <a:t> &amp;</a:t>
            </a:r>
            <a:r>
              <a:rPr lang="en-US" altLang="zh-CN" sz="2400" b="1" dirty="0" err="1" smtClean="0">
                <a:latin typeface="Times New Roman" pitchFamily="18" charset="0"/>
                <a:cs typeface="Times New Roman" pitchFamily="18" charset="0"/>
              </a:rPr>
              <a:t>S,SElemType</a:t>
            </a:r>
            <a:r>
              <a:rPr lang="en-US" altLang="zh-CN" sz="2400" b="1" dirty="0" smtClean="0">
                <a:latin typeface="Times New Roman" pitchFamily="18" charset="0"/>
                <a:cs typeface="Times New Roman" pitchFamily="18" charset="0"/>
              </a:rPr>
              <a:t> e)</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入栈，插入元素</a:t>
            </a:r>
            <a:r>
              <a:rPr lang="en-US" altLang="zh-CN" sz="2400" b="1" dirty="0" smtClean="0">
                <a:solidFill>
                  <a:srgbClr val="008000"/>
                </a:solidFill>
                <a:latin typeface="Times New Roman" pitchFamily="18" charset="0"/>
                <a:cs typeface="Times New Roman" pitchFamily="18" charset="0"/>
              </a:rPr>
              <a:t>e</a:t>
            </a:r>
            <a:r>
              <a:rPr lang="zh-CN" altLang="en-US" sz="2400" b="1" dirty="0" smtClean="0">
                <a:solidFill>
                  <a:srgbClr val="008000"/>
                </a:solidFill>
                <a:latin typeface="Times New Roman" pitchFamily="18" charset="0"/>
                <a:cs typeface="Times New Roman" pitchFamily="18" charset="0"/>
              </a:rPr>
              <a:t>为新的栈顶元素</a:t>
            </a:r>
          </a:p>
          <a:p>
            <a:pPr eaLnBrk="1" hangingPunct="1">
              <a:spcBef>
                <a:spcPts val="300"/>
              </a:spcBef>
              <a:buFont typeface="Wingdings" pitchFamily="2" charset="2"/>
              <a:buNone/>
            </a:pPr>
            <a:r>
              <a:rPr lang="zh-CN" altLang="en-US"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if</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S.top-S.base</a:t>
            </a:r>
            <a:r>
              <a:rPr lang="en-US" altLang="zh-CN" sz="2400" b="1" dirty="0" smtClean="0">
                <a:latin typeface="Times New Roman" pitchFamily="18" charset="0"/>
                <a:cs typeface="Times New Roman" pitchFamily="18" charset="0"/>
              </a:rPr>
              <a:t>&gt;=</a:t>
            </a:r>
            <a:r>
              <a:rPr lang="en-US" altLang="zh-CN" sz="2400" b="1" dirty="0" err="1" smtClean="0">
                <a:latin typeface="Times New Roman" pitchFamily="18" charset="0"/>
                <a:cs typeface="Times New Roman" pitchFamily="18" charset="0"/>
              </a:rPr>
              <a:t>S.stacksize</a:t>
            </a:r>
            <a:r>
              <a:rPr lang="en-US" altLang="zh-CN" sz="2400" b="1" dirty="0" smtClean="0">
                <a:latin typeface="Times New Roman" pitchFamily="18" charset="0"/>
                <a:cs typeface="Times New Roman" pitchFamily="18" charset="0"/>
              </a:rPr>
              <a:t>)</a:t>
            </a:r>
            <a:endParaRPr lang="en-US" altLang="zh-CN" sz="2400" b="1" dirty="0" smtClean="0">
              <a:solidFill>
                <a:schemeClr val="folHlink"/>
              </a:solidFill>
              <a:latin typeface="Times New Roman" pitchFamily="18" charset="0"/>
              <a:cs typeface="Times New Roman" pitchFamily="18" charset="0"/>
            </a:endParaRP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　</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SElemType</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realloc</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S.stacksize+STACKINCREMENT</a:t>
            </a:r>
            <a:r>
              <a:rPr lang="en-US" altLang="zh-CN" sz="2400" b="1" dirty="0" smtClean="0">
                <a:latin typeface="Times New Roman" pitchFamily="18" charset="0"/>
                <a:cs typeface="Times New Roman" pitchFamily="18" charset="0"/>
              </a:rPr>
              <a:t>)*</a:t>
            </a:r>
            <a:r>
              <a:rPr lang="en-US" altLang="zh-CN" sz="2400" b="1" dirty="0" err="1" smtClean="0">
                <a:solidFill>
                  <a:schemeClr val="folHlink"/>
                </a:solidFill>
                <a:latin typeface="Times New Roman" pitchFamily="18" charset="0"/>
                <a:cs typeface="Times New Roman" pitchFamily="18" charset="0"/>
              </a:rPr>
              <a:t>sizeof</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SElemType</a:t>
            </a:r>
            <a:r>
              <a:rPr lang="en-US" altLang="zh-CN" sz="2400" b="1" dirty="0" smtClean="0">
                <a:latin typeface="Times New Roman" pitchFamily="18" charset="0"/>
                <a:cs typeface="Times New Roman" pitchFamily="18" charset="0"/>
              </a:rPr>
              <a:t>));</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if</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	  exit(OVERFLOW);</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err="1" smtClean="0">
                <a:latin typeface="Times New Roman" pitchFamily="18" charset="0"/>
                <a:cs typeface="Times New Roman" pitchFamily="18" charset="0"/>
              </a:rPr>
              <a:t>S.top</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S.base+S.stacksize</a:t>
            </a:r>
            <a:r>
              <a:rPr lang="en-US" altLang="zh-CN" sz="2400" b="1" dirty="0" smtClean="0">
                <a:latin typeface="Times New Roman" pitchFamily="18" charset="0"/>
                <a:cs typeface="Times New Roman" pitchFamily="18" charset="0"/>
              </a:rPr>
              <a:t>; </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栈顶指针复位</a:t>
            </a:r>
            <a:endParaRPr lang="en-US" altLang="zh-CN" sz="2400" b="1" dirty="0" smtClean="0">
              <a:solidFill>
                <a:srgbClr val="008000"/>
              </a:solidFill>
              <a:latin typeface="Times New Roman" pitchFamily="18" charset="0"/>
              <a:cs typeface="Times New Roman" pitchFamily="18" charset="0"/>
            </a:endParaRP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err="1" smtClean="0">
                <a:latin typeface="Times New Roman" pitchFamily="18" charset="0"/>
                <a:cs typeface="Times New Roman" pitchFamily="18" charset="0"/>
              </a:rPr>
              <a:t>S.stacksize</a:t>
            </a:r>
            <a:r>
              <a:rPr lang="en-US" altLang="zh-CN" sz="2400" b="1" dirty="0" smtClean="0">
                <a:latin typeface="Times New Roman" pitchFamily="18" charset="0"/>
                <a:cs typeface="Times New Roman" pitchFamily="18" charset="0"/>
              </a:rPr>
              <a:t>+=STACKINCREMENT; </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栈容量扩增</a:t>
            </a:r>
            <a:endParaRPr lang="en-US" altLang="zh-CN" sz="2400" b="1" dirty="0" smtClean="0">
              <a:solidFill>
                <a:srgbClr val="008000"/>
              </a:solidFill>
              <a:latin typeface="Times New Roman" pitchFamily="18" charset="0"/>
              <a:cs typeface="Times New Roman" pitchFamily="18" charset="0"/>
            </a:endParaRP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rgbClr val="FF0000"/>
                </a:solidFill>
                <a:latin typeface="Times New Roman" pitchFamily="18" charset="0"/>
                <a:cs typeface="Times New Roman" pitchFamily="18" charset="0"/>
              </a:rPr>
              <a:t>*</a:t>
            </a:r>
            <a:r>
              <a:rPr lang="en-US" altLang="zh-CN" sz="2400" b="1" dirty="0" err="1" smtClean="0">
                <a:solidFill>
                  <a:srgbClr val="FF0000"/>
                </a:solidFill>
                <a:latin typeface="Times New Roman" pitchFamily="18" charset="0"/>
                <a:cs typeface="Times New Roman" pitchFamily="18" charset="0"/>
              </a:rPr>
              <a:t>S.top</a:t>
            </a:r>
            <a:r>
              <a:rPr lang="en-US" altLang="zh-CN" sz="2400" b="1" dirty="0" smtClean="0">
                <a:solidFill>
                  <a:srgbClr val="FF0000"/>
                </a:solidFill>
                <a:latin typeface="Times New Roman" pitchFamily="18" charset="0"/>
                <a:cs typeface="Times New Roman" pitchFamily="18" charset="0"/>
              </a:rPr>
              <a:t>++=e;</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return</a:t>
            </a:r>
            <a:r>
              <a:rPr lang="en-US" altLang="zh-CN" sz="2400" b="1" dirty="0" smtClean="0">
                <a:latin typeface="Times New Roman" pitchFamily="18" charset="0"/>
                <a:cs typeface="Times New Roman" pitchFamily="18" charset="0"/>
              </a:rPr>
              <a:t> OK;</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a:t>
            </a:r>
            <a:r>
              <a:rPr lang="en-US" altLang="zh-CN" sz="2400" b="1" dirty="0" smtClean="0">
                <a:solidFill>
                  <a:srgbClr val="00B050"/>
                </a:solidFill>
                <a:latin typeface="Times New Roman" pitchFamily="18" charset="0"/>
                <a:cs typeface="Times New Roman" pitchFamily="18" charset="0"/>
              </a:rPr>
              <a:t>//Push</a:t>
            </a:r>
          </a:p>
        </p:txBody>
      </p:sp>
      <p:sp>
        <p:nvSpPr>
          <p:cNvPr id="21506" name="Rectangle 2"/>
          <p:cNvSpPr>
            <a:spLocks noGrp="1" noChangeArrowheads="1"/>
          </p:cNvSpPr>
          <p:nvPr>
            <p:ph type="title"/>
          </p:nvPr>
        </p:nvSpPr>
        <p:spPr/>
        <p:txBody>
          <a:bodyPr/>
          <a:lstStyle/>
          <a:p>
            <a:pPr eaLnBrk="1" hangingPunct="1"/>
            <a:r>
              <a:rPr lang="zh-CN" altLang="en-US" sz="3600" smtClean="0"/>
              <a:t>顺序栈的基本操作</a:t>
            </a:r>
            <a:r>
              <a:rPr lang="en-US" altLang="zh-CN" sz="3600" smtClean="0"/>
              <a:t>(4)</a:t>
            </a:r>
          </a:p>
        </p:txBody>
      </p:sp>
    </p:spTree>
    <p:extLst>
      <p:ext uri="{BB962C8B-B14F-4D97-AF65-F5344CB8AC3E}">
        <p14:creationId xmlns:p14="http://schemas.microsoft.com/office/powerpoint/2010/main" val="428994562"/>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p:cNvSpPr>
            <a:spLocks noGrp="1" noChangeArrowheads="1"/>
          </p:cNvSpPr>
          <p:nvPr>
            <p:ph type="title"/>
          </p:nvPr>
        </p:nvSpPr>
        <p:spPr/>
        <p:txBody>
          <a:bodyPr/>
          <a:lstStyle/>
          <a:p>
            <a:pPr eaLnBrk="1" hangingPunct="1"/>
            <a:r>
              <a:rPr lang="zh-CN" altLang="en-US" sz="4000" smtClean="0"/>
              <a:t>栈的特性（</a:t>
            </a:r>
            <a:r>
              <a:rPr lang="en-US" altLang="zh-CN" sz="4000" smtClean="0"/>
              <a:t>1</a:t>
            </a:r>
            <a:r>
              <a:rPr lang="zh-CN" altLang="en-US" sz="4000" smtClean="0"/>
              <a:t>）</a:t>
            </a:r>
          </a:p>
        </p:txBody>
      </p:sp>
      <p:sp>
        <p:nvSpPr>
          <p:cNvPr id="148483" name="Rectangle 6"/>
          <p:cNvSpPr>
            <a:spLocks noGrp="1" noChangeArrowheads="1"/>
          </p:cNvSpPr>
          <p:nvPr>
            <p:ph type="body" idx="1"/>
          </p:nvPr>
        </p:nvSpPr>
        <p:spPr>
          <a:xfrm>
            <a:off x="539844" y="2058988"/>
            <a:ext cx="8461257" cy="4799012"/>
          </a:xfrm>
        </p:spPr>
        <p:txBody>
          <a:bodyPr/>
          <a:lstStyle/>
          <a:p>
            <a:pPr eaLnBrk="1" hangingPunct="1">
              <a:spcBef>
                <a:spcPts val="300"/>
              </a:spcBef>
              <a:buFont typeface="Wingdings" pitchFamily="2" charset="2"/>
              <a:buNone/>
            </a:pPr>
            <a:r>
              <a:rPr lang="en-US" altLang="zh-CN" sz="2400" b="1" smtClean="0">
                <a:latin typeface="Times New Roman" pitchFamily="18" charset="0"/>
                <a:cs typeface="Times New Roman" pitchFamily="18" charset="0"/>
              </a:rPr>
              <a:t>1 </a:t>
            </a:r>
            <a:r>
              <a:rPr lang="zh-CN" altLang="en-US" sz="2400" b="1" smtClean="0">
                <a:latin typeface="Times New Roman" pitchFamily="18" charset="0"/>
                <a:cs typeface="Times New Roman" pitchFamily="18" charset="0"/>
              </a:rPr>
              <a:t>一个栈的入栈序列是</a:t>
            </a:r>
            <a:r>
              <a:rPr lang="en-US" altLang="zh-CN" sz="2400" b="1" smtClean="0">
                <a:latin typeface="Times New Roman" pitchFamily="18" charset="0"/>
                <a:cs typeface="Times New Roman" pitchFamily="18" charset="0"/>
              </a:rPr>
              <a:t>1</a:t>
            </a:r>
            <a:r>
              <a:rPr lang="zh-CN" altLang="en-US" sz="2400" b="1" smtClean="0">
                <a:latin typeface="Times New Roman" pitchFamily="18" charset="0"/>
                <a:cs typeface="Times New Roman" pitchFamily="18" charset="0"/>
              </a:rPr>
              <a:t>，</a:t>
            </a:r>
            <a:r>
              <a:rPr lang="en-US" altLang="zh-CN" sz="2400" b="1" smtClean="0">
                <a:latin typeface="Times New Roman" pitchFamily="18" charset="0"/>
                <a:cs typeface="Times New Roman" pitchFamily="18" charset="0"/>
              </a:rPr>
              <a:t>2</a:t>
            </a:r>
            <a:r>
              <a:rPr lang="zh-CN" altLang="en-US" sz="2400" b="1" smtClean="0">
                <a:latin typeface="Times New Roman" pitchFamily="18" charset="0"/>
                <a:cs typeface="Times New Roman" pitchFamily="18" charset="0"/>
              </a:rPr>
              <a:t>，</a:t>
            </a:r>
            <a:r>
              <a:rPr lang="en-US" altLang="zh-CN" sz="2400" b="1" smtClean="0">
                <a:latin typeface="Times New Roman" pitchFamily="18" charset="0"/>
                <a:cs typeface="Times New Roman" pitchFamily="18" charset="0"/>
              </a:rPr>
              <a:t>……</a:t>
            </a:r>
            <a:r>
              <a:rPr lang="zh-CN" altLang="en-US" sz="2400" b="1" smtClean="0">
                <a:latin typeface="Times New Roman" pitchFamily="18" charset="0"/>
                <a:cs typeface="Times New Roman" pitchFamily="18" charset="0"/>
              </a:rPr>
              <a:t>，</a:t>
            </a:r>
            <a:r>
              <a:rPr lang="en-US" altLang="zh-CN" sz="2400" b="1" smtClean="0">
                <a:latin typeface="Times New Roman" pitchFamily="18" charset="0"/>
                <a:cs typeface="Times New Roman" pitchFamily="18" charset="0"/>
              </a:rPr>
              <a:t>n</a:t>
            </a:r>
            <a:r>
              <a:rPr lang="zh-CN" altLang="en-US" sz="2400" b="1" smtClean="0">
                <a:latin typeface="Times New Roman" pitchFamily="18" charset="0"/>
                <a:cs typeface="Times New Roman" pitchFamily="18" charset="0"/>
              </a:rPr>
              <a:t>，其输出序列为</a:t>
            </a:r>
            <a:r>
              <a:rPr lang="en-US" altLang="zh-CN" sz="2400" b="1" smtClean="0">
                <a:latin typeface="Times New Roman" pitchFamily="18" charset="0"/>
                <a:cs typeface="Times New Roman" pitchFamily="18" charset="0"/>
              </a:rPr>
              <a:t>p</a:t>
            </a:r>
            <a:r>
              <a:rPr lang="en-US" altLang="zh-CN" sz="2400" b="1" baseline="-25000" smtClean="0">
                <a:latin typeface="Times New Roman" pitchFamily="18" charset="0"/>
                <a:cs typeface="Times New Roman" pitchFamily="18" charset="0"/>
              </a:rPr>
              <a:t>1</a:t>
            </a:r>
            <a:r>
              <a:rPr lang="en-US" altLang="zh-CN" sz="2400" b="1" smtClean="0">
                <a:latin typeface="Times New Roman" pitchFamily="18" charset="0"/>
                <a:cs typeface="Times New Roman" pitchFamily="18" charset="0"/>
              </a:rPr>
              <a:t>,p</a:t>
            </a:r>
            <a:r>
              <a:rPr lang="en-US" altLang="zh-CN" sz="2400" b="1" baseline="-25000" smtClean="0">
                <a:latin typeface="Times New Roman" pitchFamily="18" charset="0"/>
                <a:cs typeface="Times New Roman" pitchFamily="18" charset="0"/>
              </a:rPr>
              <a:t>2</a:t>
            </a:r>
            <a:r>
              <a:rPr lang="en-US" altLang="zh-CN" sz="2400" b="1" smtClean="0">
                <a:latin typeface="Times New Roman" pitchFamily="18" charset="0"/>
                <a:cs typeface="Times New Roman" pitchFamily="18" charset="0"/>
              </a:rPr>
              <a:t>,…,p</a:t>
            </a:r>
            <a:r>
              <a:rPr lang="en-US" altLang="zh-CN" sz="2400" b="1" baseline="-25000" smtClean="0">
                <a:latin typeface="Times New Roman" pitchFamily="18" charset="0"/>
                <a:cs typeface="Times New Roman" pitchFamily="18" charset="0"/>
              </a:rPr>
              <a:t>n</a:t>
            </a:r>
            <a:r>
              <a:rPr lang="zh-CN" altLang="en-US" sz="2400" b="1" smtClean="0">
                <a:latin typeface="Times New Roman" pitchFamily="18" charset="0"/>
                <a:cs typeface="Times New Roman" pitchFamily="18" charset="0"/>
              </a:rPr>
              <a:t>，若</a:t>
            </a:r>
            <a:r>
              <a:rPr lang="en-US" altLang="zh-CN" sz="2400" b="1" smtClean="0">
                <a:latin typeface="Times New Roman" pitchFamily="18" charset="0"/>
                <a:cs typeface="Times New Roman" pitchFamily="18" charset="0"/>
              </a:rPr>
              <a:t>p</a:t>
            </a:r>
            <a:r>
              <a:rPr lang="en-US" altLang="zh-CN" sz="2400" b="1" baseline="-25000" smtClean="0">
                <a:latin typeface="Times New Roman" pitchFamily="18" charset="0"/>
                <a:cs typeface="Times New Roman" pitchFamily="18" charset="0"/>
              </a:rPr>
              <a:t>1</a:t>
            </a:r>
            <a:r>
              <a:rPr lang="en-US" altLang="zh-CN" sz="2400" b="1" smtClean="0">
                <a:latin typeface="Times New Roman" pitchFamily="18" charset="0"/>
                <a:cs typeface="Times New Roman" pitchFamily="18" charset="0"/>
              </a:rPr>
              <a:t>=n</a:t>
            </a:r>
            <a:r>
              <a:rPr lang="zh-CN" altLang="en-US" sz="2400" b="1" smtClean="0">
                <a:latin typeface="Times New Roman" pitchFamily="18" charset="0"/>
                <a:cs typeface="Times New Roman" pitchFamily="18" charset="0"/>
              </a:rPr>
              <a:t>，则</a:t>
            </a:r>
            <a:r>
              <a:rPr lang="en-US" altLang="zh-CN" sz="2400" b="1" smtClean="0">
                <a:latin typeface="Times New Roman" pitchFamily="18" charset="0"/>
                <a:cs typeface="Times New Roman" pitchFamily="18" charset="0"/>
              </a:rPr>
              <a:t>p</a:t>
            </a:r>
            <a:r>
              <a:rPr lang="en-US" altLang="zh-CN" sz="2400" b="1" baseline="-25000" smtClean="0">
                <a:latin typeface="Times New Roman" pitchFamily="18" charset="0"/>
                <a:cs typeface="Times New Roman" pitchFamily="18" charset="0"/>
              </a:rPr>
              <a:t>i</a:t>
            </a:r>
            <a:r>
              <a:rPr lang="en-US" altLang="zh-CN" sz="2400" b="1" smtClean="0">
                <a:latin typeface="Times New Roman" pitchFamily="18" charset="0"/>
                <a:cs typeface="Times New Roman" pitchFamily="18" charset="0"/>
              </a:rPr>
              <a:t>=</a:t>
            </a:r>
            <a:r>
              <a:rPr lang="en-US" altLang="zh-CN" sz="2400" b="1" u="sng" smtClean="0">
                <a:latin typeface="Times New Roman" pitchFamily="18" charset="0"/>
                <a:cs typeface="Times New Roman" pitchFamily="18" charset="0"/>
              </a:rPr>
              <a:t>     </a:t>
            </a:r>
            <a:r>
              <a:rPr lang="zh-CN" altLang="en-US" sz="2400" b="1" smtClean="0">
                <a:latin typeface="Times New Roman" pitchFamily="18" charset="0"/>
                <a:cs typeface="Times New Roman" pitchFamily="18" charset="0"/>
              </a:rPr>
              <a:t>。</a:t>
            </a:r>
          </a:p>
          <a:p>
            <a:pPr eaLnBrk="1" hangingPunct="1">
              <a:spcBef>
                <a:spcPts val="300"/>
              </a:spcBef>
              <a:buFont typeface="Wingdings" pitchFamily="2" charset="2"/>
              <a:buNone/>
            </a:pPr>
            <a:r>
              <a:rPr lang="en-US" altLang="zh-CN" sz="2400" b="1" smtClean="0">
                <a:latin typeface="Times New Roman" pitchFamily="18" charset="0"/>
                <a:cs typeface="Times New Roman" pitchFamily="18" charset="0"/>
              </a:rPr>
              <a:t>2 </a:t>
            </a:r>
            <a:r>
              <a:rPr lang="zh-CN" altLang="en-US" sz="2400" b="1" smtClean="0">
                <a:latin typeface="Times New Roman" pitchFamily="18" charset="0"/>
                <a:cs typeface="Times New Roman" pitchFamily="18" charset="0"/>
              </a:rPr>
              <a:t>在一个</a:t>
            </a:r>
            <a:r>
              <a:rPr lang="en-US" altLang="zh-CN" sz="2400" b="1" smtClean="0">
                <a:latin typeface="Times New Roman" pitchFamily="18" charset="0"/>
                <a:cs typeface="Times New Roman" pitchFamily="18" charset="0"/>
              </a:rPr>
              <a:t>n</a:t>
            </a:r>
            <a:r>
              <a:rPr lang="zh-CN" altLang="en-US" sz="2400" b="1" smtClean="0">
                <a:latin typeface="Times New Roman" pitchFamily="18" charset="0"/>
                <a:cs typeface="Times New Roman" pitchFamily="18" charset="0"/>
              </a:rPr>
              <a:t>个单元的顺序栈中，设以地址高端为栈底，用</a:t>
            </a:r>
            <a:r>
              <a:rPr lang="en-US" altLang="zh-CN" sz="2400" b="1" smtClean="0">
                <a:latin typeface="Times New Roman" pitchFamily="18" charset="0"/>
                <a:cs typeface="Times New Roman" pitchFamily="18" charset="0"/>
              </a:rPr>
              <a:t>top</a:t>
            </a:r>
            <a:r>
              <a:rPr lang="zh-CN" altLang="en-US" sz="2400" b="1" smtClean="0">
                <a:latin typeface="Times New Roman" pitchFamily="18" charset="0"/>
                <a:cs typeface="Times New Roman" pitchFamily="18" charset="0"/>
              </a:rPr>
              <a:t>做栈底指针，向栈中压入一个元素，其指针</a:t>
            </a:r>
            <a:r>
              <a:rPr lang="en-US" altLang="zh-CN" sz="2400" b="1" smtClean="0">
                <a:latin typeface="Times New Roman" pitchFamily="18" charset="0"/>
                <a:cs typeface="Times New Roman" pitchFamily="18" charset="0"/>
              </a:rPr>
              <a:t>top</a:t>
            </a:r>
            <a:r>
              <a:rPr lang="zh-CN" altLang="en-US" sz="2400" b="1" smtClean="0">
                <a:latin typeface="Times New Roman" pitchFamily="18" charset="0"/>
                <a:cs typeface="Times New Roman" pitchFamily="18" charset="0"/>
              </a:rPr>
              <a:t>的变化是</a:t>
            </a:r>
            <a:r>
              <a:rPr lang="zh-CN" altLang="en-US" sz="2400" b="1" u="sng" smtClean="0">
                <a:latin typeface="Times New Roman" pitchFamily="18" charset="0"/>
                <a:cs typeface="Times New Roman" pitchFamily="18" charset="0"/>
              </a:rPr>
              <a:t>       </a:t>
            </a:r>
            <a:r>
              <a:rPr lang="zh-CN" altLang="en-US" sz="2400" b="1" smtClean="0">
                <a:latin typeface="Times New Roman" pitchFamily="18" charset="0"/>
                <a:cs typeface="Times New Roman" pitchFamily="18" charset="0"/>
              </a:rPr>
              <a:t>。</a:t>
            </a:r>
          </a:p>
          <a:p>
            <a:pPr eaLnBrk="1" hangingPunct="1">
              <a:spcBef>
                <a:spcPts val="300"/>
              </a:spcBef>
              <a:buFont typeface="Wingdings" pitchFamily="2" charset="2"/>
              <a:buNone/>
            </a:pPr>
            <a:r>
              <a:rPr lang="en-US" altLang="zh-CN" sz="2400" b="1" smtClean="0">
                <a:latin typeface="Times New Roman" pitchFamily="18" charset="0"/>
                <a:cs typeface="Times New Roman" pitchFamily="18" charset="0"/>
              </a:rPr>
              <a:t>3 </a:t>
            </a:r>
            <a:r>
              <a:rPr lang="zh-CN" altLang="en-US" sz="2400" b="1" smtClean="0">
                <a:latin typeface="Times New Roman" pitchFamily="18" charset="0"/>
                <a:cs typeface="Times New Roman" pitchFamily="18" charset="0"/>
              </a:rPr>
              <a:t>设栈的输入序列是</a:t>
            </a:r>
            <a:r>
              <a:rPr lang="en-US" altLang="zh-CN" sz="2400" b="1" smtClean="0">
                <a:latin typeface="Times New Roman" pitchFamily="18" charset="0"/>
                <a:cs typeface="Times New Roman" pitchFamily="18" charset="0"/>
              </a:rPr>
              <a:t>1234</a:t>
            </a:r>
            <a:r>
              <a:rPr lang="zh-CN" altLang="en-US" sz="2400" b="1" smtClean="0">
                <a:latin typeface="Times New Roman" pitchFamily="18" charset="0"/>
                <a:cs typeface="Times New Roman" pitchFamily="18" charset="0"/>
              </a:rPr>
              <a:t>，则</a:t>
            </a:r>
            <a:r>
              <a:rPr lang="zh-CN" altLang="en-US" sz="2400" b="1" u="sng" smtClean="0">
                <a:latin typeface="Times New Roman" pitchFamily="18" charset="0"/>
                <a:cs typeface="Times New Roman" pitchFamily="18" charset="0"/>
              </a:rPr>
              <a:t>    </a:t>
            </a:r>
            <a:r>
              <a:rPr lang="zh-CN" altLang="en-US" sz="2400" b="1" smtClean="0">
                <a:latin typeface="Times New Roman" pitchFamily="18" charset="0"/>
                <a:cs typeface="Times New Roman" pitchFamily="18" charset="0"/>
              </a:rPr>
              <a:t>不可能是其出栈序列。</a:t>
            </a:r>
          </a:p>
          <a:p>
            <a:pPr eaLnBrk="1" hangingPunct="1">
              <a:spcBef>
                <a:spcPts val="300"/>
              </a:spcBef>
              <a:buFont typeface="Wingdings" pitchFamily="2" charset="2"/>
              <a:buNone/>
            </a:pPr>
            <a:r>
              <a:rPr lang="zh-CN" altLang="en-US" sz="2400" b="1" smtClean="0">
                <a:latin typeface="Times New Roman" pitchFamily="18" charset="0"/>
                <a:cs typeface="Times New Roman" pitchFamily="18" charset="0"/>
              </a:rPr>
              <a:t>    </a:t>
            </a:r>
            <a:r>
              <a:rPr lang="en-US" altLang="zh-CN" sz="2400" b="1" smtClean="0">
                <a:latin typeface="Times New Roman" pitchFamily="18" charset="0"/>
                <a:cs typeface="Times New Roman" pitchFamily="18" charset="0"/>
              </a:rPr>
              <a:t>A 1243      B 2134         C 1432          D 4312       E 3214</a:t>
            </a:r>
          </a:p>
          <a:p>
            <a:pPr eaLnBrk="1" hangingPunct="1">
              <a:spcBef>
                <a:spcPts val="300"/>
              </a:spcBef>
              <a:buFont typeface="Wingdings" pitchFamily="2" charset="2"/>
              <a:buNone/>
            </a:pPr>
            <a:r>
              <a:rPr lang="en-US" altLang="zh-CN" sz="2400" b="1" smtClean="0">
                <a:latin typeface="Times New Roman" pitchFamily="18" charset="0"/>
                <a:cs typeface="Times New Roman" pitchFamily="18" charset="0"/>
              </a:rPr>
              <a:t>4 </a:t>
            </a:r>
            <a:r>
              <a:rPr lang="zh-CN" altLang="en-US" sz="2400" b="1" smtClean="0">
                <a:latin typeface="Times New Roman" pitchFamily="18" charset="0"/>
                <a:cs typeface="Times New Roman" pitchFamily="18" charset="0"/>
              </a:rPr>
              <a:t>设入栈序列为</a:t>
            </a:r>
            <a:r>
              <a:rPr lang="en-US" altLang="zh-CN" sz="2400" b="1" smtClean="0">
                <a:latin typeface="Times New Roman" pitchFamily="18" charset="0"/>
                <a:cs typeface="Times New Roman" pitchFamily="18" charset="0"/>
              </a:rPr>
              <a:t>1234……n</a:t>
            </a:r>
            <a:r>
              <a:rPr lang="zh-CN" altLang="en-US" sz="2400" b="1" smtClean="0">
                <a:latin typeface="Times New Roman" pitchFamily="18" charset="0"/>
                <a:cs typeface="Times New Roman" pitchFamily="18" charset="0"/>
              </a:rPr>
              <a:t>，输出序列为</a:t>
            </a:r>
            <a:r>
              <a:rPr lang="en-US" altLang="zh-CN" sz="2400" b="1" smtClean="0">
                <a:latin typeface="Times New Roman" pitchFamily="18" charset="0"/>
                <a:cs typeface="Times New Roman" pitchFamily="18" charset="0"/>
              </a:rPr>
              <a:t>a</a:t>
            </a:r>
            <a:r>
              <a:rPr lang="en-US" altLang="zh-CN" sz="2400" b="1" baseline="-25000" smtClean="0">
                <a:latin typeface="Times New Roman" pitchFamily="18" charset="0"/>
                <a:cs typeface="Times New Roman" pitchFamily="18" charset="0"/>
              </a:rPr>
              <a:t>1</a:t>
            </a:r>
            <a:r>
              <a:rPr lang="en-US" altLang="zh-CN" sz="2400" b="1" smtClean="0">
                <a:latin typeface="Times New Roman" pitchFamily="18" charset="0"/>
                <a:cs typeface="Times New Roman" pitchFamily="18" charset="0"/>
              </a:rPr>
              <a:t>a</a:t>
            </a:r>
            <a:r>
              <a:rPr lang="en-US" altLang="zh-CN" sz="2400" b="1" baseline="-25000" smtClean="0">
                <a:latin typeface="Times New Roman" pitchFamily="18" charset="0"/>
                <a:cs typeface="Times New Roman" pitchFamily="18" charset="0"/>
              </a:rPr>
              <a:t>2</a:t>
            </a:r>
            <a:r>
              <a:rPr lang="en-US" altLang="zh-CN" sz="2400" b="1" smtClean="0">
                <a:latin typeface="Times New Roman" pitchFamily="18" charset="0"/>
                <a:cs typeface="Times New Roman" pitchFamily="18" charset="0"/>
              </a:rPr>
              <a:t>…a</a:t>
            </a:r>
            <a:r>
              <a:rPr lang="en-US" altLang="zh-CN" sz="2400" b="1" baseline="-25000" smtClean="0">
                <a:latin typeface="Times New Roman" pitchFamily="18" charset="0"/>
                <a:cs typeface="Times New Roman" pitchFamily="18" charset="0"/>
              </a:rPr>
              <a:t>n</a:t>
            </a:r>
            <a:r>
              <a:rPr lang="zh-CN" altLang="en-US" sz="2400" b="1" smtClean="0">
                <a:latin typeface="Times New Roman" pitchFamily="18" charset="0"/>
                <a:cs typeface="Times New Roman" pitchFamily="18" charset="0"/>
              </a:rPr>
              <a:t>，若存在</a:t>
            </a:r>
            <a:r>
              <a:rPr lang="en-US" altLang="zh-CN" sz="2400" b="1" smtClean="0">
                <a:latin typeface="Times New Roman" pitchFamily="18" charset="0"/>
                <a:cs typeface="Times New Roman" pitchFamily="18" charset="0"/>
              </a:rPr>
              <a:t>1&lt;=k&lt;=n</a:t>
            </a:r>
            <a:r>
              <a:rPr lang="zh-CN" altLang="en-US" sz="2400" b="1" smtClean="0">
                <a:latin typeface="Times New Roman" pitchFamily="18" charset="0"/>
                <a:cs typeface="Times New Roman" pitchFamily="18" charset="0"/>
              </a:rPr>
              <a:t>使得</a:t>
            </a:r>
            <a:r>
              <a:rPr lang="en-US" altLang="zh-CN" sz="2400" b="1" smtClean="0">
                <a:latin typeface="Times New Roman" pitchFamily="18" charset="0"/>
                <a:cs typeface="Times New Roman" pitchFamily="18" charset="0"/>
              </a:rPr>
              <a:t>a</a:t>
            </a:r>
            <a:r>
              <a:rPr lang="en-US" altLang="zh-CN" sz="2400" b="1" baseline="-25000" smtClean="0">
                <a:latin typeface="Times New Roman" pitchFamily="18" charset="0"/>
                <a:cs typeface="Times New Roman" pitchFamily="18" charset="0"/>
              </a:rPr>
              <a:t>k</a:t>
            </a:r>
            <a:r>
              <a:rPr lang="en-US" altLang="zh-CN" sz="2400" b="1" smtClean="0">
                <a:latin typeface="Times New Roman" pitchFamily="18" charset="0"/>
                <a:cs typeface="Times New Roman" pitchFamily="18" charset="0"/>
              </a:rPr>
              <a:t>=n</a:t>
            </a:r>
            <a:r>
              <a:rPr lang="zh-CN" altLang="en-US" sz="2400" b="1" smtClean="0">
                <a:latin typeface="Times New Roman" pitchFamily="18" charset="0"/>
                <a:cs typeface="Times New Roman" pitchFamily="18" charset="0"/>
              </a:rPr>
              <a:t>，当</a:t>
            </a:r>
            <a:r>
              <a:rPr lang="en-US" altLang="zh-CN" sz="2400" b="1" smtClean="0">
                <a:latin typeface="Times New Roman" pitchFamily="18" charset="0"/>
                <a:cs typeface="Times New Roman" pitchFamily="18" charset="0"/>
              </a:rPr>
              <a:t>k&lt;=i&lt;=n</a:t>
            </a:r>
            <a:r>
              <a:rPr lang="zh-CN" altLang="en-US" sz="2400" b="1" smtClean="0">
                <a:latin typeface="Times New Roman" pitchFamily="18" charset="0"/>
                <a:cs typeface="Times New Roman" pitchFamily="18" charset="0"/>
              </a:rPr>
              <a:t>时，</a:t>
            </a:r>
            <a:r>
              <a:rPr lang="en-US" altLang="zh-CN" sz="2400" b="1" smtClean="0">
                <a:latin typeface="Times New Roman" pitchFamily="18" charset="0"/>
                <a:cs typeface="Times New Roman" pitchFamily="18" charset="0"/>
              </a:rPr>
              <a:t>a</a:t>
            </a:r>
            <a:r>
              <a:rPr lang="en-US" altLang="zh-CN" sz="2400" b="1" baseline="-25000" smtClean="0">
                <a:latin typeface="Times New Roman" pitchFamily="18" charset="0"/>
                <a:cs typeface="Times New Roman" pitchFamily="18" charset="0"/>
              </a:rPr>
              <a:t>i</a:t>
            </a:r>
            <a:r>
              <a:rPr lang="zh-CN" altLang="en-US" sz="2400" b="1" smtClean="0">
                <a:latin typeface="Times New Roman" pitchFamily="18" charset="0"/>
                <a:cs typeface="Times New Roman" pitchFamily="18" charset="0"/>
              </a:rPr>
              <a:t>为</a:t>
            </a:r>
            <a:r>
              <a:rPr lang="zh-CN" altLang="en-US" sz="2400" b="1" u="sng" smtClean="0">
                <a:latin typeface="Times New Roman" pitchFamily="18" charset="0"/>
                <a:cs typeface="Times New Roman" pitchFamily="18" charset="0"/>
              </a:rPr>
              <a:t>   </a:t>
            </a:r>
            <a:r>
              <a:rPr lang="zh-CN" altLang="en-US" sz="2400" b="1" smtClean="0">
                <a:latin typeface="Times New Roman" pitchFamily="18" charset="0"/>
                <a:cs typeface="Times New Roman" pitchFamily="18" charset="0"/>
              </a:rPr>
              <a:t>。</a:t>
            </a:r>
            <a:endParaRPr lang="en-US" altLang="zh-CN" sz="2400" b="1" smtClean="0">
              <a:latin typeface="Times New Roman" pitchFamily="18" charset="0"/>
              <a:cs typeface="Times New Roman" pitchFamily="18" charset="0"/>
            </a:endParaRPr>
          </a:p>
          <a:p>
            <a:pPr eaLnBrk="1" hangingPunct="1">
              <a:spcBef>
                <a:spcPts val="300"/>
              </a:spcBef>
              <a:buFont typeface="Wingdings" pitchFamily="2" charset="2"/>
              <a:buNone/>
            </a:pPr>
            <a:r>
              <a:rPr lang="en-US" altLang="zh-CN" sz="2400" b="1" smtClean="0">
                <a:latin typeface="Times New Roman" pitchFamily="18" charset="0"/>
                <a:cs typeface="Times New Roman" pitchFamily="18" charset="0"/>
              </a:rPr>
              <a:t>     A n-i+1         B n-(i-k)          C </a:t>
            </a:r>
            <a:r>
              <a:rPr lang="zh-CN" altLang="en-US" sz="2400" b="1" smtClean="0">
                <a:latin typeface="Times New Roman" pitchFamily="18" charset="0"/>
                <a:cs typeface="Times New Roman" pitchFamily="18" charset="0"/>
              </a:rPr>
              <a:t>不确定</a:t>
            </a:r>
          </a:p>
          <a:p>
            <a:pPr eaLnBrk="1" hangingPunct="1">
              <a:spcBef>
                <a:spcPts val="300"/>
              </a:spcBef>
              <a:buFont typeface="Wingdings" pitchFamily="2" charset="2"/>
              <a:buNone/>
            </a:pPr>
            <a:r>
              <a:rPr lang="en-US" altLang="zh-CN" sz="2400" b="1" smtClean="0">
                <a:latin typeface="Times New Roman" pitchFamily="18" charset="0"/>
                <a:cs typeface="Times New Roman" pitchFamily="18" charset="0"/>
              </a:rPr>
              <a:t>5 </a:t>
            </a:r>
            <a:r>
              <a:rPr lang="zh-CN" altLang="en-US" sz="2400" b="1" smtClean="0">
                <a:latin typeface="Times New Roman" pitchFamily="18" charset="0"/>
                <a:cs typeface="Times New Roman" pitchFamily="18" charset="0"/>
              </a:rPr>
              <a:t>按顺序输入元素</a:t>
            </a:r>
            <a:r>
              <a:rPr lang="en-US" altLang="zh-CN" sz="2400" b="1" smtClean="0">
                <a:latin typeface="Times New Roman" pitchFamily="18" charset="0"/>
                <a:cs typeface="Times New Roman" pitchFamily="18" charset="0"/>
              </a:rPr>
              <a:t>f</a:t>
            </a:r>
            <a:r>
              <a:rPr lang="zh-CN" altLang="en-US" sz="2400" b="1" smtClean="0">
                <a:latin typeface="Times New Roman" pitchFamily="18" charset="0"/>
                <a:cs typeface="Times New Roman" pitchFamily="18" charset="0"/>
              </a:rPr>
              <a:t>、</a:t>
            </a:r>
            <a:r>
              <a:rPr lang="en-US" altLang="zh-CN" sz="2400" b="1" smtClean="0">
                <a:latin typeface="Times New Roman" pitchFamily="18" charset="0"/>
                <a:cs typeface="Times New Roman" pitchFamily="18" charset="0"/>
              </a:rPr>
              <a:t>o</a:t>
            </a:r>
            <a:r>
              <a:rPr lang="zh-CN" altLang="en-US" sz="2400" b="1" smtClean="0">
                <a:latin typeface="Times New Roman" pitchFamily="18" charset="0"/>
                <a:cs typeface="Times New Roman" pitchFamily="18" charset="0"/>
              </a:rPr>
              <a:t>、</a:t>
            </a:r>
            <a:r>
              <a:rPr lang="en-US" altLang="zh-CN" sz="2400" b="1" smtClean="0">
                <a:latin typeface="Times New Roman" pitchFamily="18" charset="0"/>
                <a:cs typeface="Times New Roman" pitchFamily="18" charset="0"/>
              </a:rPr>
              <a:t>r</a:t>
            </a:r>
            <a:r>
              <a:rPr lang="zh-CN" altLang="en-US" sz="2400" b="1" smtClean="0">
                <a:latin typeface="Times New Roman" pitchFamily="18" charset="0"/>
                <a:cs typeface="Times New Roman" pitchFamily="18" charset="0"/>
              </a:rPr>
              <a:t>，当元素经过栈后到达输出序列，有哪些输出序列可作为高级语言的变量名。</a:t>
            </a:r>
          </a:p>
          <a:p>
            <a:pPr eaLnBrk="1" hangingPunct="1">
              <a:spcBef>
                <a:spcPts val="300"/>
              </a:spcBef>
              <a:buFont typeface="Wingdings" pitchFamily="2" charset="2"/>
              <a:buNone/>
            </a:pPr>
            <a:r>
              <a:rPr lang="zh-CN" altLang="en-US" sz="2400" b="1" smtClean="0">
                <a:latin typeface="Times New Roman" pitchFamily="18" charset="0"/>
                <a:cs typeface="Times New Roman" pitchFamily="18" charset="0"/>
              </a:rPr>
              <a:t>      </a:t>
            </a:r>
            <a:r>
              <a:rPr lang="en-US" altLang="zh-CN" sz="2400" b="1" smtClean="0">
                <a:latin typeface="Times New Roman" pitchFamily="18" charset="0"/>
                <a:cs typeface="Times New Roman" pitchFamily="18" charset="0"/>
              </a:rPr>
              <a:t>A ofr   B for      C rof      D rfo       E fro    F orf</a:t>
            </a:r>
          </a:p>
        </p:txBody>
      </p:sp>
      <p:sp>
        <p:nvSpPr>
          <p:cNvPr id="14848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F25622A5-56BA-4948-A536-715D5F3EA7A3}" type="slidenum">
              <a:rPr lang="en-US" altLang="zh-CN" sz="1400"/>
              <a:pPr>
                <a:spcBef>
                  <a:spcPct val="0"/>
                </a:spcBef>
                <a:buClrTx/>
                <a:buSzTx/>
                <a:buFontTx/>
                <a:buNone/>
              </a:pPr>
              <a:t>100</a:t>
            </a:fld>
            <a:endParaRPr lang="en-US" altLang="zh-CN" sz="1400"/>
          </a:p>
        </p:txBody>
      </p:sp>
    </p:spTree>
    <p:extLst>
      <p:ext uri="{BB962C8B-B14F-4D97-AF65-F5344CB8AC3E}">
        <p14:creationId xmlns:p14="http://schemas.microsoft.com/office/powerpoint/2010/main" val="4151784459"/>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noChangeArrowheads="1"/>
          </p:cNvSpPr>
          <p:nvPr>
            <p:ph type="title"/>
          </p:nvPr>
        </p:nvSpPr>
        <p:spPr/>
        <p:txBody>
          <a:bodyPr/>
          <a:lstStyle/>
          <a:p>
            <a:r>
              <a:rPr lang="zh-CN" altLang="en-US" smtClean="0"/>
              <a:t>栈的特性（</a:t>
            </a:r>
            <a:r>
              <a:rPr lang="en-US" altLang="zh-CN" smtClean="0"/>
              <a:t>2</a:t>
            </a:r>
            <a:r>
              <a:rPr lang="zh-CN" altLang="en-US" smtClean="0"/>
              <a:t>）</a:t>
            </a:r>
          </a:p>
        </p:txBody>
      </p:sp>
      <p:sp>
        <p:nvSpPr>
          <p:cNvPr id="3" name="内容占位符 2"/>
          <p:cNvSpPr>
            <a:spLocks noGrp="1"/>
          </p:cNvSpPr>
          <p:nvPr>
            <p:ph idx="1"/>
          </p:nvPr>
        </p:nvSpPr>
        <p:spPr>
          <a:xfrm>
            <a:off x="900270" y="2017713"/>
            <a:ext cx="8056374" cy="4114800"/>
          </a:xfrm>
        </p:spPr>
        <p:txBody>
          <a:bodyPr/>
          <a:lstStyle/>
          <a:p>
            <a:pPr marL="0" indent="0" algn="just" eaLnBrk="1" hangingPunct="1">
              <a:spcBef>
                <a:spcPts val="600"/>
              </a:spcBef>
              <a:buFont typeface="Wingdings" pitchFamily="2" charset="2"/>
              <a:buNone/>
              <a:defRPr/>
            </a:pPr>
            <a:r>
              <a:rPr lang="en-US" altLang="zh-CN" sz="2400" b="1" dirty="0">
                <a:latin typeface="Times New Roman" panose="02020603050405020304" pitchFamily="18" charset="0"/>
                <a:cs typeface="Times New Roman" panose="02020603050405020304" pitchFamily="18" charset="0"/>
              </a:rPr>
              <a:t>6 </a:t>
            </a:r>
            <a:r>
              <a:rPr lang="zh-CN" altLang="en-US" sz="2400" b="1" dirty="0">
                <a:latin typeface="Times New Roman" panose="02020603050405020304" pitchFamily="18" charset="0"/>
                <a:cs typeface="Times New Roman" panose="02020603050405020304" pitchFamily="18" charset="0"/>
              </a:rPr>
              <a:t>设输入元素为</a:t>
            </a: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p</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a:t>
            </a:r>
            <a:r>
              <a:rPr lang="zh-CN" altLang="en-US" sz="2400" b="1" dirty="0">
                <a:latin typeface="Times New Roman" panose="02020603050405020304" pitchFamily="18" charset="0"/>
                <a:cs typeface="Times New Roman" panose="02020603050405020304" pitchFamily="18" charset="0"/>
              </a:rPr>
              <a:t>，输入次序为</a:t>
            </a:r>
            <a:r>
              <a:rPr lang="en-US" altLang="zh-CN" sz="2400" b="1" dirty="0">
                <a:latin typeface="Times New Roman" panose="02020603050405020304" pitchFamily="18" charset="0"/>
                <a:cs typeface="Times New Roman" panose="02020603050405020304" pitchFamily="18" charset="0"/>
              </a:rPr>
              <a:t>123pa</a:t>
            </a:r>
            <a:r>
              <a:rPr lang="zh-CN" altLang="en-US" sz="2400" b="1" dirty="0">
                <a:latin typeface="Times New Roman" panose="02020603050405020304" pitchFamily="18" charset="0"/>
                <a:cs typeface="Times New Roman" panose="02020603050405020304" pitchFamily="18" charset="0"/>
              </a:rPr>
              <a:t>，当元素经过栈后到达输出序列，有哪些输出序列可作为高级语言的变量名。</a:t>
            </a:r>
          </a:p>
          <a:p>
            <a:pPr marL="0" indent="0" algn="just" eaLnBrk="1" hangingPunct="1">
              <a:spcBef>
                <a:spcPts val="600"/>
              </a:spcBef>
              <a:buFont typeface="Wingdings" pitchFamily="2" charset="2"/>
              <a:buNone/>
              <a:defRPr/>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 ap321   B pa321      C p3a21      D p32a1       E p321a</a:t>
            </a:r>
          </a:p>
          <a:p>
            <a:pPr marL="0" indent="0" algn="just" eaLnBrk="1" hangingPunct="1">
              <a:spcBef>
                <a:spcPts val="600"/>
              </a:spcBef>
              <a:buFont typeface="Wingdings" pitchFamily="2" charset="2"/>
              <a:buNone/>
              <a:defRPr/>
            </a:pPr>
            <a:r>
              <a:rPr lang="en-US" altLang="zh-CN" sz="2400" b="1" dirty="0">
                <a:latin typeface="Times New Roman" panose="02020603050405020304" pitchFamily="18" charset="0"/>
                <a:cs typeface="Times New Roman" panose="02020603050405020304" pitchFamily="18" charset="0"/>
              </a:rPr>
              <a:t>7 </a:t>
            </a:r>
            <a:r>
              <a:rPr lang="zh-CN" altLang="en-US" sz="2400" b="1" dirty="0">
                <a:latin typeface="Times New Roman" panose="02020603050405020304" pitchFamily="18" charset="0"/>
                <a:cs typeface="Times New Roman" panose="02020603050405020304" pitchFamily="18" charset="0"/>
              </a:rPr>
              <a:t>在高级语言编制的程序中，调用函数和被调用函数之间的链接和信息交换需通过＿来进行。</a:t>
            </a:r>
          </a:p>
          <a:p>
            <a:pPr eaLnBrk="1" hangingPunct="1">
              <a:spcBef>
                <a:spcPts val="600"/>
              </a:spcBef>
              <a:buFont typeface="Wingdings" pitchFamily="2" charset="2"/>
              <a:buNone/>
              <a:defRPr/>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a:t>
            </a:r>
            <a:r>
              <a:rPr lang="zh-CN" altLang="en-US" sz="2400" b="1" dirty="0">
                <a:latin typeface="Times New Roman" panose="02020603050405020304" pitchFamily="18" charset="0"/>
                <a:cs typeface="Times New Roman" panose="02020603050405020304" pitchFamily="18" charset="0"/>
              </a:rPr>
              <a:t>栈　　</a:t>
            </a:r>
            <a:r>
              <a:rPr lang="en-US" altLang="zh-CN" sz="2400" b="1" dirty="0">
                <a:latin typeface="Times New Roman" panose="02020603050405020304" pitchFamily="18" charset="0"/>
                <a:cs typeface="Times New Roman" panose="02020603050405020304" pitchFamily="18" charset="0"/>
              </a:rPr>
              <a:t>B.</a:t>
            </a:r>
            <a:r>
              <a:rPr lang="zh-CN" altLang="en-US" sz="2400" b="1" dirty="0">
                <a:latin typeface="Times New Roman" panose="02020603050405020304" pitchFamily="18" charset="0"/>
                <a:cs typeface="Times New Roman" panose="02020603050405020304" pitchFamily="18" charset="0"/>
              </a:rPr>
              <a:t>队列　　</a:t>
            </a:r>
            <a:r>
              <a:rPr lang="en-US" altLang="zh-CN" sz="2400" b="1" dirty="0">
                <a:latin typeface="Times New Roman" panose="02020603050405020304" pitchFamily="18" charset="0"/>
                <a:cs typeface="Times New Roman" panose="02020603050405020304" pitchFamily="18" charset="0"/>
              </a:rPr>
              <a:t>C.</a:t>
            </a:r>
            <a:r>
              <a:rPr lang="zh-CN" altLang="en-US" sz="2400" b="1" dirty="0">
                <a:latin typeface="Times New Roman" panose="02020603050405020304" pitchFamily="18" charset="0"/>
                <a:cs typeface="Times New Roman" panose="02020603050405020304" pitchFamily="18" charset="0"/>
              </a:rPr>
              <a:t>堆　　　</a:t>
            </a:r>
            <a:r>
              <a:rPr lang="en-US" altLang="zh-CN" sz="2400" b="1" dirty="0">
                <a:latin typeface="Times New Roman" panose="02020603050405020304" pitchFamily="18" charset="0"/>
                <a:cs typeface="Times New Roman" panose="02020603050405020304" pitchFamily="18" charset="0"/>
              </a:rPr>
              <a:t>D.</a:t>
            </a:r>
            <a:r>
              <a:rPr lang="zh-CN" altLang="en-US" sz="2400" b="1" dirty="0">
                <a:latin typeface="Times New Roman" panose="02020603050405020304" pitchFamily="18" charset="0"/>
                <a:cs typeface="Times New Roman" panose="02020603050405020304" pitchFamily="18" charset="0"/>
              </a:rPr>
              <a:t>广义表 </a:t>
            </a:r>
            <a:endParaRPr lang="en-US" altLang="zh-CN" sz="2400" b="1" dirty="0">
              <a:latin typeface="Times New Roman" panose="02020603050405020304" pitchFamily="18" charset="0"/>
              <a:cs typeface="Times New Roman" panose="02020603050405020304" pitchFamily="18" charset="0"/>
            </a:endParaRPr>
          </a:p>
          <a:p>
            <a:pPr>
              <a:defRPr/>
            </a:pPr>
            <a:endParaRPr lang="zh-CN" altLang="en-US" sz="2400" dirty="0"/>
          </a:p>
        </p:txBody>
      </p:sp>
      <p:sp>
        <p:nvSpPr>
          <p:cNvPr id="150532"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6760E2AE-3E0E-4070-B132-85B4C0858861}" type="slidenum">
              <a:rPr lang="en-US" altLang="zh-CN" sz="1400"/>
              <a:pPr>
                <a:spcBef>
                  <a:spcPct val="0"/>
                </a:spcBef>
                <a:buClrTx/>
                <a:buSzTx/>
                <a:buFontTx/>
                <a:buNone/>
              </a:pPr>
              <a:t>101</a:t>
            </a:fld>
            <a:endParaRPr lang="en-US" altLang="zh-CN" sz="1400"/>
          </a:p>
        </p:txBody>
      </p:sp>
    </p:spTree>
    <p:extLst>
      <p:ext uri="{BB962C8B-B14F-4D97-AF65-F5344CB8AC3E}">
        <p14:creationId xmlns:p14="http://schemas.microsoft.com/office/powerpoint/2010/main" val="1283385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9" name="Text Box 3"/>
          <p:cNvSpPr>
            <a:spLocks noGrp="1" noChangeArrowheads="1"/>
          </p:cNvSpPr>
          <p:nvPr>
            <p:ph idx="1"/>
          </p:nvPr>
        </p:nvSpPr>
        <p:spPr>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8100">
                <a:solidFill>
                  <a:srgbClr val="00CC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lstStyle/>
          <a:p>
            <a:pPr eaLnBrk="1" hangingPunct="1">
              <a:spcBef>
                <a:spcPct val="0"/>
              </a:spcBef>
              <a:buClrTx/>
              <a:buSzTx/>
              <a:buFontTx/>
              <a:buNone/>
            </a:pPr>
            <a:r>
              <a:rPr kumimoji="1" lang="zh-CN" altLang="en-US" sz="2400" b="1" dirty="0" smtClean="0">
                <a:latin typeface="Times New Roman" pitchFamily="18" charset="0"/>
                <a:ea typeface="楷体_GB2312" pitchFamily="49" charset="-122"/>
              </a:rPr>
              <a:t>例</a:t>
            </a:r>
            <a:r>
              <a:rPr kumimoji="1" lang="en-US" altLang="zh-CN" sz="2400" b="1" dirty="0" smtClean="0">
                <a:latin typeface="Times New Roman" pitchFamily="18" charset="0"/>
                <a:ea typeface="楷体_GB2312" pitchFamily="49" charset="-122"/>
              </a:rPr>
              <a:t>2</a:t>
            </a:r>
            <a:r>
              <a:rPr kumimoji="1" lang="zh-CN" altLang="en-US" sz="2400" b="1" dirty="0" smtClean="0">
                <a:latin typeface="Times New Roman" pitchFamily="18" charset="0"/>
                <a:ea typeface="楷体_GB2312" pitchFamily="49" charset="-122"/>
              </a:rPr>
              <a:t>：递归的执行情况分析，输出程序运行结果。</a:t>
            </a:r>
          </a:p>
          <a:p>
            <a:pPr eaLnBrk="1" hangingPunct="1">
              <a:spcBef>
                <a:spcPct val="0"/>
              </a:spcBef>
              <a:buClrTx/>
              <a:buSzTx/>
              <a:buFontTx/>
              <a:buNone/>
            </a:pPr>
            <a:r>
              <a:rPr kumimoji="1" lang="en-US" altLang="zh-CN" sz="2400" b="1" dirty="0" smtClean="0">
                <a:latin typeface="Times New Roman" pitchFamily="18" charset="0"/>
                <a:ea typeface="楷体_GB2312" pitchFamily="49" charset="-122"/>
              </a:rPr>
              <a:t>void    print(</a:t>
            </a:r>
            <a:r>
              <a:rPr kumimoji="1" lang="en-US" altLang="zh-CN" sz="2400" b="1" dirty="0" err="1" smtClean="0">
                <a:latin typeface="Times New Roman" pitchFamily="18" charset="0"/>
                <a:ea typeface="楷体_GB2312" pitchFamily="49" charset="-122"/>
              </a:rPr>
              <a:t>int</a:t>
            </a:r>
            <a:r>
              <a:rPr kumimoji="1" lang="en-US" altLang="zh-CN" sz="2400" b="1" dirty="0" smtClean="0">
                <a:latin typeface="Times New Roman" pitchFamily="18" charset="0"/>
                <a:ea typeface="楷体_GB2312" pitchFamily="49" charset="-122"/>
              </a:rPr>
              <a:t>  w)</a:t>
            </a:r>
          </a:p>
          <a:p>
            <a:pPr eaLnBrk="1" hangingPunct="1">
              <a:spcBef>
                <a:spcPct val="0"/>
              </a:spcBef>
              <a:buClrTx/>
              <a:buSzTx/>
              <a:buFontTx/>
              <a:buNone/>
            </a:pPr>
            <a:r>
              <a:rPr kumimoji="1" lang="en-US" altLang="zh-CN" sz="2400" b="1" dirty="0" smtClean="0">
                <a:latin typeface="Times New Roman" pitchFamily="18" charset="0"/>
                <a:ea typeface="楷体_GB2312" pitchFamily="49" charset="-122"/>
              </a:rPr>
              <a:t>{     </a:t>
            </a:r>
            <a:r>
              <a:rPr kumimoji="1" lang="en-US" altLang="zh-CN" sz="2400" b="1" dirty="0" err="1" smtClean="0">
                <a:latin typeface="Times New Roman" pitchFamily="18" charset="0"/>
                <a:ea typeface="楷体_GB2312" pitchFamily="49" charset="-122"/>
              </a:rPr>
              <a:t>int</a:t>
            </a:r>
            <a:r>
              <a:rPr kumimoji="1" lang="en-US" altLang="zh-CN" sz="2400" b="1" dirty="0" smtClean="0">
                <a:latin typeface="Times New Roman" pitchFamily="18" charset="0"/>
                <a:ea typeface="楷体_GB2312" pitchFamily="49" charset="-122"/>
              </a:rPr>
              <a:t>  </a:t>
            </a:r>
            <a:r>
              <a:rPr kumimoji="1" lang="en-US" altLang="zh-CN" sz="2400" b="1" dirty="0" err="1" smtClean="0">
                <a:latin typeface="Times New Roman" pitchFamily="18" charset="0"/>
                <a:ea typeface="楷体_GB2312" pitchFamily="49" charset="-122"/>
              </a:rPr>
              <a:t>i</a:t>
            </a:r>
            <a:r>
              <a:rPr kumimoji="1" lang="en-US" altLang="zh-CN" sz="2400" b="1" dirty="0" smtClean="0">
                <a:latin typeface="Times New Roman" pitchFamily="18" charset="0"/>
                <a:ea typeface="楷体_GB2312" pitchFamily="49" charset="-122"/>
              </a:rPr>
              <a:t>;</a:t>
            </a:r>
          </a:p>
          <a:p>
            <a:pPr eaLnBrk="1" hangingPunct="1">
              <a:spcBef>
                <a:spcPct val="0"/>
              </a:spcBef>
              <a:buClrTx/>
              <a:buSzTx/>
              <a:buFontTx/>
              <a:buNone/>
            </a:pPr>
            <a:r>
              <a:rPr kumimoji="1" lang="en-US" altLang="zh-CN" sz="2400" b="1" dirty="0" smtClean="0">
                <a:latin typeface="Times New Roman" pitchFamily="18" charset="0"/>
                <a:ea typeface="楷体_GB2312" pitchFamily="49" charset="-122"/>
              </a:rPr>
              <a:t>       if (w!=0)</a:t>
            </a:r>
          </a:p>
          <a:p>
            <a:pPr eaLnBrk="1" hangingPunct="1">
              <a:spcBef>
                <a:spcPct val="0"/>
              </a:spcBef>
              <a:buClrTx/>
              <a:buSzTx/>
              <a:buFontTx/>
              <a:buNone/>
            </a:pPr>
            <a:r>
              <a:rPr kumimoji="1" lang="en-US" altLang="zh-CN" sz="2400" b="1" dirty="0" smtClean="0">
                <a:latin typeface="Times New Roman" pitchFamily="18" charset="0"/>
                <a:ea typeface="楷体_GB2312" pitchFamily="49" charset="-122"/>
              </a:rPr>
              <a:t>       {     print(w-1);</a:t>
            </a:r>
          </a:p>
          <a:p>
            <a:pPr eaLnBrk="1" hangingPunct="1">
              <a:spcBef>
                <a:spcPct val="0"/>
              </a:spcBef>
              <a:buClrTx/>
              <a:buSzTx/>
              <a:buFontTx/>
              <a:buNone/>
            </a:pPr>
            <a:r>
              <a:rPr kumimoji="1" lang="en-US" altLang="zh-CN" sz="2400" b="1" dirty="0" smtClean="0">
                <a:latin typeface="Times New Roman" pitchFamily="18" charset="0"/>
                <a:ea typeface="楷体_GB2312" pitchFamily="49" charset="-122"/>
              </a:rPr>
              <a:t>             for(</a:t>
            </a:r>
            <a:r>
              <a:rPr kumimoji="1" lang="en-US" altLang="zh-CN" sz="2400" b="1" dirty="0" err="1" smtClean="0">
                <a:latin typeface="Times New Roman" pitchFamily="18" charset="0"/>
                <a:ea typeface="楷体_GB2312" pitchFamily="49" charset="-122"/>
              </a:rPr>
              <a:t>i</a:t>
            </a:r>
            <a:r>
              <a:rPr kumimoji="1" lang="en-US" altLang="zh-CN" sz="2400" b="1" dirty="0" smtClean="0">
                <a:latin typeface="Times New Roman" pitchFamily="18" charset="0"/>
                <a:ea typeface="楷体_GB2312" pitchFamily="49" charset="-122"/>
              </a:rPr>
              <a:t>=1;i&lt;=w;++</a:t>
            </a:r>
            <a:r>
              <a:rPr kumimoji="1" lang="en-US" altLang="zh-CN" sz="2400" b="1" dirty="0" err="1" smtClean="0">
                <a:latin typeface="Times New Roman" pitchFamily="18" charset="0"/>
                <a:ea typeface="楷体_GB2312" pitchFamily="49" charset="-122"/>
              </a:rPr>
              <a:t>i</a:t>
            </a:r>
            <a:r>
              <a:rPr kumimoji="1" lang="en-US" altLang="zh-CN" sz="2400" b="1" dirty="0" smtClean="0">
                <a:latin typeface="Times New Roman" pitchFamily="18" charset="0"/>
                <a:ea typeface="楷体_GB2312" pitchFamily="49" charset="-122"/>
              </a:rPr>
              <a:t>)</a:t>
            </a:r>
          </a:p>
          <a:p>
            <a:pPr eaLnBrk="1" hangingPunct="1">
              <a:spcBef>
                <a:spcPct val="0"/>
              </a:spcBef>
              <a:buClrTx/>
              <a:buSzTx/>
              <a:buFontTx/>
              <a:buNone/>
            </a:pPr>
            <a:r>
              <a:rPr kumimoji="1" lang="en-US" altLang="zh-CN" sz="2400" b="1" dirty="0" smtClean="0">
                <a:latin typeface="Times New Roman" pitchFamily="18" charset="0"/>
                <a:ea typeface="楷体_GB2312" pitchFamily="49" charset="-122"/>
              </a:rPr>
              <a:t>                  </a:t>
            </a:r>
            <a:r>
              <a:rPr kumimoji="1" lang="en-US" altLang="zh-CN" sz="2400" b="1" dirty="0" err="1" smtClean="0">
                <a:latin typeface="Times New Roman" pitchFamily="18" charset="0"/>
                <a:ea typeface="楷体_GB2312" pitchFamily="49" charset="-122"/>
              </a:rPr>
              <a:t>printf</a:t>
            </a:r>
            <a:r>
              <a:rPr kumimoji="1" lang="en-US" altLang="zh-CN" sz="2400" b="1" dirty="0" smtClean="0">
                <a:latin typeface="Times New Roman" pitchFamily="18" charset="0"/>
                <a:ea typeface="楷体_GB2312" pitchFamily="49" charset="-122"/>
              </a:rPr>
              <a:t>(“%3d,”,w);</a:t>
            </a:r>
          </a:p>
          <a:p>
            <a:pPr eaLnBrk="1" hangingPunct="1">
              <a:spcBef>
                <a:spcPct val="0"/>
              </a:spcBef>
              <a:buClrTx/>
              <a:buSzTx/>
              <a:buFontTx/>
              <a:buNone/>
            </a:pPr>
            <a:r>
              <a:rPr kumimoji="1" lang="en-US" altLang="zh-CN" sz="2400" b="1" dirty="0" smtClean="0">
                <a:latin typeface="Times New Roman" pitchFamily="18" charset="0"/>
                <a:ea typeface="楷体_GB2312" pitchFamily="49" charset="-122"/>
              </a:rPr>
              <a:t>             </a:t>
            </a:r>
            <a:r>
              <a:rPr kumimoji="1" lang="en-US" altLang="zh-CN" sz="2400" b="1" dirty="0" err="1" smtClean="0">
                <a:latin typeface="Times New Roman" pitchFamily="18" charset="0"/>
                <a:ea typeface="楷体_GB2312" pitchFamily="49" charset="-122"/>
              </a:rPr>
              <a:t>printf</a:t>
            </a:r>
            <a:r>
              <a:rPr kumimoji="1" lang="en-US" altLang="zh-CN" sz="2400" b="1" dirty="0" smtClean="0">
                <a:latin typeface="Times New Roman" pitchFamily="18" charset="0"/>
                <a:ea typeface="楷体_GB2312" pitchFamily="49" charset="-122"/>
              </a:rPr>
              <a:t>(“/n”);</a:t>
            </a:r>
          </a:p>
          <a:p>
            <a:pPr eaLnBrk="1" hangingPunct="1">
              <a:spcBef>
                <a:spcPct val="0"/>
              </a:spcBef>
              <a:buClrTx/>
              <a:buSzTx/>
              <a:buFontTx/>
              <a:buNone/>
            </a:pPr>
            <a:r>
              <a:rPr kumimoji="1" lang="en-US" altLang="zh-CN" sz="2400" b="1" dirty="0" smtClean="0">
                <a:latin typeface="Times New Roman" pitchFamily="18" charset="0"/>
                <a:ea typeface="楷体_GB2312" pitchFamily="49" charset="-122"/>
              </a:rPr>
              <a:t>       }</a:t>
            </a:r>
          </a:p>
          <a:p>
            <a:pPr eaLnBrk="1" hangingPunct="1">
              <a:spcBef>
                <a:spcPct val="0"/>
              </a:spcBef>
              <a:buClrTx/>
              <a:buSzTx/>
              <a:buFontTx/>
              <a:buNone/>
            </a:pPr>
            <a:r>
              <a:rPr kumimoji="1" lang="en-US" altLang="zh-CN" sz="2400" b="1" dirty="0" smtClean="0">
                <a:latin typeface="Times New Roman" pitchFamily="18" charset="0"/>
                <a:ea typeface="楷体_GB2312" pitchFamily="49" charset="-122"/>
              </a:rPr>
              <a:t>}</a:t>
            </a:r>
          </a:p>
        </p:txBody>
      </p:sp>
      <p:sp>
        <p:nvSpPr>
          <p:cNvPr id="152578" name="Rectangle 2"/>
          <p:cNvSpPr>
            <a:spLocks noGrp="1" noChangeArrowheads="1"/>
          </p:cNvSpPr>
          <p:nvPr>
            <p:ph type="title"/>
          </p:nvPr>
        </p:nvSpPr>
        <p:spPr/>
        <p:txBody>
          <a:bodyPr/>
          <a:lstStyle/>
          <a:p>
            <a:pPr eaLnBrk="1" hangingPunct="1"/>
            <a:r>
              <a:rPr lang="zh-CN" altLang="en-US" sz="3600" dirty="0" smtClean="0"/>
              <a:t>栈与递归的实现</a:t>
            </a:r>
          </a:p>
        </p:txBody>
      </p:sp>
      <p:sp>
        <p:nvSpPr>
          <p:cNvPr id="397316" name="Text Box 4"/>
          <p:cNvSpPr txBox="1">
            <a:spLocks noChangeArrowheads="1"/>
          </p:cNvSpPr>
          <p:nvPr/>
        </p:nvSpPr>
        <p:spPr bwMode="auto">
          <a:xfrm>
            <a:off x="6276478" y="4057651"/>
            <a:ext cx="1746553" cy="1590675"/>
          </a:xfrm>
          <a:prstGeom prst="rect">
            <a:avLst/>
          </a:prstGeom>
          <a:noFill/>
          <a:ln w="38100">
            <a:solidFill>
              <a:srgbClr val="FF66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a:latin typeface="Times New Roman" pitchFamily="18" charset="0"/>
              </a:rPr>
              <a:t>运行结果：</a:t>
            </a:r>
          </a:p>
          <a:p>
            <a:pPr eaLnBrk="1" hangingPunct="1">
              <a:spcBef>
                <a:spcPct val="0"/>
              </a:spcBef>
              <a:buClrTx/>
              <a:buSzTx/>
              <a:buFontTx/>
              <a:buNone/>
            </a:pPr>
            <a:r>
              <a:rPr kumimoji="1" lang="en-US" altLang="zh-CN" sz="2400">
                <a:latin typeface="Times New Roman" pitchFamily="18" charset="0"/>
              </a:rPr>
              <a:t>1</a:t>
            </a:r>
            <a:r>
              <a:rPr kumimoji="1" lang="zh-CN" altLang="en-US" sz="2400">
                <a:latin typeface="Times New Roman" pitchFamily="18" charset="0"/>
              </a:rPr>
              <a:t>，</a:t>
            </a:r>
          </a:p>
          <a:p>
            <a:pPr eaLnBrk="1" hangingPunct="1">
              <a:spcBef>
                <a:spcPct val="0"/>
              </a:spcBef>
              <a:buClrTx/>
              <a:buSzTx/>
              <a:buFontTx/>
              <a:buNone/>
            </a:pPr>
            <a:r>
              <a:rPr kumimoji="1" lang="en-US" altLang="zh-CN" sz="2400">
                <a:latin typeface="Times New Roman" pitchFamily="18" charset="0"/>
              </a:rPr>
              <a:t>2</a:t>
            </a:r>
            <a:r>
              <a:rPr kumimoji="1" lang="zh-CN" altLang="en-US" sz="2400">
                <a:latin typeface="Times New Roman" pitchFamily="18" charset="0"/>
              </a:rPr>
              <a:t>，</a:t>
            </a:r>
            <a:r>
              <a:rPr kumimoji="1" lang="en-US" altLang="zh-CN" sz="2400">
                <a:latin typeface="Times New Roman" pitchFamily="18" charset="0"/>
              </a:rPr>
              <a:t>2</a:t>
            </a:r>
            <a:r>
              <a:rPr kumimoji="1" lang="zh-CN" altLang="en-US" sz="2400">
                <a:latin typeface="Times New Roman" pitchFamily="18" charset="0"/>
              </a:rPr>
              <a:t>，</a:t>
            </a:r>
          </a:p>
          <a:p>
            <a:pPr eaLnBrk="1" hangingPunct="1">
              <a:spcBef>
                <a:spcPct val="0"/>
              </a:spcBef>
              <a:buClrTx/>
              <a:buSzTx/>
              <a:buFontTx/>
              <a:buNone/>
            </a:pPr>
            <a:r>
              <a:rPr kumimoji="1" lang="en-US" altLang="zh-CN" sz="2400">
                <a:latin typeface="Times New Roman" pitchFamily="18" charset="0"/>
              </a:rPr>
              <a:t>3</a:t>
            </a:r>
            <a:r>
              <a:rPr kumimoji="1" lang="zh-CN" altLang="en-US" sz="2400">
                <a:latin typeface="Times New Roman" pitchFamily="18" charset="0"/>
              </a:rPr>
              <a:t>，</a:t>
            </a:r>
            <a:r>
              <a:rPr kumimoji="1" lang="en-US" altLang="zh-CN" sz="2400">
                <a:latin typeface="Times New Roman" pitchFamily="18" charset="0"/>
              </a:rPr>
              <a:t>3</a:t>
            </a:r>
            <a:r>
              <a:rPr kumimoji="1" lang="zh-CN" altLang="en-US" sz="2400">
                <a:latin typeface="Times New Roman" pitchFamily="18" charset="0"/>
              </a:rPr>
              <a:t>，</a:t>
            </a:r>
            <a:r>
              <a:rPr kumimoji="1" lang="en-US" altLang="zh-CN" sz="2400">
                <a:latin typeface="Times New Roman" pitchFamily="18" charset="0"/>
              </a:rPr>
              <a:t>3</a:t>
            </a:r>
            <a:r>
              <a:rPr kumimoji="1" lang="zh-CN" altLang="en-US" sz="2400">
                <a:latin typeface="Times New Roman" pitchFamily="18" charset="0"/>
              </a:rPr>
              <a:t>，</a:t>
            </a:r>
          </a:p>
        </p:txBody>
      </p:sp>
    </p:spTree>
    <p:extLst>
      <p:ext uri="{BB962C8B-B14F-4D97-AF65-F5344CB8AC3E}">
        <p14:creationId xmlns:p14="http://schemas.microsoft.com/office/powerpoint/2010/main" val="16781126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97316"/>
                                        </p:tgtEl>
                                        <p:attrNameLst>
                                          <p:attrName>style.visibility</p:attrName>
                                        </p:attrNameLst>
                                      </p:cBhvr>
                                      <p:to>
                                        <p:strVal val="visible"/>
                                      </p:to>
                                    </p:set>
                                    <p:animEffect transition="in" filter="box(out)">
                                      <p:cBhvr>
                                        <p:cTn id="7" dur="500"/>
                                        <p:tgtEl>
                                          <p:spTgt spid="397316"/>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6"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8339" name="Group 3"/>
          <p:cNvGrpSpPr>
            <a:grpSpLocks/>
          </p:cNvGrpSpPr>
          <p:nvPr/>
        </p:nvGrpSpPr>
        <p:grpSpPr bwMode="auto">
          <a:xfrm>
            <a:off x="724026" y="1828800"/>
            <a:ext cx="1219412" cy="914400"/>
            <a:chOff x="528" y="1008"/>
            <a:chExt cx="768" cy="576"/>
          </a:xfrm>
        </p:grpSpPr>
        <p:sp>
          <p:nvSpPr>
            <p:cNvPr id="153760" name="Text Box 4"/>
            <p:cNvSpPr txBox="1">
              <a:spLocks noChangeArrowheads="1"/>
            </p:cNvSpPr>
            <p:nvPr/>
          </p:nvSpPr>
          <p:spPr bwMode="auto">
            <a:xfrm>
              <a:off x="528" y="1008"/>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zh-CN" altLang="en-US" sz="2000" b="1">
                  <a:latin typeface="Times New Roman" pitchFamily="18" charset="0"/>
                </a:rPr>
                <a:t>主程序</a:t>
              </a:r>
            </a:p>
          </p:txBody>
        </p:sp>
        <p:sp>
          <p:nvSpPr>
            <p:cNvPr id="153761" name="Line 5"/>
            <p:cNvSpPr>
              <a:spLocks noChangeShapeType="1"/>
            </p:cNvSpPr>
            <p:nvPr/>
          </p:nvSpPr>
          <p:spPr bwMode="auto">
            <a:xfrm>
              <a:off x="816" y="1296"/>
              <a:ext cx="1"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8342" name="Group 6"/>
          <p:cNvGrpSpPr>
            <a:grpSpLocks/>
          </p:cNvGrpSpPr>
          <p:nvPr/>
        </p:nvGrpSpPr>
        <p:grpSpPr bwMode="auto">
          <a:xfrm>
            <a:off x="2019651" y="2286000"/>
            <a:ext cx="457279" cy="990600"/>
            <a:chOff x="1008" y="1536"/>
            <a:chExt cx="288" cy="624"/>
          </a:xfrm>
        </p:grpSpPr>
        <p:sp>
          <p:nvSpPr>
            <p:cNvPr id="153757" name="Line 7"/>
            <p:cNvSpPr>
              <a:spLocks noChangeShapeType="1"/>
            </p:cNvSpPr>
            <p:nvPr/>
          </p:nvSpPr>
          <p:spPr bwMode="auto">
            <a:xfrm>
              <a:off x="1008" y="2160"/>
              <a:ext cx="144"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8" name="Line 8"/>
            <p:cNvSpPr>
              <a:spLocks noChangeShapeType="1"/>
            </p:cNvSpPr>
            <p:nvPr/>
          </p:nvSpPr>
          <p:spPr bwMode="auto">
            <a:xfrm>
              <a:off x="1152" y="1536"/>
              <a:ext cx="144"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9" name="Line 9"/>
            <p:cNvSpPr>
              <a:spLocks noChangeShapeType="1"/>
            </p:cNvSpPr>
            <p:nvPr/>
          </p:nvSpPr>
          <p:spPr bwMode="auto">
            <a:xfrm flipV="1">
              <a:off x="1152" y="1536"/>
              <a:ext cx="0" cy="624"/>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8346" name="Group 10"/>
          <p:cNvGrpSpPr>
            <a:grpSpLocks/>
          </p:cNvGrpSpPr>
          <p:nvPr/>
        </p:nvGrpSpPr>
        <p:grpSpPr bwMode="auto">
          <a:xfrm>
            <a:off x="5754099" y="1143000"/>
            <a:ext cx="457279" cy="990600"/>
            <a:chOff x="1008" y="1536"/>
            <a:chExt cx="288" cy="624"/>
          </a:xfrm>
        </p:grpSpPr>
        <p:sp>
          <p:nvSpPr>
            <p:cNvPr id="153754" name="Line 11"/>
            <p:cNvSpPr>
              <a:spLocks noChangeShapeType="1"/>
            </p:cNvSpPr>
            <p:nvPr/>
          </p:nvSpPr>
          <p:spPr bwMode="auto">
            <a:xfrm>
              <a:off x="1008" y="2160"/>
              <a:ext cx="144"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5" name="Line 12"/>
            <p:cNvSpPr>
              <a:spLocks noChangeShapeType="1"/>
            </p:cNvSpPr>
            <p:nvPr/>
          </p:nvSpPr>
          <p:spPr bwMode="auto">
            <a:xfrm>
              <a:off x="1152" y="1536"/>
              <a:ext cx="144"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6" name="Line 13"/>
            <p:cNvSpPr>
              <a:spLocks noChangeShapeType="1"/>
            </p:cNvSpPr>
            <p:nvPr/>
          </p:nvSpPr>
          <p:spPr bwMode="auto">
            <a:xfrm flipV="1">
              <a:off x="1152" y="1536"/>
              <a:ext cx="0" cy="624"/>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8350" name="Group 14"/>
          <p:cNvGrpSpPr>
            <a:grpSpLocks/>
          </p:cNvGrpSpPr>
          <p:nvPr/>
        </p:nvGrpSpPr>
        <p:grpSpPr bwMode="auto">
          <a:xfrm>
            <a:off x="4001195" y="1600200"/>
            <a:ext cx="533493" cy="1143000"/>
            <a:chOff x="2592" y="864"/>
            <a:chExt cx="336" cy="720"/>
          </a:xfrm>
        </p:grpSpPr>
        <p:sp>
          <p:nvSpPr>
            <p:cNvPr id="153751" name="Line 15"/>
            <p:cNvSpPr>
              <a:spLocks noChangeShapeType="1"/>
            </p:cNvSpPr>
            <p:nvPr/>
          </p:nvSpPr>
          <p:spPr bwMode="auto">
            <a:xfrm>
              <a:off x="2592" y="1584"/>
              <a:ext cx="144"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2" name="Line 16"/>
            <p:cNvSpPr>
              <a:spLocks noChangeShapeType="1"/>
            </p:cNvSpPr>
            <p:nvPr/>
          </p:nvSpPr>
          <p:spPr bwMode="auto">
            <a:xfrm flipV="1">
              <a:off x="2736" y="864"/>
              <a:ext cx="0" cy="72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3" name="Line 17"/>
            <p:cNvSpPr>
              <a:spLocks noChangeShapeType="1"/>
            </p:cNvSpPr>
            <p:nvPr/>
          </p:nvSpPr>
          <p:spPr bwMode="auto">
            <a:xfrm>
              <a:off x="2736" y="864"/>
              <a:ext cx="192"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8354" name="Group 18"/>
          <p:cNvGrpSpPr>
            <a:grpSpLocks/>
          </p:cNvGrpSpPr>
          <p:nvPr/>
        </p:nvGrpSpPr>
        <p:grpSpPr bwMode="auto">
          <a:xfrm>
            <a:off x="342960" y="2743200"/>
            <a:ext cx="1676691" cy="3581400"/>
            <a:chOff x="288" y="1584"/>
            <a:chExt cx="1056" cy="2256"/>
          </a:xfrm>
        </p:grpSpPr>
        <p:sp>
          <p:nvSpPr>
            <p:cNvPr id="153741" name="Text Box 19"/>
            <p:cNvSpPr txBox="1">
              <a:spLocks noChangeArrowheads="1"/>
            </p:cNvSpPr>
            <p:nvPr/>
          </p:nvSpPr>
          <p:spPr bwMode="auto">
            <a:xfrm>
              <a:off x="288" y="2016"/>
              <a:ext cx="864" cy="2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(1)</a:t>
              </a:r>
            </a:p>
          </p:txBody>
        </p:sp>
        <p:grpSp>
          <p:nvGrpSpPr>
            <p:cNvPr id="153742" name="Group 20"/>
            <p:cNvGrpSpPr>
              <a:grpSpLocks/>
            </p:cNvGrpSpPr>
            <p:nvPr/>
          </p:nvGrpSpPr>
          <p:grpSpPr bwMode="auto">
            <a:xfrm>
              <a:off x="288" y="1584"/>
              <a:ext cx="1056" cy="2256"/>
              <a:chOff x="288" y="1584"/>
              <a:chExt cx="1056" cy="2256"/>
            </a:xfrm>
          </p:grpSpPr>
          <p:sp>
            <p:nvSpPr>
              <p:cNvPr id="153743" name="Text Box 21"/>
              <p:cNvSpPr txBox="1">
                <a:spLocks noChangeArrowheads="1"/>
              </p:cNvSpPr>
              <p:nvPr/>
            </p:nvSpPr>
            <p:spPr bwMode="auto">
              <a:xfrm>
                <a:off x="480" y="1776"/>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print(w)</a:t>
                </a:r>
              </a:p>
            </p:txBody>
          </p:sp>
          <p:sp>
            <p:nvSpPr>
              <p:cNvPr id="153744" name="Text Box 22"/>
              <p:cNvSpPr txBox="1">
                <a:spLocks noChangeArrowheads="1"/>
              </p:cNvSpPr>
              <p:nvPr/>
            </p:nvSpPr>
            <p:spPr bwMode="auto">
              <a:xfrm>
                <a:off x="432" y="158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 w=3; </a:t>
                </a:r>
              </a:p>
            </p:txBody>
          </p:sp>
          <p:grpSp>
            <p:nvGrpSpPr>
              <p:cNvPr id="153745" name="Group 23"/>
              <p:cNvGrpSpPr>
                <a:grpSpLocks/>
              </p:cNvGrpSpPr>
              <p:nvPr/>
            </p:nvGrpSpPr>
            <p:grpSpPr bwMode="auto">
              <a:xfrm>
                <a:off x="288" y="2976"/>
                <a:ext cx="672" cy="864"/>
                <a:chOff x="3168" y="3216"/>
                <a:chExt cx="672" cy="864"/>
              </a:xfrm>
            </p:grpSpPr>
            <p:grpSp>
              <p:nvGrpSpPr>
                <p:cNvPr id="153746" name="Group 24"/>
                <p:cNvGrpSpPr>
                  <a:grpSpLocks/>
                </p:cNvGrpSpPr>
                <p:nvPr/>
              </p:nvGrpSpPr>
              <p:grpSpPr bwMode="auto">
                <a:xfrm>
                  <a:off x="3168" y="3216"/>
                  <a:ext cx="672" cy="864"/>
                  <a:chOff x="3168" y="3216"/>
                  <a:chExt cx="672" cy="864"/>
                </a:xfrm>
              </p:grpSpPr>
              <p:sp>
                <p:nvSpPr>
                  <p:cNvPr id="153748" name="Line 25"/>
                  <p:cNvSpPr>
                    <a:spLocks noChangeShapeType="1"/>
                  </p:cNvSpPr>
                  <p:nvPr/>
                </p:nvSpPr>
                <p:spPr bwMode="auto">
                  <a:xfrm flipV="1">
                    <a:off x="3168" y="321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49" name="Line 26"/>
                  <p:cNvSpPr>
                    <a:spLocks noChangeShapeType="1"/>
                  </p:cNvSpPr>
                  <p:nvPr/>
                </p:nvSpPr>
                <p:spPr bwMode="auto">
                  <a:xfrm flipV="1">
                    <a:off x="3840" y="321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0" name="Line 27"/>
                  <p:cNvSpPr>
                    <a:spLocks noChangeShapeType="1"/>
                  </p:cNvSpPr>
                  <p:nvPr/>
                </p:nvSpPr>
                <p:spPr bwMode="auto">
                  <a:xfrm>
                    <a:off x="3168" y="4080"/>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747" name="Line 28"/>
                <p:cNvSpPr>
                  <a:spLocks noChangeShapeType="1"/>
                </p:cNvSpPr>
                <p:nvPr/>
              </p:nvSpPr>
              <p:spPr bwMode="auto">
                <a:xfrm>
                  <a:off x="3168" y="3888"/>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398365" name="Group 29"/>
          <p:cNvGrpSpPr>
            <a:grpSpLocks/>
          </p:cNvGrpSpPr>
          <p:nvPr/>
        </p:nvGrpSpPr>
        <p:grpSpPr bwMode="auto">
          <a:xfrm>
            <a:off x="1562371" y="1752600"/>
            <a:ext cx="2819890" cy="4572000"/>
            <a:chOff x="1056" y="960"/>
            <a:chExt cx="1776" cy="2880"/>
          </a:xfrm>
        </p:grpSpPr>
        <p:grpSp>
          <p:nvGrpSpPr>
            <p:cNvPr id="153724" name="Group 30"/>
            <p:cNvGrpSpPr>
              <a:grpSpLocks/>
            </p:cNvGrpSpPr>
            <p:nvPr/>
          </p:nvGrpSpPr>
          <p:grpSpPr bwMode="auto">
            <a:xfrm>
              <a:off x="1056" y="1200"/>
              <a:ext cx="1776" cy="2640"/>
              <a:chOff x="1056" y="1200"/>
              <a:chExt cx="1776" cy="2640"/>
            </a:xfrm>
          </p:grpSpPr>
          <p:grpSp>
            <p:nvGrpSpPr>
              <p:cNvPr id="153726" name="Group 31"/>
              <p:cNvGrpSpPr>
                <a:grpSpLocks/>
              </p:cNvGrpSpPr>
              <p:nvPr/>
            </p:nvGrpSpPr>
            <p:grpSpPr bwMode="auto">
              <a:xfrm>
                <a:off x="1056" y="1200"/>
                <a:ext cx="1776" cy="2640"/>
                <a:chOff x="1056" y="1200"/>
                <a:chExt cx="1776" cy="2640"/>
              </a:xfrm>
            </p:grpSpPr>
            <p:grpSp>
              <p:nvGrpSpPr>
                <p:cNvPr id="153728" name="Group 32"/>
                <p:cNvGrpSpPr>
                  <a:grpSpLocks/>
                </p:cNvGrpSpPr>
                <p:nvPr/>
              </p:nvGrpSpPr>
              <p:grpSpPr bwMode="auto">
                <a:xfrm>
                  <a:off x="1056" y="1200"/>
                  <a:ext cx="1344" cy="2640"/>
                  <a:chOff x="1056" y="1200"/>
                  <a:chExt cx="1344" cy="2640"/>
                </a:xfrm>
              </p:grpSpPr>
              <p:grpSp>
                <p:nvGrpSpPr>
                  <p:cNvPr id="153730" name="Group 33"/>
                  <p:cNvGrpSpPr>
                    <a:grpSpLocks/>
                  </p:cNvGrpSpPr>
                  <p:nvPr/>
                </p:nvGrpSpPr>
                <p:grpSpPr bwMode="auto">
                  <a:xfrm>
                    <a:off x="1056" y="1200"/>
                    <a:ext cx="1344" cy="2640"/>
                    <a:chOff x="1056" y="1200"/>
                    <a:chExt cx="1344" cy="2640"/>
                  </a:xfrm>
                </p:grpSpPr>
                <p:grpSp>
                  <p:nvGrpSpPr>
                    <p:cNvPr id="153732" name="Group 34"/>
                    <p:cNvGrpSpPr>
                      <a:grpSpLocks/>
                    </p:cNvGrpSpPr>
                    <p:nvPr/>
                  </p:nvGrpSpPr>
                  <p:grpSpPr bwMode="auto">
                    <a:xfrm>
                      <a:off x="1440" y="1200"/>
                      <a:ext cx="960" cy="2640"/>
                      <a:chOff x="1440" y="1200"/>
                      <a:chExt cx="960" cy="2640"/>
                    </a:xfrm>
                  </p:grpSpPr>
                  <p:sp>
                    <p:nvSpPr>
                      <p:cNvPr id="153734" name="Rectangle 35"/>
                      <p:cNvSpPr>
                        <a:spLocks noChangeArrowheads="1"/>
                      </p:cNvSpPr>
                      <p:nvPr/>
                    </p:nvSpPr>
                    <p:spPr bwMode="auto">
                      <a:xfrm>
                        <a:off x="1824" y="1200"/>
                        <a:ext cx="192" cy="144"/>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3</a:t>
                        </a:r>
                      </a:p>
                    </p:txBody>
                  </p:sp>
                  <p:sp>
                    <p:nvSpPr>
                      <p:cNvPr id="153735" name="Text Box 36"/>
                      <p:cNvSpPr txBox="1">
                        <a:spLocks noChangeArrowheads="1"/>
                      </p:cNvSpPr>
                      <p:nvPr/>
                    </p:nvSpPr>
                    <p:spPr bwMode="auto">
                      <a:xfrm>
                        <a:off x="1824" y="1285"/>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0"/>
                          </a:spcBef>
                          <a:buClrTx/>
                          <a:buSzTx/>
                          <a:buFontTx/>
                          <a:buNone/>
                        </a:pPr>
                        <a:endParaRPr kumimoji="1" lang="zh-CN" altLang="zh-CN" sz="2000" b="1">
                          <a:latin typeface="Times New Roman" pitchFamily="18" charset="0"/>
                        </a:endParaRPr>
                      </a:p>
                    </p:txBody>
                  </p:sp>
                  <p:sp>
                    <p:nvSpPr>
                      <p:cNvPr id="153736" name="Text Box 37"/>
                      <p:cNvSpPr txBox="1">
                        <a:spLocks noChangeArrowheads="1"/>
                      </p:cNvSpPr>
                      <p:nvPr/>
                    </p:nvSpPr>
                    <p:spPr bwMode="auto">
                      <a:xfrm>
                        <a:off x="1680" y="1440"/>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print(2);</a:t>
                        </a:r>
                      </a:p>
                    </p:txBody>
                  </p:sp>
                  <p:grpSp>
                    <p:nvGrpSpPr>
                      <p:cNvPr id="153737" name="Group 38"/>
                      <p:cNvGrpSpPr>
                        <a:grpSpLocks/>
                      </p:cNvGrpSpPr>
                      <p:nvPr/>
                    </p:nvGrpSpPr>
                    <p:grpSpPr bwMode="auto">
                      <a:xfrm>
                        <a:off x="1440" y="2976"/>
                        <a:ext cx="672" cy="864"/>
                        <a:chOff x="1200" y="3024"/>
                        <a:chExt cx="672" cy="864"/>
                      </a:xfrm>
                    </p:grpSpPr>
                    <p:sp>
                      <p:nvSpPr>
                        <p:cNvPr id="153738" name="Rectangle 39"/>
                        <p:cNvSpPr>
                          <a:spLocks noChangeArrowheads="1"/>
                        </p:cNvSpPr>
                        <p:nvPr/>
                      </p:nvSpPr>
                      <p:spPr bwMode="auto">
                        <a:xfrm>
                          <a:off x="1200" y="3696"/>
                          <a:ext cx="672" cy="19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zh-CN" altLang="en-US" sz="2000" b="1">
                              <a:latin typeface="Times New Roman" pitchFamily="18" charset="0"/>
                            </a:rPr>
                            <a:t>（</a:t>
                          </a:r>
                          <a:r>
                            <a:rPr kumimoji="1" lang="en-US" altLang="zh-CN" sz="2000" b="1">
                              <a:latin typeface="Times New Roman" pitchFamily="18" charset="0"/>
                            </a:rPr>
                            <a:t>1</a:t>
                          </a:r>
                          <a:r>
                            <a:rPr kumimoji="1" lang="zh-CN" altLang="en-US" sz="2000" b="1">
                              <a:latin typeface="Times New Roman" pitchFamily="18" charset="0"/>
                            </a:rPr>
                            <a:t>）</a:t>
                          </a:r>
                          <a:r>
                            <a:rPr kumimoji="1" lang="en-US" altLang="zh-CN" sz="2000" b="1">
                              <a:latin typeface="Times New Roman" pitchFamily="18" charset="0"/>
                            </a:rPr>
                            <a:t>w=3  </a:t>
                          </a:r>
                        </a:p>
                      </p:txBody>
                    </p:sp>
                    <p:sp>
                      <p:nvSpPr>
                        <p:cNvPr id="153739" name="Line 40"/>
                        <p:cNvSpPr>
                          <a:spLocks noChangeShapeType="1"/>
                        </p:cNvSpPr>
                        <p:nvPr/>
                      </p:nvSpPr>
                      <p:spPr bwMode="auto">
                        <a:xfrm flipV="1">
                          <a:off x="1200" y="3024"/>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40" name="Line 41"/>
                        <p:cNvSpPr>
                          <a:spLocks noChangeShapeType="1"/>
                        </p:cNvSpPr>
                        <p:nvPr/>
                      </p:nvSpPr>
                      <p:spPr bwMode="auto">
                        <a:xfrm flipV="1">
                          <a:off x="1872" y="3024"/>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53733" name="AutoShape 42"/>
                    <p:cNvSpPr>
                      <a:spLocks noChangeArrowheads="1"/>
                    </p:cNvSpPr>
                    <p:nvPr/>
                  </p:nvSpPr>
                  <p:spPr bwMode="auto">
                    <a:xfrm>
                      <a:off x="1056" y="3696"/>
                      <a:ext cx="336" cy="48"/>
                    </a:xfrm>
                    <a:prstGeom prst="rightArrow">
                      <a:avLst>
                        <a:gd name="adj1" fmla="val 50000"/>
                        <a:gd name="adj2" fmla="val 17500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grpSp>
              <p:sp>
                <p:nvSpPr>
                  <p:cNvPr id="153731" name="Text Box 43"/>
                  <p:cNvSpPr txBox="1">
                    <a:spLocks noChangeArrowheads="1"/>
                  </p:cNvSpPr>
                  <p:nvPr/>
                </p:nvSpPr>
                <p:spPr bwMode="auto">
                  <a:xfrm>
                    <a:off x="1056" y="340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1800" b="1">
                        <a:latin typeface="Times New Roman" pitchFamily="18" charset="0"/>
                      </a:rPr>
                      <a:t>top</a:t>
                    </a:r>
                  </a:p>
                </p:txBody>
              </p:sp>
            </p:grpSp>
            <p:sp>
              <p:nvSpPr>
                <p:cNvPr id="153729" name="Text Box 44"/>
                <p:cNvSpPr txBox="1">
                  <a:spLocks noChangeArrowheads="1"/>
                </p:cNvSpPr>
                <p:nvPr/>
              </p:nvSpPr>
              <p:spPr bwMode="auto">
                <a:xfrm>
                  <a:off x="1536" y="1680"/>
                  <a:ext cx="1296" cy="2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(2) </a:t>
                  </a:r>
                  <a:r>
                    <a:rPr kumimoji="1" lang="zh-CN" altLang="en-US" sz="2000" b="1">
                      <a:latin typeface="Times New Roman" pitchFamily="18" charset="0"/>
                    </a:rPr>
                    <a:t>输出：</a:t>
                  </a:r>
                  <a:r>
                    <a:rPr kumimoji="1" lang="en-US" altLang="zh-CN" sz="2000" b="1">
                      <a:latin typeface="Times New Roman" pitchFamily="18" charset="0"/>
                    </a:rPr>
                    <a:t>3, 3, 3</a:t>
                  </a:r>
                </a:p>
              </p:txBody>
            </p:sp>
          </p:grpSp>
          <p:sp>
            <p:nvSpPr>
              <p:cNvPr id="153727" name="Line 45"/>
              <p:cNvSpPr>
                <a:spLocks noChangeShapeType="1"/>
              </p:cNvSpPr>
              <p:nvPr/>
            </p:nvSpPr>
            <p:spPr bwMode="auto">
              <a:xfrm>
                <a:off x="1488" y="1920"/>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725" name="Text Box 46" descr="花岗岩"/>
            <p:cNvSpPr txBox="1">
              <a:spLocks noChangeArrowheads="1"/>
            </p:cNvSpPr>
            <p:nvPr/>
          </p:nvSpPr>
          <p:spPr bwMode="auto">
            <a:xfrm>
              <a:off x="1776" y="960"/>
              <a:ext cx="240" cy="25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50000"/>
                </a:spcBef>
                <a:buClrTx/>
                <a:buSzTx/>
                <a:buFontTx/>
                <a:buNone/>
              </a:pPr>
              <a:r>
                <a:rPr kumimoji="1" lang="en-US" altLang="zh-CN" sz="2000" b="1">
                  <a:latin typeface="Times New Roman" pitchFamily="18" charset="0"/>
                </a:rPr>
                <a:t>w</a:t>
              </a:r>
            </a:p>
          </p:txBody>
        </p:sp>
      </p:grpSp>
      <p:grpSp>
        <p:nvGrpSpPr>
          <p:cNvPr id="398383" name="Group 47"/>
          <p:cNvGrpSpPr>
            <a:grpSpLocks/>
          </p:cNvGrpSpPr>
          <p:nvPr/>
        </p:nvGrpSpPr>
        <p:grpSpPr bwMode="auto">
          <a:xfrm>
            <a:off x="3391489" y="1066800"/>
            <a:ext cx="2667463" cy="5257800"/>
            <a:chOff x="2208" y="528"/>
            <a:chExt cx="1680" cy="3312"/>
          </a:xfrm>
        </p:grpSpPr>
        <p:grpSp>
          <p:nvGrpSpPr>
            <p:cNvPr id="153707" name="Group 48"/>
            <p:cNvGrpSpPr>
              <a:grpSpLocks/>
            </p:cNvGrpSpPr>
            <p:nvPr/>
          </p:nvGrpSpPr>
          <p:grpSpPr bwMode="auto">
            <a:xfrm>
              <a:off x="2208" y="768"/>
              <a:ext cx="1680" cy="3072"/>
              <a:chOff x="2208" y="768"/>
              <a:chExt cx="1680" cy="3072"/>
            </a:xfrm>
          </p:grpSpPr>
          <p:grpSp>
            <p:nvGrpSpPr>
              <p:cNvPr id="153709" name="Group 49"/>
              <p:cNvGrpSpPr>
                <a:grpSpLocks/>
              </p:cNvGrpSpPr>
              <p:nvPr/>
            </p:nvGrpSpPr>
            <p:grpSpPr bwMode="auto">
              <a:xfrm>
                <a:off x="2208" y="768"/>
                <a:ext cx="1680" cy="3072"/>
                <a:chOff x="2208" y="768"/>
                <a:chExt cx="1680" cy="3072"/>
              </a:xfrm>
            </p:grpSpPr>
            <p:grpSp>
              <p:nvGrpSpPr>
                <p:cNvPr id="153711" name="Group 50"/>
                <p:cNvGrpSpPr>
                  <a:grpSpLocks/>
                </p:cNvGrpSpPr>
                <p:nvPr/>
              </p:nvGrpSpPr>
              <p:grpSpPr bwMode="auto">
                <a:xfrm>
                  <a:off x="2208" y="768"/>
                  <a:ext cx="1392" cy="3072"/>
                  <a:chOff x="2208" y="768"/>
                  <a:chExt cx="1392" cy="3072"/>
                </a:xfrm>
              </p:grpSpPr>
              <p:grpSp>
                <p:nvGrpSpPr>
                  <p:cNvPr id="153713" name="Group 51"/>
                  <p:cNvGrpSpPr>
                    <a:grpSpLocks/>
                  </p:cNvGrpSpPr>
                  <p:nvPr/>
                </p:nvGrpSpPr>
                <p:grpSpPr bwMode="auto">
                  <a:xfrm>
                    <a:off x="2208" y="768"/>
                    <a:ext cx="1392" cy="3072"/>
                    <a:chOff x="2208" y="768"/>
                    <a:chExt cx="1392" cy="3072"/>
                  </a:xfrm>
                </p:grpSpPr>
                <p:sp>
                  <p:nvSpPr>
                    <p:cNvPr id="153715" name="Rectangle 52"/>
                    <p:cNvSpPr>
                      <a:spLocks noChangeArrowheads="1"/>
                    </p:cNvSpPr>
                    <p:nvPr/>
                  </p:nvSpPr>
                  <p:spPr bwMode="auto">
                    <a:xfrm>
                      <a:off x="3072" y="768"/>
                      <a:ext cx="192" cy="144"/>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2</a:t>
                      </a:r>
                    </a:p>
                  </p:txBody>
                </p:sp>
                <p:sp>
                  <p:nvSpPr>
                    <p:cNvPr id="153716" name="Text Box 53"/>
                    <p:cNvSpPr txBox="1">
                      <a:spLocks noChangeArrowheads="1"/>
                    </p:cNvSpPr>
                    <p:nvPr/>
                  </p:nvSpPr>
                  <p:spPr bwMode="auto">
                    <a:xfrm>
                      <a:off x="3072" y="91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endParaRPr kumimoji="1" lang="zh-CN" altLang="zh-CN" sz="2000" b="1">
                        <a:latin typeface="Times New Roman" pitchFamily="18" charset="0"/>
                      </a:endParaRPr>
                    </a:p>
                  </p:txBody>
                </p:sp>
                <p:sp>
                  <p:nvSpPr>
                    <p:cNvPr id="153717" name="Text Box 54"/>
                    <p:cNvSpPr txBox="1">
                      <a:spLocks noChangeArrowheads="1"/>
                    </p:cNvSpPr>
                    <p:nvPr/>
                  </p:nvSpPr>
                  <p:spPr bwMode="auto">
                    <a:xfrm>
                      <a:off x="2928" y="1056"/>
                      <a:ext cx="67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print(1);</a:t>
                      </a:r>
                    </a:p>
                  </p:txBody>
                </p:sp>
                <p:grpSp>
                  <p:nvGrpSpPr>
                    <p:cNvPr id="153718" name="Group 55"/>
                    <p:cNvGrpSpPr>
                      <a:grpSpLocks/>
                    </p:cNvGrpSpPr>
                    <p:nvPr/>
                  </p:nvGrpSpPr>
                  <p:grpSpPr bwMode="auto">
                    <a:xfrm>
                      <a:off x="2640" y="2976"/>
                      <a:ext cx="672" cy="864"/>
                      <a:chOff x="2736" y="2976"/>
                      <a:chExt cx="672" cy="864"/>
                    </a:xfrm>
                  </p:grpSpPr>
                  <p:sp>
                    <p:nvSpPr>
                      <p:cNvPr id="153720" name="Rectangle 56"/>
                      <p:cNvSpPr>
                        <a:spLocks noChangeArrowheads="1"/>
                      </p:cNvSpPr>
                      <p:nvPr/>
                    </p:nvSpPr>
                    <p:spPr bwMode="auto">
                      <a:xfrm>
                        <a:off x="2736" y="3456"/>
                        <a:ext cx="672" cy="192"/>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zh-CN" altLang="en-US" sz="2000" b="1">
                            <a:latin typeface="Times New Roman" pitchFamily="18" charset="0"/>
                          </a:rPr>
                          <a:t>（</a:t>
                        </a:r>
                        <a:r>
                          <a:rPr kumimoji="1" lang="en-US" altLang="zh-CN" sz="2000" b="1">
                            <a:latin typeface="Times New Roman" pitchFamily="18" charset="0"/>
                          </a:rPr>
                          <a:t>2</a:t>
                        </a:r>
                        <a:r>
                          <a:rPr kumimoji="1" lang="zh-CN" altLang="en-US" sz="2000" b="1">
                            <a:latin typeface="Times New Roman" pitchFamily="18" charset="0"/>
                          </a:rPr>
                          <a:t>）</a:t>
                        </a:r>
                        <a:r>
                          <a:rPr kumimoji="1" lang="en-US" altLang="zh-CN" sz="2000" b="1">
                            <a:latin typeface="Times New Roman" pitchFamily="18" charset="0"/>
                          </a:rPr>
                          <a:t>w=2  </a:t>
                        </a:r>
                      </a:p>
                    </p:txBody>
                  </p:sp>
                  <p:sp>
                    <p:nvSpPr>
                      <p:cNvPr id="153721" name="Rectangle 57"/>
                      <p:cNvSpPr>
                        <a:spLocks noChangeArrowheads="1"/>
                      </p:cNvSpPr>
                      <p:nvPr/>
                    </p:nvSpPr>
                    <p:spPr bwMode="auto">
                      <a:xfrm>
                        <a:off x="2736" y="3648"/>
                        <a:ext cx="672" cy="19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zh-CN" altLang="en-US" sz="2000" b="1">
                            <a:latin typeface="Times New Roman" pitchFamily="18" charset="0"/>
                          </a:rPr>
                          <a:t>（</a:t>
                        </a:r>
                        <a:r>
                          <a:rPr kumimoji="1" lang="en-US" altLang="zh-CN" sz="2000" b="1">
                            <a:latin typeface="Times New Roman" pitchFamily="18" charset="0"/>
                          </a:rPr>
                          <a:t>1</a:t>
                        </a:r>
                        <a:r>
                          <a:rPr kumimoji="1" lang="zh-CN" altLang="en-US" sz="2000" b="1">
                            <a:latin typeface="Times New Roman" pitchFamily="18" charset="0"/>
                          </a:rPr>
                          <a:t>）</a:t>
                        </a:r>
                        <a:r>
                          <a:rPr kumimoji="1" lang="en-US" altLang="zh-CN" sz="2000" b="1">
                            <a:latin typeface="Times New Roman" pitchFamily="18" charset="0"/>
                          </a:rPr>
                          <a:t>w=3  </a:t>
                        </a:r>
                      </a:p>
                    </p:txBody>
                  </p:sp>
                  <p:sp>
                    <p:nvSpPr>
                      <p:cNvPr id="153722" name="Line 58"/>
                      <p:cNvSpPr>
                        <a:spLocks noChangeShapeType="1"/>
                      </p:cNvSpPr>
                      <p:nvPr/>
                    </p:nvSpPr>
                    <p:spPr bwMode="auto">
                      <a:xfrm flipV="1">
                        <a:off x="2736" y="29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23" name="Line 59"/>
                      <p:cNvSpPr>
                        <a:spLocks noChangeShapeType="1"/>
                      </p:cNvSpPr>
                      <p:nvPr/>
                    </p:nvSpPr>
                    <p:spPr bwMode="auto">
                      <a:xfrm flipV="1">
                        <a:off x="3408" y="29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719" name="AutoShape 60"/>
                    <p:cNvSpPr>
                      <a:spLocks noChangeArrowheads="1"/>
                    </p:cNvSpPr>
                    <p:nvPr/>
                  </p:nvSpPr>
                  <p:spPr bwMode="auto">
                    <a:xfrm>
                      <a:off x="2208" y="3504"/>
                      <a:ext cx="336" cy="48"/>
                    </a:xfrm>
                    <a:prstGeom prst="rightArrow">
                      <a:avLst>
                        <a:gd name="adj1" fmla="val 50000"/>
                        <a:gd name="adj2" fmla="val 17500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grpSp>
              <p:sp>
                <p:nvSpPr>
                  <p:cNvPr id="153714" name="Text Box 61"/>
                  <p:cNvSpPr txBox="1">
                    <a:spLocks noChangeArrowheads="1"/>
                  </p:cNvSpPr>
                  <p:nvPr/>
                </p:nvSpPr>
                <p:spPr bwMode="auto">
                  <a:xfrm>
                    <a:off x="2208" y="3264"/>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1800" b="1">
                        <a:latin typeface="Times New Roman" pitchFamily="18" charset="0"/>
                      </a:rPr>
                      <a:t>top</a:t>
                    </a:r>
                  </a:p>
                </p:txBody>
              </p:sp>
            </p:grpSp>
            <p:sp>
              <p:nvSpPr>
                <p:cNvPr id="153712" name="Text Box 62"/>
                <p:cNvSpPr txBox="1">
                  <a:spLocks noChangeArrowheads="1"/>
                </p:cNvSpPr>
                <p:nvPr/>
              </p:nvSpPr>
              <p:spPr bwMode="auto">
                <a:xfrm>
                  <a:off x="2784" y="1344"/>
                  <a:ext cx="1104" cy="2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(3) </a:t>
                  </a:r>
                  <a:r>
                    <a:rPr kumimoji="1" lang="zh-CN" altLang="en-US" sz="2000" b="1">
                      <a:latin typeface="Times New Roman" pitchFamily="18" charset="0"/>
                    </a:rPr>
                    <a:t>输出：</a:t>
                  </a:r>
                  <a:r>
                    <a:rPr kumimoji="1" lang="en-US" altLang="zh-CN" sz="2000" b="1">
                      <a:latin typeface="Times New Roman" pitchFamily="18" charset="0"/>
                    </a:rPr>
                    <a:t>2, 2</a:t>
                  </a:r>
                </a:p>
              </p:txBody>
            </p:sp>
          </p:grpSp>
          <p:sp>
            <p:nvSpPr>
              <p:cNvPr id="153710" name="Line 63"/>
              <p:cNvSpPr>
                <a:spLocks noChangeShapeType="1"/>
              </p:cNvSpPr>
              <p:nvPr/>
            </p:nvSpPr>
            <p:spPr bwMode="auto">
              <a:xfrm>
                <a:off x="2736" y="1584"/>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708" name="Text Box 64" descr="花岗岩"/>
            <p:cNvSpPr txBox="1">
              <a:spLocks noChangeArrowheads="1"/>
            </p:cNvSpPr>
            <p:nvPr/>
          </p:nvSpPr>
          <p:spPr bwMode="auto">
            <a:xfrm>
              <a:off x="3024" y="528"/>
              <a:ext cx="240" cy="25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50000"/>
                </a:spcBef>
                <a:buClrTx/>
                <a:buSzTx/>
                <a:buFontTx/>
                <a:buNone/>
              </a:pPr>
              <a:r>
                <a:rPr kumimoji="1" lang="en-US" altLang="zh-CN" sz="2000" b="1">
                  <a:latin typeface="Times New Roman" pitchFamily="18" charset="0"/>
                </a:rPr>
                <a:t>w</a:t>
              </a:r>
            </a:p>
          </p:txBody>
        </p:sp>
      </p:grpSp>
      <p:grpSp>
        <p:nvGrpSpPr>
          <p:cNvPr id="398401" name="Group 65"/>
          <p:cNvGrpSpPr>
            <a:grpSpLocks/>
          </p:cNvGrpSpPr>
          <p:nvPr/>
        </p:nvGrpSpPr>
        <p:grpSpPr bwMode="auto">
          <a:xfrm>
            <a:off x="5144393" y="609600"/>
            <a:ext cx="2286397" cy="5715000"/>
            <a:chOff x="3360" y="240"/>
            <a:chExt cx="1392" cy="3600"/>
          </a:xfrm>
        </p:grpSpPr>
        <p:grpSp>
          <p:nvGrpSpPr>
            <p:cNvPr id="153687" name="Group 66"/>
            <p:cNvGrpSpPr>
              <a:grpSpLocks/>
            </p:cNvGrpSpPr>
            <p:nvPr/>
          </p:nvGrpSpPr>
          <p:grpSpPr bwMode="auto">
            <a:xfrm>
              <a:off x="3360" y="480"/>
              <a:ext cx="1392" cy="3360"/>
              <a:chOff x="3360" y="480"/>
              <a:chExt cx="1392" cy="3360"/>
            </a:xfrm>
          </p:grpSpPr>
          <p:grpSp>
            <p:nvGrpSpPr>
              <p:cNvPr id="153689" name="Group 67"/>
              <p:cNvGrpSpPr>
                <a:grpSpLocks/>
              </p:cNvGrpSpPr>
              <p:nvPr/>
            </p:nvGrpSpPr>
            <p:grpSpPr bwMode="auto">
              <a:xfrm>
                <a:off x="3360" y="480"/>
                <a:ext cx="1392" cy="3360"/>
                <a:chOff x="3360" y="480"/>
                <a:chExt cx="1392" cy="3360"/>
              </a:xfrm>
            </p:grpSpPr>
            <p:grpSp>
              <p:nvGrpSpPr>
                <p:cNvPr id="153691" name="Group 68"/>
                <p:cNvGrpSpPr>
                  <a:grpSpLocks/>
                </p:cNvGrpSpPr>
                <p:nvPr/>
              </p:nvGrpSpPr>
              <p:grpSpPr bwMode="auto">
                <a:xfrm>
                  <a:off x="3360" y="480"/>
                  <a:ext cx="1392" cy="3360"/>
                  <a:chOff x="3360" y="480"/>
                  <a:chExt cx="1392" cy="3360"/>
                </a:xfrm>
              </p:grpSpPr>
              <p:grpSp>
                <p:nvGrpSpPr>
                  <p:cNvPr id="153695" name="Group 69"/>
                  <p:cNvGrpSpPr>
                    <a:grpSpLocks/>
                  </p:cNvGrpSpPr>
                  <p:nvPr/>
                </p:nvGrpSpPr>
                <p:grpSpPr bwMode="auto">
                  <a:xfrm>
                    <a:off x="3360" y="480"/>
                    <a:ext cx="1392" cy="3360"/>
                    <a:chOff x="3360" y="480"/>
                    <a:chExt cx="1392" cy="3360"/>
                  </a:xfrm>
                </p:grpSpPr>
                <p:sp>
                  <p:nvSpPr>
                    <p:cNvPr id="153697" name="Rectangle 70"/>
                    <p:cNvSpPr>
                      <a:spLocks noChangeArrowheads="1"/>
                    </p:cNvSpPr>
                    <p:nvPr/>
                  </p:nvSpPr>
                  <p:spPr bwMode="auto">
                    <a:xfrm>
                      <a:off x="4176" y="480"/>
                      <a:ext cx="192" cy="144"/>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1</a:t>
                      </a:r>
                    </a:p>
                  </p:txBody>
                </p:sp>
                <p:sp>
                  <p:nvSpPr>
                    <p:cNvPr id="153698" name="Text Box 71"/>
                    <p:cNvSpPr txBox="1">
                      <a:spLocks noChangeArrowheads="1"/>
                    </p:cNvSpPr>
                    <p:nvPr/>
                  </p:nvSpPr>
                  <p:spPr bwMode="auto">
                    <a:xfrm>
                      <a:off x="4032" y="720"/>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print(0);</a:t>
                      </a:r>
                    </a:p>
                  </p:txBody>
                </p:sp>
                <p:grpSp>
                  <p:nvGrpSpPr>
                    <p:cNvPr id="153699" name="Group 72"/>
                    <p:cNvGrpSpPr>
                      <a:grpSpLocks/>
                    </p:cNvGrpSpPr>
                    <p:nvPr/>
                  </p:nvGrpSpPr>
                  <p:grpSpPr bwMode="auto">
                    <a:xfrm>
                      <a:off x="3744" y="2976"/>
                      <a:ext cx="672" cy="864"/>
                      <a:chOff x="2976" y="2112"/>
                      <a:chExt cx="672" cy="864"/>
                    </a:xfrm>
                  </p:grpSpPr>
                  <p:sp>
                    <p:nvSpPr>
                      <p:cNvPr id="153702" name="Rectangle 73"/>
                      <p:cNvSpPr>
                        <a:spLocks noChangeArrowheads="1"/>
                      </p:cNvSpPr>
                      <p:nvPr/>
                    </p:nvSpPr>
                    <p:spPr bwMode="auto">
                      <a:xfrm>
                        <a:off x="2976" y="2400"/>
                        <a:ext cx="672" cy="192"/>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zh-CN" altLang="en-US" sz="2000" b="1">
                            <a:latin typeface="Times New Roman" pitchFamily="18" charset="0"/>
                          </a:rPr>
                          <a:t>（</a:t>
                        </a:r>
                        <a:r>
                          <a:rPr kumimoji="1" lang="en-US" altLang="zh-CN" sz="2000" b="1">
                            <a:latin typeface="Times New Roman" pitchFamily="18" charset="0"/>
                          </a:rPr>
                          <a:t>3</a:t>
                        </a:r>
                        <a:r>
                          <a:rPr kumimoji="1" lang="zh-CN" altLang="en-US" sz="2000" b="1">
                            <a:latin typeface="Times New Roman" pitchFamily="18" charset="0"/>
                          </a:rPr>
                          <a:t>）</a:t>
                        </a:r>
                        <a:r>
                          <a:rPr kumimoji="1" lang="en-US" altLang="zh-CN" sz="2000" b="1">
                            <a:latin typeface="Times New Roman" pitchFamily="18" charset="0"/>
                          </a:rPr>
                          <a:t>w=1  </a:t>
                        </a:r>
                      </a:p>
                    </p:txBody>
                  </p:sp>
                  <p:sp>
                    <p:nvSpPr>
                      <p:cNvPr id="153703" name="Rectangle 74"/>
                      <p:cNvSpPr>
                        <a:spLocks noChangeArrowheads="1"/>
                      </p:cNvSpPr>
                      <p:nvPr/>
                    </p:nvSpPr>
                    <p:spPr bwMode="auto">
                      <a:xfrm>
                        <a:off x="2976" y="2592"/>
                        <a:ext cx="672" cy="192"/>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zh-CN" altLang="en-US" sz="2000" b="1">
                            <a:latin typeface="Times New Roman" pitchFamily="18" charset="0"/>
                          </a:rPr>
                          <a:t>（</a:t>
                        </a:r>
                        <a:r>
                          <a:rPr kumimoji="1" lang="en-US" altLang="zh-CN" sz="2000" b="1">
                            <a:latin typeface="Times New Roman" pitchFamily="18" charset="0"/>
                          </a:rPr>
                          <a:t>2</a:t>
                        </a:r>
                        <a:r>
                          <a:rPr kumimoji="1" lang="zh-CN" altLang="en-US" sz="2000" b="1">
                            <a:latin typeface="Times New Roman" pitchFamily="18" charset="0"/>
                          </a:rPr>
                          <a:t>）</a:t>
                        </a:r>
                        <a:r>
                          <a:rPr kumimoji="1" lang="en-US" altLang="zh-CN" sz="2000" b="1">
                            <a:latin typeface="Times New Roman" pitchFamily="18" charset="0"/>
                          </a:rPr>
                          <a:t>w=2  </a:t>
                        </a:r>
                      </a:p>
                    </p:txBody>
                  </p:sp>
                  <p:sp>
                    <p:nvSpPr>
                      <p:cNvPr id="153704" name="Rectangle 75"/>
                      <p:cNvSpPr>
                        <a:spLocks noChangeArrowheads="1"/>
                      </p:cNvSpPr>
                      <p:nvPr/>
                    </p:nvSpPr>
                    <p:spPr bwMode="auto">
                      <a:xfrm>
                        <a:off x="2976" y="2784"/>
                        <a:ext cx="672" cy="19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zh-CN" altLang="en-US" sz="2000" b="1">
                            <a:latin typeface="Times New Roman" pitchFamily="18" charset="0"/>
                          </a:rPr>
                          <a:t>（</a:t>
                        </a:r>
                        <a:r>
                          <a:rPr kumimoji="1" lang="en-US" altLang="zh-CN" sz="2000" b="1">
                            <a:latin typeface="Times New Roman" pitchFamily="18" charset="0"/>
                          </a:rPr>
                          <a:t>1</a:t>
                        </a:r>
                        <a:r>
                          <a:rPr kumimoji="1" lang="zh-CN" altLang="en-US" sz="2000" b="1">
                            <a:latin typeface="Times New Roman" pitchFamily="18" charset="0"/>
                          </a:rPr>
                          <a:t>）</a:t>
                        </a:r>
                        <a:r>
                          <a:rPr kumimoji="1" lang="en-US" altLang="zh-CN" sz="2000" b="1">
                            <a:latin typeface="Times New Roman" pitchFamily="18" charset="0"/>
                          </a:rPr>
                          <a:t>w=3  </a:t>
                        </a:r>
                      </a:p>
                    </p:txBody>
                  </p:sp>
                  <p:sp>
                    <p:nvSpPr>
                      <p:cNvPr id="153705" name="Line 76"/>
                      <p:cNvSpPr>
                        <a:spLocks noChangeShapeType="1"/>
                      </p:cNvSpPr>
                      <p:nvPr/>
                    </p:nvSpPr>
                    <p:spPr bwMode="auto">
                      <a:xfrm flipV="1">
                        <a:off x="2976" y="2112"/>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06" name="Line 77"/>
                      <p:cNvSpPr>
                        <a:spLocks noChangeShapeType="1"/>
                      </p:cNvSpPr>
                      <p:nvPr/>
                    </p:nvSpPr>
                    <p:spPr bwMode="auto">
                      <a:xfrm flipV="1">
                        <a:off x="3648" y="2112"/>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700" name="AutoShape 78"/>
                    <p:cNvSpPr>
                      <a:spLocks noChangeArrowheads="1"/>
                    </p:cNvSpPr>
                    <p:nvPr/>
                  </p:nvSpPr>
                  <p:spPr bwMode="auto">
                    <a:xfrm>
                      <a:off x="3360" y="3312"/>
                      <a:ext cx="336" cy="48"/>
                    </a:xfrm>
                    <a:prstGeom prst="rightArrow">
                      <a:avLst>
                        <a:gd name="adj1" fmla="val 50000"/>
                        <a:gd name="adj2" fmla="val 17500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sp>
                  <p:nvSpPr>
                    <p:cNvPr id="153701" name="Text Box 79"/>
                    <p:cNvSpPr txBox="1">
                      <a:spLocks noChangeArrowheads="1"/>
                    </p:cNvSpPr>
                    <p:nvPr/>
                  </p:nvSpPr>
                  <p:spPr bwMode="auto">
                    <a:xfrm>
                      <a:off x="4176" y="57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endParaRPr kumimoji="1" lang="zh-CN" altLang="zh-CN" sz="2000" b="1">
                        <a:latin typeface="Times New Roman" pitchFamily="18" charset="0"/>
                      </a:endParaRPr>
                    </a:p>
                  </p:txBody>
                </p:sp>
              </p:grpSp>
              <p:sp>
                <p:nvSpPr>
                  <p:cNvPr id="153696" name="Text Box 80"/>
                  <p:cNvSpPr txBox="1">
                    <a:spLocks noChangeArrowheads="1"/>
                  </p:cNvSpPr>
                  <p:nvPr/>
                </p:nvSpPr>
                <p:spPr bwMode="auto">
                  <a:xfrm>
                    <a:off x="3360" y="307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top</a:t>
                    </a:r>
                  </a:p>
                </p:txBody>
              </p:sp>
            </p:grpSp>
            <p:grpSp>
              <p:nvGrpSpPr>
                <p:cNvPr id="153692" name="Group 81"/>
                <p:cNvGrpSpPr>
                  <a:grpSpLocks/>
                </p:cNvGrpSpPr>
                <p:nvPr/>
              </p:nvGrpSpPr>
              <p:grpSpPr bwMode="auto">
                <a:xfrm>
                  <a:off x="3888" y="960"/>
                  <a:ext cx="864" cy="250"/>
                  <a:chOff x="3840" y="960"/>
                  <a:chExt cx="864" cy="250"/>
                </a:xfrm>
              </p:grpSpPr>
              <p:sp>
                <p:nvSpPr>
                  <p:cNvPr id="153693" name="Text Box 82"/>
                  <p:cNvSpPr txBox="1">
                    <a:spLocks noChangeArrowheads="1"/>
                  </p:cNvSpPr>
                  <p:nvPr/>
                </p:nvSpPr>
                <p:spPr bwMode="auto">
                  <a:xfrm>
                    <a:off x="3840" y="960"/>
                    <a:ext cx="864" cy="2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(4)</a:t>
                    </a:r>
                    <a:r>
                      <a:rPr kumimoji="1" lang="zh-CN" altLang="en-US" sz="2000" b="1">
                        <a:latin typeface="Times New Roman" pitchFamily="18" charset="0"/>
                      </a:rPr>
                      <a:t>输出：</a:t>
                    </a:r>
                    <a:r>
                      <a:rPr kumimoji="1" lang="en-US" altLang="zh-CN" sz="2000" b="1">
                        <a:latin typeface="Times New Roman" pitchFamily="18" charset="0"/>
                      </a:rPr>
                      <a:t>1</a:t>
                    </a:r>
                  </a:p>
                </p:txBody>
              </p:sp>
              <p:sp>
                <p:nvSpPr>
                  <p:cNvPr id="153694" name="Line 83"/>
                  <p:cNvSpPr>
                    <a:spLocks noChangeShapeType="1"/>
                  </p:cNvSpPr>
                  <p:nvPr/>
                </p:nvSpPr>
                <p:spPr bwMode="auto">
                  <a:xfrm>
                    <a:off x="3840" y="1200"/>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53690" name="Line 84"/>
              <p:cNvSpPr>
                <a:spLocks noChangeShapeType="1"/>
              </p:cNvSpPr>
              <p:nvPr/>
            </p:nvSpPr>
            <p:spPr bwMode="auto">
              <a:xfrm>
                <a:off x="3696" y="120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688" name="Text Box 85" descr="花岗岩"/>
            <p:cNvSpPr txBox="1">
              <a:spLocks noChangeArrowheads="1"/>
            </p:cNvSpPr>
            <p:nvPr/>
          </p:nvSpPr>
          <p:spPr bwMode="auto">
            <a:xfrm>
              <a:off x="4128" y="240"/>
              <a:ext cx="240" cy="25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50000"/>
                </a:spcBef>
                <a:buClrTx/>
                <a:buSzTx/>
                <a:buFontTx/>
                <a:buNone/>
              </a:pPr>
              <a:r>
                <a:rPr kumimoji="1" lang="en-US" altLang="zh-CN" sz="2000" b="1">
                  <a:latin typeface="Times New Roman" pitchFamily="18" charset="0"/>
                </a:rPr>
                <a:t>w</a:t>
              </a:r>
            </a:p>
          </p:txBody>
        </p:sp>
      </p:grpSp>
      <p:grpSp>
        <p:nvGrpSpPr>
          <p:cNvPr id="398422" name="Group 86"/>
          <p:cNvGrpSpPr>
            <a:grpSpLocks/>
          </p:cNvGrpSpPr>
          <p:nvPr/>
        </p:nvGrpSpPr>
        <p:grpSpPr bwMode="auto">
          <a:xfrm>
            <a:off x="6973511" y="609600"/>
            <a:ext cx="1676691" cy="5105400"/>
            <a:chOff x="4464" y="240"/>
            <a:chExt cx="1056" cy="3216"/>
          </a:xfrm>
        </p:grpSpPr>
        <p:grpSp>
          <p:nvGrpSpPr>
            <p:cNvPr id="153670" name="Group 87"/>
            <p:cNvGrpSpPr>
              <a:grpSpLocks/>
            </p:cNvGrpSpPr>
            <p:nvPr/>
          </p:nvGrpSpPr>
          <p:grpSpPr bwMode="auto">
            <a:xfrm>
              <a:off x="4464" y="480"/>
              <a:ext cx="1056" cy="2976"/>
              <a:chOff x="4464" y="480"/>
              <a:chExt cx="1056" cy="2976"/>
            </a:xfrm>
          </p:grpSpPr>
          <p:grpSp>
            <p:nvGrpSpPr>
              <p:cNvPr id="153672" name="Group 88"/>
              <p:cNvGrpSpPr>
                <a:grpSpLocks/>
              </p:cNvGrpSpPr>
              <p:nvPr/>
            </p:nvGrpSpPr>
            <p:grpSpPr bwMode="auto">
              <a:xfrm>
                <a:off x="4800" y="480"/>
                <a:ext cx="720" cy="2976"/>
                <a:chOff x="4800" y="480"/>
                <a:chExt cx="720" cy="2976"/>
              </a:xfrm>
            </p:grpSpPr>
            <p:sp>
              <p:nvSpPr>
                <p:cNvPr id="153674" name="Rectangle 89"/>
                <p:cNvSpPr>
                  <a:spLocks noChangeArrowheads="1"/>
                </p:cNvSpPr>
                <p:nvPr/>
              </p:nvSpPr>
              <p:spPr bwMode="auto">
                <a:xfrm>
                  <a:off x="5280" y="480"/>
                  <a:ext cx="192" cy="14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0</a:t>
                  </a:r>
                </a:p>
              </p:txBody>
            </p:sp>
            <p:sp>
              <p:nvSpPr>
                <p:cNvPr id="153675" name="Line 90"/>
                <p:cNvSpPr>
                  <a:spLocks noChangeShapeType="1"/>
                </p:cNvSpPr>
                <p:nvPr/>
              </p:nvSpPr>
              <p:spPr bwMode="auto">
                <a:xfrm flipV="1">
                  <a:off x="4944" y="576"/>
                  <a:ext cx="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6" name="Line 91"/>
                <p:cNvSpPr>
                  <a:spLocks noChangeShapeType="1"/>
                </p:cNvSpPr>
                <p:nvPr/>
              </p:nvSpPr>
              <p:spPr bwMode="auto">
                <a:xfrm flipH="1">
                  <a:off x="4800" y="8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7" name="Line 92"/>
                <p:cNvSpPr>
                  <a:spLocks noChangeShapeType="1"/>
                </p:cNvSpPr>
                <p:nvPr/>
              </p:nvSpPr>
              <p:spPr bwMode="auto">
                <a:xfrm>
                  <a:off x="4944" y="576"/>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8" name="Text Box 93"/>
                <p:cNvSpPr txBox="1">
                  <a:spLocks noChangeArrowheads="1"/>
                </p:cNvSpPr>
                <p:nvPr/>
              </p:nvSpPr>
              <p:spPr bwMode="auto">
                <a:xfrm>
                  <a:off x="5280" y="57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endParaRPr kumimoji="1" lang="zh-CN" altLang="zh-CN" sz="2000" b="1">
                    <a:latin typeface="Times New Roman" pitchFamily="18" charset="0"/>
                  </a:endParaRPr>
                </a:p>
              </p:txBody>
            </p:sp>
            <p:sp>
              <p:nvSpPr>
                <p:cNvPr id="153682" name="Rectangle 96"/>
                <p:cNvSpPr>
                  <a:spLocks noChangeArrowheads="1"/>
                </p:cNvSpPr>
                <p:nvPr/>
              </p:nvSpPr>
              <p:spPr bwMode="auto">
                <a:xfrm>
                  <a:off x="4848" y="3264"/>
                  <a:ext cx="672" cy="192"/>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zh-CN" altLang="en-US" sz="2000" b="1">
                      <a:latin typeface="Times New Roman" pitchFamily="18" charset="0"/>
                    </a:rPr>
                    <a:t>（</a:t>
                  </a:r>
                  <a:r>
                    <a:rPr kumimoji="1" lang="en-US" altLang="zh-CN" sz="2000" b="1">
                      <a:latin typeface="Times New Roman" pitchFamily="18" charset="0"/>
                    </a:rPr>
                    <a:t>3</a:t>
                  </a:r>
                  <a:r>
                    <a:rPr kumimoji="1" lang="zh-CN" altLang="en-US" sz="2000" b="1">
                      <a:latin typeface="Times New Roman" pitchFamily="18" charset="0"/>
                    </a:rPr>
                    <a:t>）</a:t>
                  </a:r>
                  <a:r>
                    <a:rPr kumimoji="1" lang="en-US" altLang="zh-CN" sz="2000" b="1">
                      <a:latin typeface="Times New Roman" pitchFamily="18" charset="0"/>
                    </a:rPr>
                    <a:t>w=1  </a:t>
                  </a:r>
                </a:p>
              </p:txBody>
            </p:sp>
          </p:grpSp>
          <p:sp>
            <p:nvSpPr>
              <p:cNvPr id="153673" name="Text Box 102"/>
              <p:cNvSpPr txBox="1">
                <a:spLocks noChangeArrowheads="1"/>
              </p:cNvSpPr>
              <p:nvPr/>
            </p:nvSpPr>
            <p:spPr bwMode="auto">
              <a:xfrm>
                <a:off x="4464" y="2954"/>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1800" b="1" dirty="0">
                    <a:latin typeface="Times New Roman" pitchFamily="18" charset="0"/>
                  </a:rPr>
                  <a:t>top</a:t>
                </a:r>
              </a:p>
            </p:txBody>
          </p:sp>
        </p:grpSp>
        <p:sp>
          <p:nvSpPr>
            <p:cNvPr id="153671" name="Text Box 103" descr="花岗岩"/>
            <p:cNvSpPr txBox="1">
              <a:spLocks noChangeArrowheads="1"/>
            </p:cNvSpPr>
            <p:nvPr/>
          </p:nvSpPr>
          <p:spPr bwMode="auto">
            <a:xfrm>
              <a:off x="5232" y="240"/>
              <a:ext cx="240" cy="25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50000"/>
                </a:spcBef>
                <a:buClrTx/>
                <a:buSzTx/>
                <a:buFontTx/>
                <a:buNone/>
              </a:pPr>
              <a:r>
                <a:rPr kumimoji="1" lang="en-US" altLang="zh-CN" sz="2000" b="1">
                  <a:latin typeface="Times New Roman" pitchFamily="18" charset="0"/>
                </a:rPr>
                <a:t>w</a:t>
              </a:r>
            </a:p>
          </p:txBody>
        </p:sp>
      </p:grpSp>
      <p:sp>
        <p:nvSpPr>
          <p:cNvPr id="398440" name="Rectangle 104"/>
          <p:cNvSpPr>
            <a:spLocks noChangeArrowheads="1"/>
          </p:cNvSpPr>
          <p:nvPr/>
        </p:nvSpPr>
        <p:spPr bwMode="auto">
          <a:xfrm>
            <a:off x="228640" y="5320040"/>
            <a:ext cx="8573989" cy="523220"/>
          </a:xfrm>
          <a:prstGeom prst="rect">
            <a:avLst/>
          </a:prstGeom>
          <a:gradFill rotWithShape="0">
            <a:gsLst>
              <a:gs pos="0">
                <a:srgbClr val="FFF0E1"/>
              </a:gs>
              <a:gs pos="100000">
                <a:srgbClr val="FFFAF4"/>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anchor="ct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grpSp>
        <p:nvGrpSpPr>
          <p:cNvPr id="398441" name="Group 105"/>
          <p:cNvGrpSpPr>
            <a:grpSpLocks/>
          </p:cNvGrpSpPr>
          <p:nvPr/>
        </p:nvGrpSpPr>
        <p:grpSpPr bwMode="auto">
          <a:xfrm>
            <a:off x="3391489" y="2362200"/>
            <a:ext cx="2667463" cy="3962400"/>
            <a:chOff x="2208" y="1344"/>
            <a:chExt cx="1680" cy="2496"/>
          </a:xfrm>
        </p:grpSpPr>
        <p:sp>
          <p:nvSpPr>
            <p:cNvPr id="153661" name="Text Box 106"/>
            <p:cNvSpPr txBox="1">
              <a:spLocks noChangeArrowheads="1"/>
            </p:cNvSpPr>
            <p:nvPr/>
          </p:nvSpPr>
          <p:spPr bwMode="auto">
            <a:xfrm>
              <a:off x="2784" y="1344"/>
              <a:ext cx="1104" cy="250"/>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(3) </a:t>
              </a:r>
              <a:r>
                <a:rPr kumimoji="1" lang="zh-CN" altLang="en-US" sz="2000" b="1">
                  <a:latin typeface="Times New Roman" pitchFamily="18" charset="0"/>
                </a:rPr>
                <a:t>输出：</a:t>
              </a:r>
              <a:r>
                <a:rPr kumimoji="1" lang="en-US" altLang="zh-CN" sz="2000" b="1">
                  <a:latin typeface="Times New Roman" pitchFamily="18" charset="0"/>
                </a:rPr>
                <a:t>2, 2</a:t>
              </a:r>
            </a:p>
          </p:txBody>
        </p:sp>
        <p:grpSp>
          <p:nvGrpSpPr>
            <p:cNvPr id="153662" name="Group 107"/>
            <p:cNvGrpSpPr>
              <a:grpSpLocks/>
            </p:cNvGrpSpPr>
            <p:nvPr/>
          </p:nvGrpSpPr>
          <p:grpSpPr bwMode="auto">
            <a:xfrm>
              <a:off x="2208" y="2976"/>
              <a:ext cx="1104" cy="864"/>
              <a:chOff x="2208" y="2208"/>
              <a:chExt cx="1104" cy="864"/>
            </a:xfrm>
          </p:grpSpPr>
          <p:sp>
            <p:nvSpPr>
              <p:cNvPr id="153663" name="Rectangle 108"/>
              <p:cNvSpPr>
                <a:spLocks noChangeArrowheads="1"/>
              </p:cNvSpPr>
              <p:nvPr/>
            </p:nvSpPr>
            <p:spPr bwMode="auto">
              <a:xfrm>
                <a:off x="2640" y="2688"/>
                <a:ext cx="672" cy="192"/>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dirty="0">
                    <a:latin typeface="Times New Roman" pitchFamily="18" charset="0"/>
                  </a:rPr>
                  <a:t>(2)    2</a:t>
                </a:r>
              </a:p>
            </p:txBody>
          </p:sp>
          <p:sp>
            <p:nvSpPr>
              <p:cNvPr id="153664" name="Rectangle 109"/>
              <p:cNvSpPr>
                <a:spLocks noChangeArrowheads="1"/>
              </p:cNvSpPr>
              <p:nvPr/>
            </p:nvSpPr>
            <p:spPr bwMode="auto">
              <a:xfrm>
                <a:off x="2640" y="2880"/>
                <a:ext cx="672" cy="19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(1)    3</a:t>
                </a:r>
              </a:p>
            </p:txBody>
          </p:sp>
          <p:sp>
            <p:nvSpPr>
              <p:cNvPr id="153665" name="Line 110"/>
              <p:cNvSpPr>
                <a:spLocks noChangeShapeType="1"/>
              </p:cNvSpPr>
              <p:nvPr/>
            </p:nvSpPr>
            <p:spPr bwMode="auto">
              <a:xfrm flipV="1">
                <a:off x="2640" y="220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66" name="Line 111"/>
              <p:cNvSpPr>
                <a:spLocks noChangeShapeType="1"/>
              </p:cNvSpPr>
              <p:nvPr/>
            </p:nvSpPr>
            <p:spPr bwMode="auto">
              <a:xfrm flipV="1">
                <a:off x="3312" y="220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3667" name="Group 112"/>
              <p:cNvGrpSpPr>
                <a:grpSpLocks/>
              </p:cNvGrpSpPr>
              <p:nvPr/>
            </p:nvGrpSpPr>
            <p:grpSpPr bwMode="auto">
              <a:xfrm>
                <a:off x="2208" y="2496"/>
                <a:ext cx="384" cy="288"/>
                <a:chOff x="1440" y="3888"/>
                <a:chExt cx="384" cy="288"/>
              </a:xfrm>
            </p:grpSpPr>
            <p:sp>
              <p:nvSpPr>
                <p:cNvPr id="153668" name="AutoShape 113"/>
                <p:cNvSpPr>
                  <a:spLocks noChangeArrowheads="1"/>
                </p:cNvSpPr>
                <p:nvPr/>
              </p:nvSpPr>
              <p:spPr bwMode="auto">
                <a:xfrm>
                  <a:off x="1440" y="4128"/>
                  <a:ext cx="336" cy="48"/>
                </a:xfrm>
                <a:prstGeom prst="rightArrow">
                  <a:avLst>
                    <a:gd name="adj1" fmla="val 50000"/>
                    <a:gd name="adj2" fmla="val 17500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sp>
              <p:nvSpPr>
                <p:cNvPr id="153669" name="Text Box 114"/>
                <p:cNvSpPr txBox="1">
                  <a:spLocks noChangeArrowheads="1"/>
                </p:cNvSpPr>
                <p:nvPr/>
              </p:nvSpPr>
              <p:spPr bwMode="auto">
                <a:xfrm>
                  <a:off x="1440" y="388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1800" b="1">
                      <a:latin typeface="Times New Roman" pitchFamily="18" charset="0"/>
                    </a:rPr>
                    <a:t>top</a:t>
                  </a:r>
                </a:p>
              </p:txBody>
            </p:sp>
          </p:grpSp>
        </p:grpSp>
      </p:grpSp>
      <p:grpSp>
        <p:nvGrpSpPr>
          <p:cNvPr id="398451" name="Group 115"/>
          <p:cNvGrpSpPr>
            <a:grpSpLocks/>
          </p:cNvGrpSpPr>
          <p:nvPr/>
        </p:nvGrpSpPr>
        <p:grpSpPr bwMode="auto">
          <a:xfrm>
            <a:off x="5144393" y="1752600"/>
            <a:ext cx="2286397" cy="4572000"/>
            <a:chOff x="3360" y="960"/>
            <a:chExt cx="1392" cy="2880"/>
          </a:xfrm>
        </p:grpSpPr>
        <p:sp>
          <p:nvSpPr>
            <p:cNvPr id="153651" name="Text Box 116"/>
            <p:cNvSpPr txBox="1">
              <a:spLocks noChangeArrowheads="1"/>
            </p:cNvSpPr>
            <p:nvPr/>
          </p:nvSpPr>
          <p:spPr bwMode="auto">
            <a:xfrm>
              <a:off x="3888" y="960"/>
              <a:ext cx="864" cy="250"/>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(4)</a:t>
              </a:r>
              <a:r>
                <a:rPr kumimoji="1" lang="zh-CN" altLang="en-US" sz="2000" b="1">
                  <a:latin typeface="Times New Roman" pitchFamily="18" charset="0"/>
                </a:rPr>
                <a:t>输出：</a:t>
              </a:r>
              <a:r>
                <a:rPr kumimoji="1" lang="en-US" altLang="zh-CN" sz="2000" b="1">
                  <a:latin typeface="Times New Roman" pitchFamily="18" charset="0"/>
                </a:rPr>
                <a:t>1</a:t>
              </a:r>
            </a:p>
          </p:txBody>
        </p:sp>
        <p:grpSp>
          <p:nvGrpSpPr>
            <p:cNvPr id="153652" name="Group 117"/>
            <p:cNvGrpSpPr>
              <a:grpSpLocks/>
            </p:cNvGrpSpPr>
            <p:nvPr/>
          </p:nvGrpSpPr>
          <p:grpSpPr bwMode="auto">
            <a:xfrm>
              <a:off x="3360" y="2976"/>
              <a:ext cx="1056" cy="864"/>
              <a:chOff x="3456" y="2976"/>
              <a:chExt cx="1056" cy="864"/>
            </a:xfrm>
          </p:grpSpPr>
          <p:sp>
            <p:nvSpPr>
              <p:cNvPr id="153653" name="Rectangle 118"/>
              <p:cNvSpPr>
                <a:spLocks noChangeArrowheads="1"/>
              </p:cNvSpPr>
              <p:nvPr/>
            </p:nvSpPr>
            <p:spPr bwMode="auto">
              <a:xfrm>
                <a:off x="3840" y="3264"/>
                <a:ext cx="672" cy="192"/>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(3)       1</a:t>
                </a:r>
              </a:p>
            </p:txBody>
          </p:sp>
          <p:sp>
            <p:nvSpPr>
              <p:cNvPr id="153654" name="Rectangle 119"/>
              <p:cNvSpPr>
                <a:spLocks noChangeArrowheads="1"/>
              </p:cNvSpPr>
              <p:nvPr/>
            </p:nvSpPr>
            <p:spPr bwMode="auto">
              <a:xfrm>
                <a:off x="3840" y="3456"/>
                <a:ext cx="672" cy="192"/>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(2)       2</a:t>
                </a:r>
              </a:p>
            </p:txBody>
          </p:sp>
          <p:sp>
            <p:nvSpPr>
              <p:cNvPr id="153655" name="Rectangle 120"/>
              <p:cNvSpPr>
                <a:spLocks noChangeArrowheads="1"/>
              </p:cNvSpPr>
              <p:nvPr/>
            </p:nvSpPr>
            <p:spPr bwMode="auto">
              <a:xfrm>
                <a:off x="3840" y="3648"/>
                <a:ext cx="672" cy="19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(1)      3</a:t>
                </a:r>
              </a:p>
            </p:txBody>
          </p:sp>
          <p:sp>
            <p:nvSpPr>
              <p:cNvPr id="153656" name="Line 121"/>
              <p:cNvSpPr>
                <a:spLocks noChangeShapeType="1"/>
              </p:cNvSpPr>
              <p:nvPr/>
            </p:nvSpPr>
            <p:spPr bwMode="auto">
              <a:xfrm flipV="1">
                <a:off x="4512" y="29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57" name="Line 122"/>
              <p:cNvSpPr>
                <a:spLocks noChangeShapeType="1"/>
              </p:cNvSpPr>
              <p:nvPr/>
            </p:nvSpPr>
            <p:spPr bwMode="auto">
              <a:xfrm flipV="1">
                <a:off x="3840" y="29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3658" name="Group 123"/>
              <p:cNvGrpSpPr>
                <a:grpSpLocks/>
              </p:cNvGrpSpPr>
              <p:nvPr/>
            </p:nvGrpSpPr>
            <p:grpSpPr bwMode="auto">
              <a:xfrm>
                <a:off x="3456" y="3072"/>
                <a:ext cx="384" cy="288"/>
                <a:chOff x="1440" y="3888"/>
                <a:chExt cx="384" cy="288"/>
              </a:xfrm>
            </p:grpSpPr>
            <p:sp>
              <p:nvSpPr>
                <p:cNvPr id="153659" name="AutoShape 124"/>
                <p:cNvSpPr>
                  <a:spLocks noChangeArrowheads="1"/>
                </p:cNvSpPr>
                <p:nvPr/>
              </p:nvSpPr>
              <p:spPr bwMode="auto">
                <a:xfrm>
                  <a:off x="1440" y="4128"/>
                  <a:ext cx="336" cy="48"/>
                </a:xfrm>
                <a:prstGeom prst="rightArrow">
                  <a:avLst>
                    <a:gd name="adj1" fmla="val 50000"/>
                    <a:gd name="adj2" fmla="val 17500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sp>
              <p:nvSpPr>
                <p:cNvPr id="153660" name="Text Box 125"/>
                <p:cNvSpPr txBox="1">
                  <a:spLocks noChangeArrowheads="1"/>
                </p:cNvSpPr>
                <p:nvPr/>
              </p:nvSpPr>
              <p:spPr bwMode="auto">
                <a:xfrm>
                  <a:off x="1440" y="388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1800" b="1">
                      <a:latin typeface="Times New Roman" pitchFamily="18" charset="0"/>
                    </a:rPr>
                    <a:t>top</a:t>
                  </a:r>
                </a:p>
              </p:txBody>
            </p:sp>
          </p:grpSp>
        </p:grpSp>
      </p:grpSp>
      <p:grpSp>
        <p:nvGrpSpPr>
          <p:cNvPr id="398462" name="Group 126"/>
          <p:cNvGrpSpPr>
            <a:grpSpLocks/>
          </p:cNvGrpSpPr>
          <p:nvPr/>
        </p:nvGrpSpPr>
        <p:grpSpPr bwMode="auto">
          <a:xfrm>
            <a:off x="1562371" y="2895600"/>
            <a:ext cx="2819890" cy="3429000"/>
            <a:chOff x="1056" y="1680"/>
            <a:chExt cx="1776" cy="2160"/>
          </a:xfrm>
        </p:grpSpPr>
        <p:sp>
          <p:nvSpPr>
            <p:cNvPr id="153643" name="Text Box 127"/>
            <p:cNvSpPr txBox="1">
              <a:spLocks noChangeArrowheads="1"/>
            </p:cNvSpPr>
            <p:nvPr/>
          </p:nvSpPr>
          <p:spPr bwMode="auto">
            <a:xfrm>
              <a:off x="1536" y="1680"/>
              <a:ext cx="1296" cy="250"/>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(2) </a:t>
              </a:r>
              <a:r>
                <a:rPr kumimoji="1" lang="zh-CN" altLang="en-US" sz="2000" b="1">
                  <a:latin typeface="Times New Roman" pitchFamily="18" charset="0"/>
                </a:rPr>
                <a:t>输出：</a:t>
              </a:r>
              <a:r>
                <a:rPr kumimoji="1" lang="en-US" altLang="zh-CN" sz="2000" b="1">
                  <a:latin typeface="Times New Roman" pitchFamily="18" charset="0"/>
                </a:rPr>
                <a:t>3, 3, 3  </a:t>
              </a:r>
            </a:p>
          </p:txBody>
        </p:sp>
        <p:grpSp>
          <p:nvGrpSpPr>
            <p:cNvPr id="153644" name="Group 128"/>
            <p:cNvGrpSpPr>
              <a:grpSpLocks/>
            </p:cNvGrpSpPr>
            <p:nvPr/>
          </p:nvGrpSpPr>
          <p:grpSpPr bwMode="auto">
            <a:xfrm>
              <a:off x="1056" y="2976"/>
              <a:ext cx="1056" cy="864"/>
              <a:chOff x="2160" y="1776"/>
              <a:chExt cx="1056" cy="864"/>
            </a:xfrm>
          </p:grpSpPr>
          <p:sp>
            <p:nvSpPr>
              <p:cNvPr id="153645" name="Rectangle 129"/>
              <p:cNvSpPr>
                <a:spLocks noChangeArrowheads="1"/>
              </p:cNvSpPr>
              <p:nvPr/>
            </p:nvSpPr>
            <p:spPr bwMode="auto">
              <a:xfrm>
                <a:off x="2544" y="2448"/>
                <a:ext cx="672" cy="19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(1 )    3</a:t>
                </a:r>
              </a:p>
            </p:txBody>
          </p:sp>
          <p:sp>
            <p:nvSpPr>
              <p:cNvPr id="153646" name="Line 130"/>
              <p:cNvSpPr>
                <a:spLocks noChangeShapeType="1"/>
              </p:cNvSpPr>
              <p:nvPr/>
            </p:nvSpPr>
            <p:spPr bwMode="auto">
              <a:xfrm flipV="1">
                <a:off x="2544" y="17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7" name="Line 131"/>
              <p:cNvSpPr>
                <a:spLocks noChangeShapeType="1"/>
              </p:cNvSpPr>
              <p:nvPr/>
            </p:nvSpPr>
            <p:spPr bwMode="auto">
              <a:xfrm flipV="1">
                <a:off x="3216" y="17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3648" name="Group 132"/>
              <p:cNvGrpSpPr>
                <a:grpSpLocks/>
              </p:cNvGrpSpPr>
              <p:nvPr/>
            </p:nvGrpSpPr>
            <p:grpSpPr bwMode="auto">
              <a:xfrm>
                <a:off x="2160" y="2208"/>
                <a:ext cx="384" cy="336"/>
                <a:chOff x="1872" y="2160"/>
                <a:chExt cx="384" cy="336"/>
              </a:xfrm>
            </p:grpSpPr>
            <p:sp>
              <p:nvSpPr>
                <p:cNvPr id="153649" name="AutoShape 133"/>
                <p:cNvSpPr>
                  <a:spLocks noChangeArrowheads="1"/>
                </p:cNvSpPr>
                <p:nvPr/>
              </p:nvSpPr>
              <p:spPr bwMode="auto">
                <a:xfrm>
                  <a:off x="1872" y="2448"/>
                  <a:ext cx="336" cy="48"/>
                </a:xfrm>
                <a:prstGeom prst="rightArrow">
                  <a:avLst>
                    <a:gd name="adj1" fmla="val 50000"/>
                    <a:gd name="adj2" fmla="val 17500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sp>
              <p:nvSpPr>
                <p:cNvPr id="153650" name="Text Box 134"/>
                <p:cNvSpPr txBox="1">
                  <a:spLocks noChangeArrowheads="1"/>
                </p:cNvSpPr>
                <p:nvPr/>
              </p:nvSpPr>
              <p:spPr bwMode="auto">
                <a:xfrm>
                  <a:off x="1872" y="2160"/>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1800" b="1">
                      <a:latin typeface="Times New Roman" pitchFamily="18" charset="0"/>
                    </a:rPr>
                    <a:t>top</a:t>
                  </a:r>
                </a:p>
              </p:txBody>
            </p:sp>
          </p:grpSp>
        </p:grpSp>
      </p:grpSp>
      <p:grpSp>
        <p:nvGrpSpPr>
          <p:cNvPr id="398471" name="Group 135"/>
          <p:cNvGrpSpPr>
            <a:grpSpLocks/>
          </p:cNvGrpSpPr>
          <p:nvPr/>
        </p:nvGrpSpPr>
        <p:grpSpPr bwMode="auto">
          <a:xfrm>
            <a:off x="7049724" y="1695450"/>
            <a:ext cx="1981544" cy="4648200"/>
            <a:chOff x="4512" y="912"/>
            <a:chExt cx="1248" cy="2928"/>
          </a:xfrm>
        </p:grpSpPr>
        <p:grpSp>
          <p:nvGrpSpPr>
            <p:cNvPr id="153630" name="Group 136"/>
            <p:cNvGrpSpPr>
              <a:grpSpLocks/>
            </p:cNvGrpSpPr>
            <p:nvPr/>
          </p:nvGrpSpPr>
          <p:grpSpPr bwMode="auto">
            <a:xfrm>
              <a:off x="4944" y="912"/>
              <a:ext cx="816" cy="250"/>
              <a:chOff x="4944" y="912"/>
              <a:chExt cx="816" cy="250"/>
            </a:xfrm>
          </p:grpSpPr>
          <p:sp>
            <p:nvSpPr>
              <p:cNvPr id="153641" name="Line 137"/>
              <p:cNvSpPr>
                <a:spLocks noChangeShapeType="1"/>
              </p:cNvSpPr>
              <p:nvPr/>
            </p:nvSpPr>
            <p:spPr bwMode="auto">
              <a:xfrm>
                <a:off x="4944" y="1008"/>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2" name="Text Box 138"/>
              <p:cNvSpPr txBox="1">
                <a:spLocks noChangeArrowheads="1"/>
              </p:cNvSpPr>
              <p:nvPr/>
            </p:nvSpPr>
            <p:spPr bwMode="auto">
              <a:xfrm>
                <a:off x="5184" y="912"/>
                <a:ext cx="576" cy="250"/>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zh-CN" altLang="en-US" sz="2000" b="1">
                    <a:latin typeface="Times New Roman" pitchFamily="18" charset="0"/>
                  </a:rPr>
                  <a:t>返回</a:t>
                </a:r>
              </a:p>
            </p:txBody>
          </p:sp>
        </p:grpSp>
        <p:grpSp>
          <p:nvGrpSpPr>
            <p:cNvPr id="153631" name="Group 139"/>
            <p:cNvGrpSpPr>
              <a:grpSpLocks/>
            </p:cNvGrpSpPr>
            <p:nvPr/>
          </p:nvGrpSpPr>
          <p:grpSpPr bwMode="auto">
            <a:xfrm>
              <a:off x="4512" y="2976"/>
              <a:ext cx="1056" cy="864"/>
              <a:chOff x="4464" y="2976"/>
              <a:chExt cx="1056" cy="864"/>
            </a:xfrm>
          </p:grpSpPr>
          <p:sp>
            <p:nvSpPr>
              <p:cNvPr id="153632" name="Rectangle 140"/>
              <p:cNvSpPr>
                <a:spLocks noChangeArrowheads="1"/>
              </p:cNvSpPr>
              <p:nvPr/>
            </p:nvSpPr>
            <p:spPr bwMode="auto">
              <a:xfrm>
                <a:off x="4848" y="3264"/>
                <a:ext cx="672" cy="192"/>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(3)      1</a:t>
                </a:r>
              </a:p>
            </p:txBody>
          </p:sp>
          <p:sp>
            <p:nvSpPr>
              <p:cNvPr id="153633" name="Rectangle 141"/>
              <p:cNvSpPr>
                <a:spLocks noChangeArrowheads="1"/>
              </p:cNvSpPr>
              <p:nvPr/>
            </p:nvSpPr>
            <p:spPr bwMode="auto">
              <a:xfrm>
                <a:off x="4848" y="3456"/>
                <a:ext cx="672" cy="192"/>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dirty="0">
                    <a:latin typeface="Times New Roman" pitchFamily="18" charset="0"/>
                  </a:rPr>
                  <a:t>(2)      2</a:t>
                </a:r>
              </a:p>
            </p:txBody>
          </p:sp>
          <p:sp>
            <p:nvSpPr>
              <p:cNvPr id="153634" name="Rectangle 142"/>
              <p:cNvSpPr>
                <a:spLocks noChangeArrowheads="1"/>
              </p:cNvSpPr>
              <p:nvPr/>
            </p:nvSpPr>
            <p:spPr bwMode="auto">
              <a:xfrm>
                <a:off x="4848" y="3648"/>
                <a:ext cx="672" cy="19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(1)     3</a:t>
                </a:r>
              </a:p>
            </p:txBody>
          </p:sp>
          <p:sp>
            <p:nvSpPr>
              <p:cNvPr id="153635" name="Line 143"/>
              <p:cNvSpPr>
                <a:spLocks noChangeShapeType="1"/>
              </p:cNvSpPr>
              <p:nvPr/>
            </p:nvSpPr>
            <p:spPr bwMode="auto">
              <a:xfrm flipV="1">
                <a:off x="5520" y="29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36" name="Line 144"/>
              <p:cNvSpPr>
                <a:spLocks noChangeShapeType="1"/>
              </p:cNvSpPr>
              <p:nvPr/>
            </p:nvSpPr>
            <p:spPr bwMode="auto">
              <a:xfrm flipV="1">
                <a:off x="4848" y="297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39" name="AutoShape 146"/>
              <p:cNvSpPr>
                <a:spLocks noChangeArrowheads="1"/>
              </p:cNvSpPr>
              <p:nvPr/>
            </p:nvSpPr>
            <p:spPr bwMode="auto">
              <a:xfrm>
                <a:off x="4464" y="3168"/>
                <a:ext cx="336" cy="48"/>
              </a:xfrm>
              <a:prstGeom prst="rightArrow">
                <a:avLst>
                  <a:gd name="adj1" fmla="val 50000"/>
                  <a:gd name="adj2" fmla="val 17500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sp>
            <p:nvSpPr>
              <p:cNvPr id="153638" name="Rectangle 148"/>
              <p:cNvSpPr>
                <a:spLocks noChangeArrowheads="1"/>
              </p:cNvSpPr>
              <p:nvPr/>
            </p:nvSpPr>
            <p:spPr bwMode="auto">
              <a:xfrm>
                <a:off x="4848" y="3072"/>
                <a:ext cx="672"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a:spcBef>
                    <a:spcPct val="0"/>
                  </a:spcBef>
                  <a:buClrTx/>
                  <a:buSzTx/>
                  <a:buFontTx/>
                  <a:buNone/>
                </a:pPr>
                <a:r>
                  <a:rPr kumimoji="1" lang="en-US" altLang="zh-CN" sz="2000" b="1">
                    <a:latin typeface="Times New Roman" pitchFamily="18" charset="0"/>
                  </a:rPr>
                  <a:t>(4)      0</a:t>
                </a:r>
              </a:p>
            </p:txBody>
          </p:sp>
        </p:grpSp>
      </p:grpSp>
      <p:grpSp>
        <p:nvGrpSpPr>
          <p:cNvPr id="398485" name="Group 149"/>
          <p:cNvGrpSpPr>
            <a:grpSpLocks/>
          </p:cNvGrpSpPr>
          <p:nvPr/>
        </p:nvGrpSpPr>
        <p:grpSpPr bwMode="auto">
          <a:xfrm>
            <a:off x="266747" y="3429000"/>
            <a:ext cx="1448051" cy="2895600"/>
            <a:chOff x="240" y="2016"/>
            <a:chExt cx="912" cy="1824"/>
          </a:xfrm>
        </p:grpSpPr>
        <p:grpSp>
          <p:nvGrpSpPr>
            <p:cNvPr id="153619" name="Group 150"/>
            <p:cNvGrpSpPr>
              <a:grpSpLocks/>
            </p:cNvGrpSpPr>
            <p:nvPr/>
          </p:nvGrpSpPr>
          <p:grpSpPr bwMode="auto">
            <a:xfrm>
              <a:off x="240" y="2352"/>
              <a:ext cx="912" cy="442"/>
              <a:chOff x="288" y="3744"/>
              <a:chExt cx="912" cy="442"/>
            </a:xfrm>
          </p:grpSpPr>
          <p:sp>
            <p:nvSpPr>
              <p:cNvPr id="153626" name="Line 151"/>
              <p:cNvSpPr>
                <a:spLocks noChangeShapeType="1"/>
              </p:cNvSpPr>
              <p:nvPr/>
            </p:nvSpPr>
            <p:spPr bwMode="auto">
              <a:xfrm>
                <a:off x="288" y="3744"/>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27" name="Text Box 152"/>
              <p:cNvSpPr txBox="1">
                <a:spLocks noChangeArrowheads="1"/>
              </p:cNvSpPr>
              <p:nvPr/>
            </p:nvSpPr>
            <p:spPr bwMode="auto">
              <a:xfrm>
                <a:off x="528" y="393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zh-CN" altLang="en-US" sz="2000" b="1">
                    <a:latin typeface="Times New Roman" pitchFamily="18" charset="0"/>
                  </a:rPr>
                  <a:t>结束</a:t>
                </a:r>
              </a:p>
            </p:txBody>
          </p:sp>
          <p:sp>
            <p:nvSpPr>
              <p:cNvPr id="153628" name="Line 153"/>
              <p:cNvSpPr>
                <a:spLocks noChangeShapeType="1"/>
              </p:cNvSpPr>
              <p:nvPr/>
            </p:nvSpPr>
            <p:spPr bwMode="auto">
              <a:xfrm>
                <a:off x="768" y="3744"/>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29" name="Line 154"/>
              <p:cNvSpPr>
                <a:spLocks noChangeShapeType="1"/>
              </p:cNvSpPr>
              <p:nvPr/>
            </p:nvSpPr>
            <p:spPr bwMode="auto">
              <a:xfrm>
                <a:off x="1008" y="3744"/>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620" name="Text Box 155"/>
            <p:cNvSpPr txBox="1">
              <a:spLocks noChangeArrowheads="1"/>
            </p:cNvSpPr>
            <p:nvPr/>
          </p:nvSpPr>
          <p:spPr bwMode="auto">
            <a:xfrm>
              <a:off x="288" y="2016"/>
              <a:ext cx="864" cy="250"/>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50000"/>
                </a:spcBef>
                <a:buClrTx/>
                <a:buSzTx/>
                <a:buFontTx/>
                <a:buNone/>
              </a:pPr>
              <a:r>
                <a:rPr kumimoji="1" lang="en-US" altLang="zh-CN" sz="2000" b="1">
                  <a:latin typeface="Times New Roman" pitchFamily="18" charset="0"/>
                </a:rPr>
                <a:t>(1)</a:t>
              </a:r>
            </a:p>
          </p:txBody>
        </p:sp>
        <p:grpSp>
          <p:nvGrpSpPr>
            <p:cNvPr id="153621" name="Group 156"/>
            <p:cNvGrpSpPr>
              <a:grpSpLocks/>
            </p:cNvGrpSpPr>
            <p:nvPr/>
          </p:nvGrpSpPr>
          <p:grpSpPr bwMode="auto">
            <a:xfrm>
              <a:off x="288" y="2976"/>
              <a:ext cx="672" cy="864"/>
              <a:chOff x="2688" y="1728"/>
              <a:chExt cx="672" cy="864"/>
            </a:xfrm>
          </p:grpSpPr>
          <p:sp>
            <p:nvSpPr>
              <p:cNvPr id="153622" name="Line 157"/>
              <p:cNvSpPr>
                <a:spLocks noChangeShapeType="1"/>
              </p:cNvSpPr>
              <p:nvPr/>
            </p:nvSpPr>
            <p:spPr bwMode="auto">
              <a:xfrm flipV="1">
                <a:off x="2688" y="172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23" name="Line 158"/>
              <p:cNvSpPr>
                <a:spLocks noChangeShapeType="1"/>
              </p:cNvSpPr>
              <p:nvPr/>
            </p:nvSpPr>
            <p:spPr bwMode="auto">
              <a:xfrm flipV="1">
                <a:off x="3360" y="172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24" name="Line 159"/>
              <p:cNvSpPr>
                <a:spLocks noChangeShapeType="1"/>
              </p:cNvSpPr>
              <p:nvPr/>
            </p:nvSpPr>
            <p:spPr bwMode="auto">
              <a:xfrm>
                <a:off x="2688" y="2592"/>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25" name="Line 160"/>
              <p:cNvSpPr>
                <a:spLocks noChangeShapeType="1"/>
              </p:cNvSpPr>
              <p:nvPr/>
            </p:nvSpPr>
            <p:spPr bwMode="auto">
              <a:xfrm>
                <a:off x="2688" y="2400"/>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 name="标题 1"/>
          <p:cNvSpPr>
            <a:spLocks noGrp="1"/>
          </p:cNvSpPr>
          <p:nvPr>
            <p:ph type="title"/>
          </p:nvPr>
        </p:nvSpPr>
        <p:spPr>
          <a:xfrm>
            <a:off x="1028879" y="311220"/>
            <a:ext cx="6266446" cy="596760"/>
          </a:xfrm>
        </p:spPr>
        <p:txBody>
          <a:bodyPr/>
          <a:lstStyle/>
          <a:p>
            <a:r>
              <a:rPr lang="zh-CN" altLang="en-US" dirty="0"/>
              <a:t>递归调用执行情况</a:t>
            </a:r>
          </a:p>
        </p:txBody>
      </p:sp>
    </p:spTree>
    <p:extLst>
      <p:ext uri="{BB962C8B-B14F-4D97-AF65-F5344CB8AC3E}">
        <p14:creationId xmlns:p14="http://schemas.microsoft.com/office/powerpoint/2010/main" val="3556596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398339"/>
                                        </p:tgtEl>
                                        <p:attrNameLst>
                                          <p:attrName>style.visibility</p:attrName>
                                        </p:attrNameLst>
                                      </p:cBhvr>
                                      <p:to>
                                        <p:strVal val="visible"/>
                                      </p:to>
                                    </p:set>
                                    <p:anim calcmode="lin" valueType="num">
                                      <p:cBhvr>
                                        <p:cTn id="7" dur="500" fill="hold"/>
                                        <p:tgtEl>
                                          <p:spTgt spid="398339"/>
                                        </p:tgtEl>
                                        <p:attrNameLst>
                                          <p:attrName>ppt_x</p:attrName>
                                        </p:attrNameLst>
                                      </p:cBhvr>
                                      <p:tavLst>
                                        <p:tav tm="0">
                                          <p:val>
                                            <p:strVal val="#ppt_x"/>
                                          </p:val>
                                        </p:tav>
                                        <p:tav tm="100000">
                                          <p:val>
                                            <p:strVal val="#ppt_x"/>
                                          </p:val>
                                        </p:tav>
                                      </p:tavLst>
                                    </p:anim>
                                    <p:anim calcmode="lin" valueType="num">
                                      <p:cBhvr>
                                        <p:cTn id="8" dur="500" fill="hold"/>
                                        <p:tgtEl>
                                          <p:spTgt spid="398339"/>
                                        </p:tgtEl>
                                        <p:attrNameLst>
                                          <p:attrName>ppt_y</p:attrName>
                                        </p:attrNameLst>
                                      </p:cBhvr>
                                      <p:tavLst>
                                        <p:tav tm="0">
                                          <p:val>
                                            <p:strVal val="#ppt_y-#ppt_h/2"/>
                                          </p:val>
                                        </p:tav>
                                        <p:tav tm="100000">
                                          <p:val>
                                            <p:strVal val="#ppt_y"/>
                                          </p:val>
                                        </p:tav>
                                      </p:tavLst>
                                    </p:anim>
                                    <p:anim calcmode="lin" valueType="num">
                                      <p:cBhvr>
                                        <p:cTn id="9" dur="500" fill="hold"/>
                                        <p:tgtEl>
                                          <p:spTgt spid="398339"/>
                                        </p:tgtEl>
                                        <p:attrNameLst>
                                          <p:attrName>ppt_w</p:attrName>
                                        </p:attrNameLst>
                                      </p:cBhvr>
                                      <p:tavLst>
                                        <p:tav tm="0">
                                          <p:val>
                                            <p:strVal val="#ppt_w"/>
                                          </p:val>
                                        </p:tav>
                                        <p:tav tm="100000">
                                          <p:val>
                                            <p:strVal val="#ppt_w"/>
                                          </p:val>
                                        </p:tav>
                                      </p:tavLst>
                                    </p:anim>
                                    <p:anim calcmode="lin" valueType="num">
                                      <p:cBhvr>
                                        <p:cTn id="10" dur="500" fill="hold"/>
                                        <p:tgtEl>
                                          <p:spTgt spid="398339"/>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398354"/>
                                        </p:tgtEl>
                                        <p:attrNameLst>
                                          <p:attrName>style.visibility</p:attrName>
                                        </p:attrNameLst>
                                      </p:cBhvr>
                                      <p:to>
                                        <p:strVal val="visible"/>
                                      </p:to>
                                    </p:set>
                                    <p:anim calcmode="lin" valueType="num">
                                      <p:cBhvr>
                                        <p:cTn id="15" dur="500" fill="hold"/>
                                        <p:tgtEl>
                                          <p:spTgt spid="398354"/>
                                        </p:tgtEl>
                                        <p:attrNameLst>
                                          <p:attrName>ppt_x</p:attrName>
                                        </p:attrNameLst>
                                      </p:cBhvr>
                                      <p:tavLst>
                                        <p:tav tm="0">
                                          <p:val>
                                            <p:strVal val="#ppt_x-#ppt_w/2"/>
                                          </p:val>
                                        </p:tav>
                                        <p:tav tm="100000">
                                          <p:val>
                                            <p:strVal val="#ppt_x"/>
                                          </p:val>
                                        </p:tav>
                                      </p:tavLst>
                                    </p:anim>
                                    <p:anim calcmode="lin" valueType="num">
                                      <p:cBhvr>
                                        <p:cTn id="16" dur="500" fill="hold"/>
                                        <p:tgtEl>
                                          <p:spTgt spid="398354"/>
                                        </p:tgtEl>
                                        <p:attrNameLst>
                                          <p:attrName>ppt_y</p:attrName>
                                        </p:attrNameLst>
                                      </p:cBhvr>
                                      <p:tavLst>
                                        <p:tav tm="0">
                                          <p:val>
                                            <p:strVal val="#ppt_y"/>
                                          </p:val>
                                        </p:tav>
                                        <p:tav tm="100000">
                                          <p:val>
                                            <p:strVal val="#ppt_y"/>
                                          </p:val>
                                        </p:tav>
                                      </p:tavLst>
                                    </p:anim>
                                    <p:anim calcmode="lin" valueType="num">
                                      <p:cBhvr>
                                        <p:cTn id="17" dur="500" fill="hold"/>
                                        <p:tgtEl>
                                          <p:spTgt spid="398354"/>
                                        </p:tgtEl>
                                        <p:attrNameLst>
                                          <p:attrName>ppt_w</p:attrName>
                                        </p:attrNameLst>
                                      </p:cBhvr>
                                      <p:tavLst>
                                        <p:tav tm="0">
                                          <p:val>
                                            <p:fltVal val="0"/>
                                          </p:val>
                                        </p:tav>
                                        <p:tav tm="100000">
                                          <p:val>
                                            <p:strVal val="#ppt_w"/>
                                          </p:val>
                                        </p:tav>
                                      </p:tavLst>
                                    </p:anim>
                                    <p:anim calcmode="lin" valueType="num">
                                      <p:cBhvr>
                                        <p:cTn id="18" dur="500" fill="hold"/>
                                        <p:tgtEl>
                                          <p:spTgt spid="398354"/>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398342"/>
                                        </p:tgtEl>
                                        <p:attrNameLst>
                                          <p:attrName>style.visibility</p:attrName>
                                        </p:attrNameLst>
                                      </p:cBhvr>
                                      <p:to>
                                        <p:strVal val="visible"/>
                                      </p:to>
                                    </p:set>
                                    <p:anim calcmode="lin" valueType="num">
                                      <p:cBhvr>
                                        <p:cTn id="23" dur="500" fill="hold"/>
                                        <p:tgtEl>
                                          <p:spTgt spid="398342"/>
                                        </p:tgtEl>
                                        <p:attrNameLst>
                                          <p:attrName>ppt_x</p:attrName>
                                        </p:attrNameLst>
                                      </p:cBhvr>
                                      <p:tavLst>
                                        <p:tav tm="0">
                                          <p:val>
                                            <p:strVal val="#ppt_x-#ppt_w/2"/>
                                          </p:val>
                                        </p:tav>
                                        <p:tav tm="100000">
                                          <p:val>
                                            <p:strVal val="#ppt_x"/>
                                          </p:val>
                                        </p:tav>
                                      </p:tavLst>
                                    </p:anim>
                                    <p:anim calcmode="lin" valueType="num">
                                      <p:cBhvr>
                                        <p:cTn id="24" dur="500" fill="hold"/>
                                        <p:tgtEl>
                                          <p:spTgt spid="398342"/>
                                        </p:tgtEl>
                                        <p:attrNameLst>
                                          <p:attrName>ppt_y</p:attrName>
                                        </p:attrNameLst>
                                      </p:cBhvr>
                                      <p:tavLst>
                                        <p:tav tm="0">
                                          <p:val>
                                            <p:strVal val="#ppt_y"/>
                                          </p:val>
                                        </p:tav>
                                        <p:tav tm="100000">
                                          <p:val>
                                            <p:strVal val="#ppt_y"/>
                                          </p:val>
                                        </p:tav>
                                      </p:tavLst>
                                    </p:anim>
                                    <p:anim calcmode="lin" valueType="num">
                                      <p:cBhvr>
                                        <p:cTn id="25" dur="500" fill="hold"/>
                                        <p:tgtEl>
                                          <p:spTgt spid="398342"/>
                                        </p:tgtEl>
                                        <p:attrNameLst>
                                          <p:attrName>ppt_w</p:attrName>
                                        </p:attrNameLst>
                                      </p:cBhvr>
                                      <p:tavLst>
                                        <p:tav tm="0">
                                          <p:val>
                                            <p:fltVal val="0"/>
                                          </p:val>
                                        </p:tav>
                                        <p:tav tm="100000">
                                          <p:val>
                                            <p:strVal val="#ppt_w"/>
                                          </p:val>
                                        </p:tav>
                                      </p:tavLst>
                                    </p:anim>
                                    <p:anim calcmode="lin" valueType="num">
                                      <p:cBhvr>
                                        <p:cTn id="26" dur="500" fill="hold"/>
                                        <p:tgtEl>
                                          <p:spTgt spid="398342"/>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500"/>
                            </p:stCondLst>
                            <p:childTnLst>
                              <p:par>
                                <p:cTn id="28" presetID="17" presetClass="entr" presetSubtype="8" fill="hold" nodeType="afterEffect">
                                  <p:stCondLst>
                                    <p:cond delay="0"/>
                                  </p:stCondLst>
                                  <p:childTnLst>
                                    <p:set>
                                      <p:cBhvr>
                                        <p:cTn id="29" dur="1" fill="hold">
                                          <p:stCondLst>
                                            <p:cond delay="0"/>
                                          </p:stCondLst>
                                        </p:cTn>
                                        <p:tgtEl>
                                          <p:spTgt spid="398365"/>
                                        </p:tgtEl>
                                        <p:attrNameLst>
                                          <p:attrName>style.visibility</p:attrName>
                                        </p:attrNameLst>
                                      </p:cBhvr>
                                      <p:to>
                                        <p:strVal val="visible"/>
                                      </p:to>
                                    </p:set>
                                    <p:anim calcmode="lin" valueType="num">
                                      <p:cBhvr>
                                        <p:cTn id="30" dur="500" fill="hold"/>
                                        <p:tgtEl>
                                          <p:spTgt spid="398365"/>
                                        </p:tgtEl>
                                        <p:attrNameLst>
                                          <p:attrName>ppt_x</p:attrName>
                                        </p:attrNameLst>
                                      </p:cBhvr>
                                      <p:tavLst>
                                        <p:tav tm="0">
                                          <p:val>
                                            <p:strVal val="#ppt_x-#ppt_w/2"/>
                                          </p:val>
                                        </p:tav>
                                        <p:tav tm="100000">
                                          <p:val>
                                            <p:strVal val="#ppt_x"/>
                                          </p:val>
                                        </p:tav>
                                      </p:tavLst>
                                    </p:anim>
                                    <p:anim calcmode="lin" valueType="num">
                                      <p:cBhvr>
                                        <p:cTn id="31" dur="500" fill="hold"/>
                                        <p:tgtEl>
                                          <p:spTgt spid="398365"/>
                                        </p:tgtEl>
                                        <p:attrNameLst>
                                          <p:attrName>ppt_y</p:attrName>
                                        </p:attrNameLst>
                                      </p:cBhvr>
                                      <p:tavLst>
                                        <p:tav tm="0">
                                          <p:val>
                                            <p:strVal val="#ppt_y"/>
                                          </p:val>
                                        </p:tav>
                                        <p:tav tm="100000">
                                          <p:val>
                                            <p:strVal val="#ppt_y"/>
                                          </p:val>
                                        </p:tav>
                                      </p:tavLst>
                                    </p:anim>
                                    <p:anim calcmode="lin" valueType="num">
                                      <p:cBhvr>
                                        <p:cTn id="32" dur="500" fill="hold"/>
                                        <p:tgtEl>
                                          <p:spTgt spid="398365"/>
                                        </p:tgtEl>
                                        <p:attrNameLst>
                                          <p:attrName>ppt_w</p:attrName>
                                        </p:attrNameLst>
                                      </p:cBhvr>
                                      <p:tavLst>
                                        <p:tav tm="0">
                                          <p:val>
                                            <p:fltVal val="0"/>
                                          </p:val>
                                        </p:tav>
                                        <p:tav tm="100000">
                                          <p:val>
                                            <p:strVal val="#ppt_w"/>
                                          </p:val>
                                        </p:tav>
                                      </p:tavLst>
                                    </p:anim>
                                    <p:anim calcmode="lin" valueType="num">
                                      <p:cBhvr>
                                        <p:cTn id="33" dur="500" fill="hold"/>
                                        <p:tgtEl>
                                          <p:spTgt spid="398365"/>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8" fill="hold" nodeType="clickEffect">
                                  <p:stCondLst>
                                    <p:cond delay="0"/>
                                  </p:stCondLst>
                                  <p:childTnLst>
                                    <p:set>
                                      <p:cBhvr>
                                        <p:cTn id="37" dur="1" fill="hold">
                                          <p:stCondLst>
                                            <p:cond delay="0"/>
                                          </p:stCondLst>
                                        </p:cTn>
                                        <p:tgtEl>
                                          <p:spTgt spid="398350"/>
                                        </p:tgtEl>
                                        <p:attrNameLst>
                                          <p:attrName>style.visibility</p:attrName>
                                        </p:attrNameLst>
                                      </p:cBhvr>
                                      <p:to>
                                        <p:strVal val="visible"/>
                                      </p:to>
                                    </p:set>
                                    <p:anim calcmode="lin" valueType="num">
                                      <p:cBhvr>
                                        <p:cTn id="38" dur="500" fill="hold"/>
                                        <p:tgtEl>
                                          <p:spTgt spid="398350"/>
                                        </p:tgtEl>
                                        <p:attrNameLst>
                                          <p:attrName>ppt_x</p:attrName>
                                        </p:attrNameLst>
                                      </p:cBhvr>
                                      <p:tavLst>
                                        <p:tav tm="0">
                                          <p:val>
                                            <p:strVal val="#ppt_x-#ppt_w/2"/>
                                          </p:val>
                                        </p:tav>
                                        <p:tav tm="100000">
                                          <p:val>
                                            <p:strVal val="#ppt_x"/>
                                          </p:val>
                                        </p:tav>
                                      </p:tavLst>
                                    </p:anim>
                                    <p:anim calcmode="lin" valueType="num">
                                      <p:cBhvr>
                                        <p:cTn id="39" dur="500" fill="hold"/>
                                        <p:tgtEl>
                                          <p:spTgt spid="398350"/>
                                        </p:tgtEl>
                                        <p:attrNameLst>
                                          <p:attrName>ppt_y</p:attrName>
                                        </p:attrNameLst>
                                      </p:cBhvr>
                                      <p:tavLst>
                                        <p:tav tm="0">
                                          <p:val>
                                            <p:strVal val="#ppt_y"/>
                                          </p:val>
                                        </p:tav>
                                        <p:tav tm="100000">
                                          <p:val>
                                            <p:strVal val="#ppt_y"/>
                                          </p:val>
                                        </p:tav>
                                      </p:tavLst>
                                    </p:anim>
                                    <p:anim calcmode="lin" valueType="num">
                                      <p:cBhvr>
                                        <p:cTn id="40" dur="500" fill="hold"/>
                                        <p:tgtEl>
                                          <p:spTgt spid="398350"/>
                                        </p:tgtEl>
                                        <p:attrNameLst>
                                          <p:attrName>ppt_w</p:attrName>
                                        </p:attrNameLst>
                                      </p:cBhvr>
                                      <p:tavLst>
                                        <p:tav tm="0">
                                          <p:val>
                                            <p:fltVal val="0"/>
                                          </p:val>
                                        </p:tav>
                                        <p:tav tm="100000">
                                          <p:val>
                                            <p:strVal val="#ppt_w"/>
                                          </p:val>
                                        </p:tav>
                                      </p:tavLst>
                                    </p:anim>
                                    <p:anim calcmode="lin" valueType="num">
                                      <p:cBhvr>
                                        <p:cTn id="41" dur="500" fill="hold"/>
                                        <p:tgtEl>
                                          <p:spTgt spid="398350"/>
                                        </p:tgtEl>
                                        <p:attrNameLst>
                                          <p:attrName>ppt_h</p:attrName>
                                        </p:attrNameLst>
                                      </p:cBhvr>
                                      <p:tavLst>
                                        <p:tav tm="0">
                                          <p:val>
                                            <p:strVal val="#ppt_h"/>
                                          </p:val>
                                        </p:tav>
                                        <p:tav tm="100000">
                                          <p:val>
                                            <p:strVal val="#ppt_h"/>
                                          </p:val>
                                        </p:tav>
                                      </p:tavLst>
                                    </p:anim>
                                  </p:childTnLst>
                                </p:cTn>
                              </p:par>
                            </p:childTnLst>
                          </p:cTn>
                        </p:par>
                        <p:par>
                          <p:cTn id="42" fill="hold" nodeType="afterGroup">
                            <p:stCondLst>
                              <p:cond delay="500"/>
                            </p:stCondLst>
                            <p:childTnLst>
                              <p:par>
                                <p:cTn id="43" presetID="17" presetClass="entr" presetSubtype="8" fill="hold" nodeType="afterEffect">
                                  <p:stCondLst>
                                    <p:cond delay="0"/>
                                  </p:stCondLst>
                                  <p:childTnLst>
                                    <p:set>
                                      <p:cBhvr>
                                        <p:cTn id="44" dur="1" fill="hold">
                                          <p:stCondLst>
                                            <p:cond delay="0"/>
                                          </p:stCondLst>
                                        </p:cTn>
                                        <p:tgtEl>
                                          <p:spTgt spid="398383"/>
                                        </p:tgtEl>
                                        <p:attrNameLst>
                                          <p:attrName>style.visibility</p:attrName>
                                        </p:attrNameLst>
                                      </p:cBhvr>
                                      <p:to>
                                        <p:strVal val="visible"/>
                                      </p:to>
                                    </p:set>
                                    <p:anim calcmode="lin" valueType="num">
                                      <p:cBhvr>
                                        <p:cTn id="45" dur="500" fill="hold"/>
                                        <p:tgtEl>
                                          <p:spTgt spid="398383"/>
                                        </p:tgtEl>
                                        <p:attrNameLst>
                                          <p:attrName>ppt_x</p:attrName>
                                        </p:attrNameLst>
                                      </p:cBhvr>
                                      <p:tavLst>
                                        <p:tav tm="0">
                                          <p:val>
                                            <p:strVal val="#ppt_x-#ppt_w/2"/>
                                          </p:val>
                                        </p:tav>
                                        <p:tav tm="100000">
                                          <p:val>
                                            <p:strVal val="#ppt_x"/>
                                          </p:val>
                                        </p:tav>
                                      </p:tavLst>
                                    </p:anim>
                                    <p:anim calcmode="lin" valueType="num">
                                      <p:cBhvr>
                                        <p:cTn id="46" dur="500" fill="hold"/>
                                        <p:tgtEl>
                                          <p:spTgt spid="398383"/>
                                        </p:tgtEl>
                                        <p:attrNameLst>
                                          <p:attrName>ppt_y</p:attrName>
                                        </p:attrNameLst>
                                      </p:cBhvr>
                                      <p:tavLst>
                                        <p:tav tm="0">
                                          <p:val>
                                            <p:strVal val="#ppt_y"/>
                                          </p:val>
                                        </p:tav>
                                        <p:tav tm="100000">
                                          <p:val>
                                            <p:strVal val="#ppt_y"/>
                                          </p:val>
                                        </p:tav>
                                      </p:tavLst>
                                    </p:anim>
                                    <p:anim calcmode="lin" valueType="num">
                                      <p:cBhvr>
                                        <p:cTn id="47" dur="500" fill="hold"/>
                                        <p:tgtEl>
                                          <p:spTgt spid="398383"/>
                                        </p:tgtEl>
                                        <p:attrNameLst>
                                          <p:attrName>ppt_w</p:attrName>
                                        </p:attrNameLst>
                                      </p:cBhvr>
                                      <p:tavLst>
                                        <p:tav tm="0">
                                          <p:val>
                                            <p:fltVal val="0"/>
                                          </p:val>
                                        </p:tav>
                                        <p:tav tm="100000">
                                          <p:val>
                                            <p:strVal val="#ppt_w"/>
                                          </p:val>
                                        </p:tav>
                                      </p:tavLst>
                                    </p:anim>
                                    <p:anim calcmode="lin" valueType="num">
                                      <p:cBhvr>
                                        <p:cTn id="48" dur="500" fill="hold"/>
                                        <p:tgtEl>
                                          <p:spTgt spid="398383"/>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fill="hold" nodeType="clickEffect">
                                  <p:stCondLst>
                                    <p:cond delay="0"/>
                                  </p:stCondLst>
                                  <p:childTnLst>
                                    <p:set>
                                      <p:cBhvr>
                                        <p:cTn id="52" dur="1" fill="hold">
                                          <p:stCondLst>
                                            <p:cond delay="0"/>
                                          </p:stCondLst>
                                        </p:cTn>
                                        <p:tgtEl>
                                          <p:spTgt spid="398346"/>
                                        </p:tgtEl>
                                        <p:attrNameLst>
                                          <p:attrName>style.visibility</p:attrName>
                                        </p:attrNameLst>
                                      </p:cBhvr>
                                      <p:to>
                                        <p:strVal val="visible"/>
                                      </p:to>
                                    </p:set>
                                    <p:anim calcmode="lin" valueType="num">
                                      <p:cBhvr>
                                        <p:cTn id="53" dur="500" fill="hold"/>
                                        <p:tgtEl>
                                          <p:spTgt spid="398346"/>
                                        </p:tgtEl>
                                        <p:attrNameLst>
                                          <p:attrName>ppt_x</p:attrName>
                                        </p:attrNameLst>
                                      </p:cBhvr>
                                      <p:tavLst>
                                        <p:tav tm="0">
                                          <p:val>
                                            <p:strVal val="#ppt_x-#ppt_w/2"/>
                                          </p:val>
                                        </p:tav>
                                        <p:tav tm="100000">
                                          <p:val>
                                            <p:strVal val="#ppt_x"/>
                                          </p:val>
                                        </p:tav>
                                      </p:tavLst>
                                    </p:anim>
                                    <p:anim calcmode="lin" valueType="num">
                                      <p:cBhvr>
                                        <p:cTn id="54" dur="500" fill="hold"/>
                                        <p:tgtEl>
                                          <p:spTgt spid="398346"/>
                                        </p:tgtEl>
                                        <p:attrNameLst>
                                          <p:attrName>ppt_y</p:attrName>
                                        </p:attrNameLst>
                                      </p:cBhvr>
                                      <p:tavLst>
                                        <p:tav tm="0">
                                          <p:val>
                                            <p:strVal val="#ppt_y"/>
                                          </p:val>
                                        </p:tav>
                                        <p:tav tm="100000">
                                          <p:val>
                                            <p:strVal val="#ppt_y"/>
                                          </p:val>
                                        </p:tav>
                                      </p:tavLst>
                                    </p:anim>
                                    <p:anim calcmode="lin" valueType="num">
                                      <p:cBhvr>
                                        <p:cTn id="55" dur="500" fill="hold"/>
                                        <p:tgtEl>
                                          <p:spTgt spid="398346"/>
                                        </p:tgtEl>
                                        <p:attrNameLst>
                                          <p:attrName>ppt_w</p:attrName>
                                        </p:attrNameLst>
                                      </p:cBhvr>
                                      <p:tavLst>
                                        <p:tav tm="0">
                                          <p:val>
                                            <p:fltVal val="0"/>
                                          </p:val>
                                        </p:tav>
                                        <p:tav tm="100000">
                                          <p:val>
                                            <p:strVal val="#ppt_w"/>
                                          </p:val>
                                        </p:tav>
                                      </p:tavLst>
                                    </p:anim>
                                    <p:anim calcmode="lin" valueType="num">
                                      <p:cBhvr>
                                        <p:cTn id="56" dur="500" fill="hold"/>
                                        <p:tgtEl>
                                          <p:spTgt spid="398346"/>
                                        </p:tgtEl>
                                        <p:attrNameLst>
                                          <p:attrName>ppt_h</p:attrName>
                                        </p:attrNameLst>
                                      </p:cBhvr>
                                      <p:tavLst>
                                        <p:tav tm="0">
                                          <p:val>
                                            <p:strVal val="#ppt_h"/>
                                          </p:val>
                                        </p:tav>
                                        <p:tav tm="100000">
                                          <p:val>
                                            <p:strVal val="#ppt_h"/>
                                          </p:val>
                                        </p:tav>
                                      </p:tavLst>
                                    </p:anim>
                                  </p:childTnLst>
                                </p:cTn>
                              </p:par>
                            </p:childTnLst>
                          </p:cTn>
                        </p:par>
                        <p:par>
                          <p:cTn id="57" fill="hold" nodeType="afterGroup">
                            <p:stCondLst>
                              <p:cond delay="500"/>
                            </p:stCondLst>
                            <p:childTnLst>
                              <p:par>
                                <p:cTn id="58" presetID="17" presetClass="entr" presetSubtype="8" fill="hold" nodeType="afterEffect">
                                  <p:stCondLst>
                                    <p:cond delay="0"/>
                                  </p:stCondLst>
                                  <p:childTnLst>
                                    <p:set>
                                      <p:cBhvr>
                                        <p:cTn id="59" dur="1" fill="hold">
                                          <p:stCondLst>
                                            <p:cond delay="0"/>
                                          </p:stCondLst>
                                        </p:cTn>
                                        <p:tgtEl>
                                          <p:spTgt spid="398401"/>
                                        </p:tgtEl>
                                        <p:attrNameLst>
                                          <p:attrName>style.visibility</p:attrName>
                                        </p:attrNameLst>
                                      </p:cBhvr>
                                      <p:to>
                                        <p:strVal val="visible"/>
                                      </p:to>
                                    </p:set>
                                    <p:anim calcmode="lin" valueType="num">
                                      <p:cBhvr>
                                        <p:cTn id="60" dur="500" fill="hold"/>
                                        <p:tgtEl>
                                          <p:spTgt spid="398401"/>
                                        </p:tgtEl>
                                        <p:attrNameLst>
                                          <p:attrName>ppt_x</p:attrName>
                                        </p:attrNameLst>
                                      </p:cBhvr>
                                      <p:tavLst>
                                        <p:tav tm="0">
                                          <p:val>
                                            <p:strVal val="#ppt_x-#ppt_w/2"/>
                                          </p:val>
                                        </p:tav>
                                        <p:tav tm="100000">
                                          <p:val>
                                            <p:strVal val="#ppt_x"/>
                                          </p:val>
                                        </p:tav>
                                      </p:tavLst>
                                    </p:anim>
                                    <p:anim calcmode="lin" valueType="num">
                                      <p:cBhvr>
                                        <p:cTn id="61" dur="500" fill="hold"/>
                                        <p:tgtEl>
                                          <p:spTgt spid="398401"/>
                                        </p:tgtEl>
                                        <p:attrNameLst>
                                          <p:attrName>ppt_y</p:attrName>
                                        </p:attrNameLst>
                                      </p:cBhvr>
                                      <p:tavLst>
                                        <p:tav tm="0">
                                          <p:val>
                                            <p:strVal val="#ppt_y"/>
                                          </p:val>
                                        </p:tav>
                                        <p:tav tm="100000">
                                          <p:val>
                                            <p:strVal val="#ppt_y"/>
                                          </p:val>
                                        </p:tav>
                                      </p:tavLst>
                                    </p:anim>
                                    <p:anim calcmode="lin" valueType="num">
                                      <p:cBhvr>
                                        <p:cTn id="62" dur="500" fill="hold"/>
                                        <p:tgtEl>
                                          <p:spTgt spid="398401"/>
                                        </p:tgtEl>
                                        <p:attrNameLst>
                                          <p:attrName>ppt_w</p:attrName>
                                        </p:attrNameLst>
                                      </p:cBhvr>
                                      <p:tavLst>
                                        <p:tav tm="0">
                                          <p:val>
                                            <p:fltVal val="0"/>
                                          </p:val>
                                        </p:tav>
                                        <p:tav tm="100000">
                                          <p:val>
                                            <p:strVal val="#ppt_w"/>
                                          </p:val>
                                        </p:tav>
                                      </p:tavLst>
                                    </p:anim>
                                    <p:anim calcmode="lin" valueType="num">
                                      <p:cBhvr>
                                        <p:cTn id="63" dur="500" fill="hold"/>
                                        <p:tgtEl>
                                          <p:spTgt spid="398401"/>
                                        </p:tgtEl>
                                        <p:attrNameLst>
                                          <p:attrName>ppt_h</p:attrName>
                                        </p:attrNameLst>
                                      </p:cBhvr>
                                      <p:tavLst>
                                        <p:tav tm="0">
                                          <p:val>
                                            <p:strVal val="#ppt_h"/>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17" presetClass="entr" presetSubtype="2" fill="hold" nodeType="clickEffect">
                                  <p:stCondLst>
                                    <p:cond delay="0"/>
                                  </p:stCondLst>
                                  <p:childTnLst>
                                    <p:set>
                                      <p:cBhvr>
                                        <p:cTn id="67" dur="1" fill="hold">
                                          <p:stCondLst>
                                            <p:cond delay="0"/>
                                          </p:stCondLst>
                                        </p:cTn>
                                        <p:tgtEl>
                                          <p:spTgt spid="398422"/>
                                        </p:tgtEl>
                                        <p:attrNameLst>
                                          <p:attrName>style.visibility</p:attrName>
                                        </p:attrNameLst>
                                      </p:cBhvr>
                                      <p:to>
                                        <p:strVal val="visible"/>
                                      </p:to>
                                    </p:set>
                                    <p:anim calcmode="lin" valueType="num">
                                      <p:cBhvr>
                                        <p:cTn id="68" dur="500" fill="hold"/>
                                        <p:tgtEl>
                                          <p:spTgt spid="398422"/>
                                        </p:tgtEl>
                                        <p:attrNameLst>
                                          <p:attrName>ppt_x</p:attrName>
                                        </p:attrNameLst>
                                      </p:cBhvr>
                                      <p:tavLst>
                                        <p:tav tm="0">
                                          <p:val>
                                            <p:strVal val="#ppt_x+#ppt_w/2"/>
                                          </p:val>
                                        </p:tav>
                                        <p:tav tm="100000">
                                          <p:val>
                                            <p:strVal val="#ppt_x"/>
                                          </p:val>
                                        </p:tav>
                                      </p:tavLst>
                                    </p:anim>
                                    <p:anim calcmode="lin" valueType="num">
                                      <p:cBhvr>
                                        <p:cTn id="69" dur="500" fill="hold"/>
                                        <p:tgtEl>
                                          <p:spTgt spid="398422"/>
                                        </p:tgtEl>
                                        <p:attrNameLst>
                                          <p:attrName>ppt_y</p:attrName>
                                        </p:attrNameLst>
                                      </p:cBhvr>
                                      <p:tavLst>
                                        <p:tav tm="0">
                                          <p:val>
                                            <p:strVal val="#ppt_y"/>
                                          </p:val>
                                        </p:tav>
                                        <p:tav tm="100000">
                                          <p:val>
                                            <p:strVal val="#ppt_y"/>
                                          </p:val>
                                        </p:tav>
                                      </p:tavLst>
                                    </p:anim>
                                    <p:anim calcmode="lin" valueType="num">
                                      <p:cBhvr>
                                        <p:cTn id="70" dur="500" fill="hold"/>
                                        <p:tgtEl>
                                          <p:spTgt spid="398422"/>
                                        </p:tgtEl>
                                        <p:attrNameLst>
                                          <p:attrName>ppt_w</p:attrName>
                                        </p:attrNameLst>
                                      </p:cBhvr>
                                      <p:tavLst>
                                        <p:tav tm="0">
                                          <p:val>
                                            <p:fltVal val="0"/>
                                          </p:val>
                                        </p:tav>
                                        <p:tav tm="100000">
                                          <p:val>
                                            <p:strVal val="#ppt_w"/>
                                          </p:val>
                                        </p:tav>
                                      </p:tavLst>
                                    </p:anim>
                                    <p:anim calcmode="lin" valueType="num">
                                      <p:cBhvr>
                                        <p:cTn id="71" dur="500" fill="hold"/>
                                        <p:tgtEl>
                                          <p:spTgt spid="398422"/>
                                        </p:tgtEl>
                                        <p:attrNameLst>
                                          <p:attrName>ppt_h</p:attrName>
                                        </p:attrNameLst>
                                      </p:cBhvr>
                                      <p:tavLst>
                                        <p:tav tm="0">
                                          <p:val>
                                            <p:strVal val="#ppt_h"/>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nodeType="clickEffect">
                                  <p:stCondLst>
                                    <p:cond delay="0"/>
                                  </p:stCondLst>
                                  <p:childTnLst>
                                    <p:set>
                                      <p:cBhvr>
                                        <p:cTn id="75" dur="1" fill="hold">
                                          <p:stCondLst>
                                            <p:cond delay="0"/>
                                          </p:stCondLst>
                                        </p:cTn>
                                        <p:tgtEl>
                                          <p:spTgt spid="398440"/>
                                        </p:tgtEl>
                                        <p:attrNameLst>
                                          <p:attrName>style.visibility</p:attrName>
                                        </p:attrNameLst>
                                      </p:cBhvr>
                                      <p:to>
                                        <p:strVal val="visible"/>
                                      </p:to>
                                    </p:set>
                                    <p:animEffect transition="in" filter="dissolve">
                                      <p:cBhvr>
                                        <p:cTn id="76" dur="500"/>
                                        <p:tgtEl>
                                          <p:spTgt spid="398440"/>
                                        </p:tgtEl>
                                      </p:cBhvr>
                                    </p:animEffect>
                                  </p:childTnLst>
                                  <p:subTnLst>
                                    <p:audio>
                                      <p:cMediaNode>
                                        <p:cTn display="0" masterRel="sameClick">
                                          <p:stCondLst>
                                            <p:cond evt="begin" delay="0">
                                              <p:tn val="74"/>
                                            </p:cond>
                                          </p:stCondLst>
                                          <p:endCondLst>
                                            <p:cond evt="onStopAudio" delay="0">
                                              <p:tgtEl>
                                                <p:sldTgt/>
                                              </p:tgtEl>
                                            </p:cond>
                                          </p:endCondLst>
                                        </p:cTn>
                                        <p:tgtEl>
                                          <p:sndTgt r:embed="rId2" name="CAMERA.WAV"/>
                                        </p:tgtEl>
                                      </p:cMediaNode>
                                    </p:audio>
                                  </p:subTnLst>
                                </p:cTn>
                              </p:par>
                            </p:childTnLst>
                          </p:cTn>
                        </p:par>
                        <p:par>
                          <p:cTn id="77" fill="hold" nodeType="afterGroup">
                            <p:stCondLst>
                              <p:cond delay="500"/>
                            </p:stCondLst>
                            <p:childTnLst>
                              <p:par>
                                <p:cTn id="78" presetID="2" presetClass="entr" presetSubtype="2" fill="hold" nodeType="afterEffect">
                                  <p:stCondLst>
                                    <p:cond delay="0"/>
                                  </p:stCondLst>
                                  <p:childTnLst>
                                    <p:set>
                                      <p:cBhvr>
                                        <p:cTn id="79" dur="1" fill="hold">
                                          <p:stCondLst>
                                            <p:cond delay="0"/>
                                          </p:stCondLst>
                                        </p:cTn>
                                        <p:tgtEl>
                                          <p:spTgt spid="398471"/>
                                        </p:tgtEl>
                                        <p:attrNameLst>
                                          <p:attrName>style.visibility</p:attrName>
                                        </p:attrNameLst>
                                      </p:cBhvr>
                                      <p:to>
                                        <p:strVal val="visible"/>
                                      </p:to>
                                    </p:set>
                                    <p:anim calcmode="lin" valueType="num">
                                      <p:cBhvr additive="base">
                                        <p:cTn id="80" dur="500" fill="hold"/>
                                        <p:tgtEl>
                                          <p:spTgt spid="398471"/>
                                        </p:tgtEl>
                                        <p:attrNameLst>
                                          <p:attrName>ppt_x</p:attrName>
                                        </p:attrNameLst>
                                      </p:cBhvr>
                                      <p:tavLst>
                                        <p:tav tm="0">
                                          <p:val>
                                            <p:strVal val="1+#ppt_w/2"/>
                                          </p:val>
                                        </p:tav>
                                        <p:tav tm="100000">
                                          <p:val>
                                            <p:strVal val="#ppt_x"/>
                                          </p:val>
                                        </p:tav>
                                      </p:tavLst>
                                    </p:anim>
                                    <p:anim calcmode="lin" valueType="num">
                                      <p:cBhvr additive="base">
                                        <p:cTn id="81" dur="500" fill="hold"/>
                                        <p:tgtEl>
                                          <p:spTgt spid="398471"/>
                                        </p:tgtEl>
                                        <p:attrNameLst>
                                          <p:attrName>ppt_y</p:attrName>
                                        </p:attrNameLst>
                                      </p:cBhvr>
                                      <p:tavLst>
                                        <p:tav tm="0">
                                          <p:val>
                                            <p:strVal val="#ppt_y"/>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17" presetClass="entr" presetSubtype="2" fill="hold" nodeType="clickEffect">
                                  <p:stCondLst>
                                    <p:cond delay="0"/>
                                  </p:stCondLst>
                                  <p:childTnLst>
                                    <p:set>
                                      <p:cBhvr>
                                        <p:cTn id="85" dur="1" fill="hold">
                                          <p:stCondLst>
                                            <p:cond delay="0"/>
                                          </p:stCondLst>
                                        </p:cTn>
                                        <p:tgtEl>
                                          <p:spTgt spid="398451"/>
                                        </p:tgtEl>
                                        <p:attrNameLst>
                                          <p:attrName>style.visibility</p:attrName>
                                        </p:attrNameLst>
                                      </p:cBhvr>
                                      <p:to>
                                        <p:strVal val="visible"/>
                                      </p:to>
                                    </p:set>
                                    <p:anim calcmode="lin" valueType="num">
                                      <p:cBhvr>
                                        <p:cTn id="86" dur="500" fill="hold"/>
                                        <p:tgtEl>
                                          <p:spTgt spid="398451"/>
                                        </p:tgtEl>
                                        <p:attrNameLst>
                                          <p:attrName>ppt_x</p:attrName>
                                        </p:attrNameLst>
                                      </p:cBhvr>
                                      <p:tavLst>
                                        <p:tav tm="0">
                                          <p:val>
                                            <p:strVal val="#ppt_x+#ppt_w/2"/>
                                          </p:val>
                                        </p:tav>
                                        <p:tav tm="100000">
                                          <p:val>
                                            <p:strVal val="#ppt_x"/>
                                          </p:val>
                                        </p:tav>
                                      </p:tavLst>
                                    </p:anim>
                                    <p:anim calcmode="lin" valueType="num">
                                      <p:cBhvr>
                                        <p:cTn id="87" dur="500" fill="hold"/>
                                        <p:tgtEl>
                                          <p:spTgt spid="398451"/>
                                        </p:tgtEl>
                                        <p:attrNameLst>
                                          <p:attrName>ppt_y</p:attrName>
                                        </p:attrNameLst>
                                      </p:cBhvr>
                                      <p:tavLst>
                                        <p:tav tm="0">
                                          <p:val>
                                            <p:strVal val="#ppt_y"/>
                                          </p:val>
                                        </p:tav>
                                        <p:tav tm="100000">
                                          <p:val>
                                            <p:strVal val="#ppt_y"/>
                                          </p:val>
                                        </p:tav>
                                      </p:tavLst>
                                    </p:anim>
                                    <p:anim calcmode="lin" valueType="num">
                                      <p:cBhvr>
                                        <p:cTn id="88" dur="500" fill="hold"/>
                                        <p:tgtEl>
                                          <p:spTgt spid="398451"/>
                                        </p:tgtEl>
                                        <p:attrNameLst>
                                          <p:attrName>ppt_w</p:attrName>
                                        </p:attrNameLst>
                                      </p:cBhvr>
                                      <p:tavLst>
                                        <p:tav tm="0">
                                          <p:val>
                                            <p:fltVal val="0"/>
                                          </p:val>
                                        </p:tav>
                                        <p:tav tm="100000">
                                          <p:val>
                                            <p:strVal val="#ppt_w"/>
                                          </p:val>
                                        </p:tav>
                                      </p:tavLst>
                                    </p:anim>
                                    <p:anim calcmode="lin" valueType="num">
                                      <p:cBhvr>
                                        <p:cTn id="89" dur="500" fill="hold"/>
                                        <p:tgtEl>
                                          <p:spTgt spid="398451"/>
                                        </p:tgtEl>
                                        <p:attrNameLst>
                                          <p:attrName>ppt_h</p:attrName>
                                        </p:attrNameLst>
                                      </p:cBhvr>
                                      <p:tavLst>
                                        <p:tav tm="0">
                                          <p:val>
                                            <p:strVal val="#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17" presetClass="entr" presetSubtype="2" fill="hold" nodeType="clickEffect">
                                  <p:stCondLst>
                                    <p:cond delay="0"/>
                                  </p:stCondLst>
                                  <p:childTnLst>
                                    <p:set>
                                      <p:cBhvr>
                                        <p:cTn id="93" dur="1" fill="hold">
                                          <p:stCondLst>
                                            <p:cond delay="0"/>
                                          </p:stCondLst>
                                        </p:cTn>
                                        <p:tgtEl>
                                          <p:spTgt spid="398441"/>
                                        </p:tgtEl>
                                        <p:attrNameLst>
                                          <p:attrName>style.visibility</p:attrName>
                                        </p:attrNameLst>
                                      </p:cBhvr>
                                      <p:to>
                                        <p:strVal val="visible"/>
                                      </p:to>
                                    </p:set>
                                    <p:anim calcmode="lin" valueType="num">
                                      <p:cBhvr>
                                        <p:cTn id="94" dur="500" fill="hold"/>
                                        <p:tgtEl>
                                          <p:spTgt spid="398441"/>
                                        </p:tgtEl>
                                        <p:attrNameLst>
                                          <p:attrName>ppt_x</p:attrName>
                                        </p:attrNameLst>
                                      </p:cBhvr>
                                      <p:tavLst>
                                        <p:tav tm="0">
                                          <p:val>
                                            <p:strVal val="#ppt_x+#ppt_w/2"/>
                                          </p:val>
                                        </p:tav>
                                        <p:tav tm="100000">
                                          <p:val>
                                            <p:strVal val="#ppt_x"/>
                                          </p:val>
                                        </p:tav>
                                      </p:tavLst>
                                    </p:anim>
                                    <p:anim calcmode="lin" valueType="num">
                                      <p:cBhvr>
                                        <p:cTn id="95" dur="500" fill="hold"/>
                                        <p:tgtEl>
                                          <p:spTgt spid="398441"/>
                                        </p:tgtEl>
                                        <p:attrNameLst>
                                          <p:attrName>ppt_y</p:attrName>
                                        </p:attrNameLst>
                                      </p:cBhvr>
                                      <p:tavLst>
                                        <p:tav tm="0">
                                          <p:val>
                                            <p:strVal val="#ppt_y"/>
                                          </p:val>
                                        </p:tav>
                                        <p:tav tm="100000">
                                          <p:val>
                                            <p:strVal val="#ppt_y"/>
                                          </p:val>
                                        </p:tav>
                                      </p:tavLst>
                                    </p:anim>
                                    <p:anim calcmode="lin" valueType="num">
                                      <p:cBhvr>
                                        <p:cTn id="96" dur="500" fill="hold"/>
                                        <p:tgtEl>
                                          <p:spTgt spid="398441"/>
                                        </p:tgtEl>
                                        <p:attrNameLst>
                                          <p:attrName>ppt_w</p:attrName>
                                        </p:attrNameLst>
                                      </p:cBhvr>
                                      <p:tavLst>
                                        <p:tav tm="0">
                                          <p:val>
                                            <p:fltVal val="0"/>
                                          </p:val>
                                        </p:tav>
                                        <p:tav tm="100000">
                                          <p:val>
                                            <p:strVal val="#ppt_w"/>
                                          </p:val>
                                        </p:tav>
                                      </p:tavLst>
                                    </p:anim>
                                    <p:anim calcmode="lin" valueType="num">
                                      <p:cBhvr>
                                        <p:cTn id="97" dur="500" fill="hold"/>
                                        <p:tgtEl>
                                          <p:spTgt spid="398441"/>
                                        </p:tgtEl>
                                        <p:attrNameLst>
                                          <p:attrName>ppt_h</p:attrName>
                                        </p:attrNameLst>
                                      </p:cBhvr>
                                      <p:tavLst>
                                        <p:tav tm="0">
                                          <p:val>
                                            <p:strVal val="#ppt_h"/>
                                          </p:val>
                                        </p:tav>
                                        <p:tav tm="100000">
                                          <p:val>
                                            <p:strVal val="#ppt_h"/>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17" presetClass="entr" presetSubtype="2" fill="hold" nodeType="clickEffect">
                                  <p:stCondLst>
                                    <p:cond delay="0"/>
                                  </p:stCondLst>
                                  <p:childTnLst>
                                    <p:set>
                                      <p:cBhvr>
                                        <p:cTn id="101" dur="1" fill="hold">
                                          <p:stCondLst>
                                            <p:cond delay="0"/>
                                          </p:stCondLst>
                                        </p:cTn>
                                        <p:tgtEl>
                                          <p:spTgt spid="398462"/>
                                        </p:tgtEl>
                                        <p:attrNameLst>
                                          <p:attrName>style.visibility</p:attrName>
                                        </p:attrNameLst>
                                      </p:cBhvr>
                                      <p:to>
                                        <p:strVal val="visible"/>
                                      </p:to>
                                    </p:set>
                                    <p:anim calcmode="lin" valueType="num">
                                      <p:cBhvr>
                                        <p:cTn id="102" dur="500" fill="hold"/>
                                        <p:tgtEl>
                                          <p:spTgt spid="398462"/>
                                        </p:tgtEl>
                                        <p:attrNameLst>
                                          <p:attrName>ppt_x</p:attrName>
                                        </p:attrNameLst>
                                      </p:cBhvr>
                                      <p:tavLst>
                                        <p:tav tm="0">
                                          <p:val>
                                            <p:strVal val="#ppt_x+#ppt_w/2"/>
                                          </p:val>
                                        </p:tav>
                                        <p:tav tm="100000">
                                          <p:val>
                                            <p:strVal val="#ppt_x"/>
                                          </p:val>
                                        </p:tav>
                                      </p:tavLst>
                                    </p:anim>
                                    <p:anim calcmode="lin" valueType="num">
                                      <p:cBhvr>
                                        <p:cTn id="103" dur="500" fill="hold"/>
                                        <p:tgtEl>
                                          <p:spTgt spid="398462"/>
                                        </p:tgtEl>
                                        <p:attrNameLst>
                                          <p:attrName>ppt_y</p:attrName>
                                        </p:attrNameLst>
                                      </p:cBhvr>
                                      <p:tavLst>
                                        <p:tav tm="0">
                                          <p:val>
                                            <p:strVal val="#ppt_y"/>
                                          </p:val>
                                        </p:tav>
                                        <p:tav tm="100000">
                                          <p:val>
                                            <p:strVal val="#ppt_y"/>
                                          </p:val>
                                        </p:tav>
                                      </p:tavLst>
                                    </p:anim>
                                    <p:anim calcmode="lin" valueType="num">
                                      <p:cBhvr>
                                        <p:cTn id="104" dur="500" fill="hold"/>
                                        <p:tgtEl>
                                          <p:spTgt spid="398462"/>
                                        </p:tgtEl>
                                        <p:attrNameLst>
                                          <p:attrName>ppt_w</p:attrName>
                                        </p:attrNameLst>
                                      </p:cBhvr>
                                      <p:tavLst>
                                        <p:tav tm="0">
                                          <p:val>
                                            <p:fltVal val="0"/>
                                          </p:val>
                                        </p:tav>
                                        <p:tav tm="100000">
                                          <p:val>
                                            <p:strVal val="#ppt_w"/>
                                          </p:val>
                                        </p:tav>
                                      </p:tavLst>
                                    </p:anim>
                                    <p:anim calcmode="lin" valueType="num">
                                      <p:cBhvr>
                                        <p:cTn id="105" dur="500" fill="hold"/>
                                        <p:tgtEl>
                                          <p:spTgt spid="398462"/>
                                        </p:tgtEl>
                                        <p:attrNameLst>
                                          <p:attrName>ppt_h</p:attrName>
                                        </p:attrNameLst>
                                      </p:cBhvr>
                                      <p:tavLst>
                                        <p:tav tm="0">
                                          <p:val>
                                            <p:strVal val="#ppt_h"/>
                                          </p:val>
                                        </p:tav>
                                        <p:tav tm="100000">
                                          <p:val>
                                            <p:strVal val="#ppt_h"/>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7" presetClass="entr" presetSubtype="2" fill="hold" nodeType="clickEffect">
                                  <p:stCondLst>
                                    <p:cond delay="0"/>
                                  </p:stCondLst>
                                  <p:childTnLst>
                                    <p:set>
                                      <p:cBhvr>
                                        <p:cTn id="109" dur="1" fill="hold">
                                          <p:stCondLst>
                                            <p:cond delay="0"/>
                                          </p:stCondLst>
                                        </p:cTn>
                                        <p:tgtEl>
                                          <p:spTgt spid="398485"/>
                                        </p:tgtEl>
                                        <p:attrNameLst>
                                          <p:attrName>style.visibility</p:attrName>
                                        </p:attrNameLst>
                                      </p:cBhvr>
                                      <p:to>
                                        <p:strVal val="visible"/>
                                      </p:to>
                                    </p:set>
                                    <p:anim calcmode="lin" valueType="num">
                                      <p:cBhvr>
                                        <p:cTn id="110" dur="500" fill="hold"/>
                                        <p:tgtEl>
                                          <p:spTgt spid="398485"/>
                                        </p:tgtEl>
                                        <p:attrNameLst>
                                          <p:attrName>ppt_x</p:attrName>
                                        </p:attrNameLst>
                                      </p:cBhvr>
                                      <p:tavLst>
                                        <p:tav tm="0">
                                          <p:val>
                                            <p:strVal val="#ppt_x+#ppt_w/2"/>
                                          </p:val>
                                        </p:tav>
                                        <p:tav tm="100000">
                                          <p:val>
                                            <p:strVal val="#ppt_x"/>
                                          </p:val>
                                        </p:tav>
                                      </p:tavLst>
                                    </p:anim>
                                    <p:anim calcmode="lin" valueType="num">
                                      <p:cBhvr>
                                        <p:cTn id="111" dur="500" fill="hold"/>
                                        <p:tgtEl>
                                          <p:spTgt spid="398485"/>
                                        </p:tgtEl>
                                        <p:attrNameLst>
                                          <p:attrName>ppt_y</p:attrName>
                                        </p:attrNameLst>
                                      </p:cBhvr>
                                      <p:tavLst>
                                        <p:tav tm="0">
                                          <p:val>
                                            <p:strVal val="#ppt_y"/>
                                          </p:val>
                                        </p:tav>
                                        <p:tav tm="100000">
                                          <p:val>
                                            <p:strVal val="#ppt_y"/>
                                          </p:val>
                                        </p:tav>
                                      </p:tavLst>
                                    </p:anim>
                                    <p:anim calcmode="lin" valueType="num">
                                      <p:cBhvr>
                                        <p:cTn id="112" dur="500" fill="hold"/>
                                        <p:tgtEl>
                                          <p:spTgt spid="398485"/>
                                        </p:tgtEl>
                                        <p:attrNameLst>
                                          <p:attrName>ppt_w</p:attrName>
                                        </p:attrNameLst>
                                      </p:cBhvr>
                                      <p:tavLst>
                                        <p:tav tm="0">
                                          <p:val>
                                            <p:fltVal val="0"/>
                                          </p:val>
                                        </p:tav>
                                        <p:tav tm="100000">
                                          <p:val>
                                            <p:strVal val="#ppt_w"/>
                                          </p:val>
                                        </p:tav>
                                      </p:tavLst>
                                    </p:anim>
                                    <p:anim calcmode="lin" valueType="num">
                                      <p:cBhvr>
                                        <p:cTn id="113" dur="500" fill="hold"/>
                                        <p:tgtEl>
                                          <p:spTgt spid="3984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440"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3"/>
          <p:cNvSpPr>
            <a:spLocks noGrp="1" noChangeArrowheads="1"/>
          </p:cNvSpPr>
          <p:nvPr>
            <p:ph type="body" idx="1"/>
          </p:nvPr>
        </p:nvSpPr>
        <p:spPr>
          <a:xfrm>
            <a:off x="0" y="900850"/>
            <a:ext cx="3277169" cy="5957150"/>
          </a:xfrm>
        </p:spPr>
        <p:txBody>
          <a:bodyPr/>
          <a:lstStyle/>
          <a:p>
            <a:pPr eaLnBrk="1" hangingPunct="1">
              <a:lnSpc>
                <a:spcPct val="90000"/>
              </a:lnSpc>
              <a:buFont typeface="Wingdings" pitchFamily="2" charset="2"/>
              <a:buNone/>
            </a:pPr>
            <a:r>
              <a:rPr lang="en-US" altLang="zh-CN" sz="2400" b="1" dirty="0" err="1" smtClean="0">
                <a:latin typeface="Times New Roman" pitchFamily="18" charset="0"/>
              </a:rPr>
              <a:t>int</a:t>
            </a:r>
            <a:r>
              <a:rPr lang="en-US" altLang="zh-CN" sz="2400" b="1" dirty="0" smtClean="0">
                <a:latin typeface="Times New Roman" pitchFamily="18" charset="0"/>
              </a:rPr>
              <a:t> s(</a:t>
            </a:r>
            <a:r>
              <a:rPr lang="en-US" altLang="zh-CN" sz="2400" b="1" dirty="0" err="1" smtClean="0">
                <a:latin typeface="Times New Roman" pitchFamily="18" charset="0"/>
              </a:rPr>
              <a:t>int</a:t>
            </a:r>
            <a:r>
              <a:rPr lang="en-US" altLang="zh-CN" sz="2400" b="1" dirty="0" smtClean="0">
                <a:latin typeface="Times New Roman" pitchFamily="18" charset="0"/>
              </a:rPr>
              <a:t> n)</a:t>
            </a:r>
          </a:p>
          <a:p>
            <a:pPr eaLnBrk="1" hangingPunct="1">
              <a:lnSpc>
                <a:spcPct val="90000"/>
              </a:lnSpc>
              <a:buFont typeface="Wingdings" pitchFamily="2" charset="2"/>
              <a:buNone/>
            </a:pPr>
            <a:r>
              <a:rPr lang="en-US" altLang="zh-CN" sz="2400" b="1" dirty="0" smtClean="0">
                <a:latin typeface="Times New Roman" pitchFamily="18" charset="0"/>
              </a:rPr>
              <a:t>{</a:t>
            </a:r>
          </a:p>
          <a:p>
            <a:pPr eaLnBrk="1" hangingPunct="1">
              <a:lnSpc>
                <a:spcPct val="90000"/>
              </a:lnSpc>
              <a:buFont typeface="Wingdings" pitchFamily="2" charset="2"/>
              <a:buNone/>
            </a:pPr>
            <a:r>
              <a:rPr lang="en-US" altLang="zh-CN" sz="2400" b="1" dirty="0" smtClean="0">
                <a:latin typeface="Times New Roman" pitchFamily="18" charset="0"/>
              </a:rPr>
              <a:t>	if(n==0)</a:t>
            </a:r>
          </a:p>
          <a:p>
            <a:pPr eaLnBrk="1" hangingPunct="1">
              <a:lnSpc>
                <a:spcPct val="90000"/>
              </a:lnSpc>
              <a:buFont typeface="Wingdings" pitchFamily="2" charset="2"/>
              <a:buNone/>
            </a:pPr>
            <a:r>
              <a:rPr lang="en-US" altLang="zh-CN" sz="2400" b="1" dirty="0" smtClean="0">
                <a:latin typeface="Times New Roman" pitchFamily="18" charset="0"/>
              </a:rPr>
              <a:t>		s(n)=0;</a:t>
            </a:r>
          </a:p>
          <a:p>
            <a:pPr eaLnBrk="1" hangingPunct="1">
              <a:lnSpc>
                <a:spcPct val="90000"/>
              </a:lnSpc>
              <a:buFont typeface="Wingdings" pitchFamily="2" charset="2"/>
              <a:buNone/>
            </a:pPr>
            <a:r>
              <a:rPr lang="en-US" altLang="zh-CN" sz="2400" b="1" dirty="0" smtClean="0">
                <a:latin typeface="Times New Roman" pitchFamily="18" charset="0"/>
              </a:rPr>
              <a:t>	else</a:t>
            </a:r>
          </a:p>
          <a:p>
            <a:pPr eaLnBrk="1" hangingPunct="1">
              <a:lnSpc>
                <a:spcPct val="90000"/>
              </a:lnSpc>
              <a:buFont typeface="Wingdings" pitchFamily="2" charset="2"/>
              <a:buNone/>
            </a:pPr>
            <a:r>
              <a:rPr lang="en-US" altLang="zh-CN" sz="2400" b="1" dirty="0" smtClean="0">
                <a:latin typeface="Times New Roman" pitchFamily="18" charset="0"/>
              </a:rPr>
              <a:t>	{</a:t>
            </a:r>
          </a:p>
          <a:p>
            <a:pPr eaLnBrk="1" hangingPunct="1">
              <a:lnSpc>
                <a:spcPct val="90000"/>
              </a:lnSpc>
              <a:buFont typeface="Wingdings" pitchFamily="2" charset="2"/>
              <a:buNone/>
            </a:pPr>
            <a:r>
              <a:rPr lang="en-US" altLang="zh-CN" sz="2400" b="1" dirty="0" smtClean="0">
                <a:latin typeface="Times New Roman" pitchFamily="18" charset="0"/>
              </a:rPr>
              <a:t>		</a:t>
            </a:r>
            <a:r>
              <a:rPr lang="en-US" altLang="zh-CN" sz="2400" b="1" dirty="0" err="1" smtClean="0">
                <a:latin typeface="Times New Roman" pitchFamily="18" charset="0"/>
              </a:rPr>
              <a:t>scanf</a:t>
            </a:r>
            <a:r>
              <a:rPr lang="en-US" altLang="zh-CN" sz="2400" b="1" dirty="0" smtClean="0">
                <a:latin typeface="Times New Roman" pitchFamily="18" charset="0"/>
              </a:rPr>
              <a:t>("%</a:t>
            </a:r>
            <a:r>
              <a:rPr lang="en-US" altLang="zh-CN" sz="2400" b="1" dirty="0" err="1" smtClean="0">
                <a:latin typeface="Times New Roman" pitchFamily="18" charset="0"/>
              </a:rPr>
              <a:t>d",x</a:t>
            </a:r>
            <a:r>
              <a:rPr lang="en-US" altLang="zh-CN" sz="2400" b="1" dirty="0" smtClean="0">
                <a:latin typeface="Times New Roman" pitchFamily="18" charset="0"/>
              </a:rPr>
              <a:t>);</a:t>
            </a:r>
          </a:p>
          <a:p>
            <a:pPr eaLnBrk="1" hangingPunct="1">
              <a:lnSpc>
                <a:spcPct val="90000"/>
              </a:lnSpc>
              <a:buFont typeface="Wingdings" pitchFamily="2" charset="2"/>
              <a:buNone/>
            </a:pPr>
            <a:r>
              <a:rPr lang="en-US" altLang="zh-CN" sz="2400" b="1" dirty="0" smtClean="0">
                <a:latin typeface="Times New Roman" pitchFamily="18" charset="0"/>
              </a:rPr>
              <a:t>		s(n)=s(n-1)+x;</a:t>
            </a:r>
          </a:p>
          <a:p>
            <a:pPr eaLnBrk="1" hangingPunct="1">
              <a:lnSpc>
                <a:spcPct val="90000"/>
              </a:lnSpc>
              <a:buFont typeface="Wingdings" pitchFamily="2" charset="2"/>
              <a:buNone/>
            </a:pPr>
            <a:r>
              <a:rPr lang="en-US" altLang="zh-CN" sz="2400" b="1" dirty="0" smtClean="0">
                <a:latin typeface="Times New Roman" pitchFamily="18" charset="0"/>
              </a:rPr>
              <a:t>	}</a:t>
            </a:r>
          </a:p>
          <a:p>
            <a:pPr eaLnBrk="1" hangingPunct="1">
              <a:lnSpc>
                <a:spcPct val="90000"/>
              </a:lnSpc>
              <a:buFont typeface="Wingdings" pitchFamily="2" charset="2"/>
              <a:buNone/>
            </a:pPr>
            <a:r>
              <a:rPr lang="en-US" altLang="zh-CN" sz="2400" b="1" dirty="0" smtClean="0">
                <a:latin typeface="Times New Roman" pitchFamily="18" charset="0"/>
              </a:rPr>
              <a:t>}</a:t>
            </a:r>
          </a:p>
          <a:p>
            <a:pPr eaLnBrk="1" hangingPunct="1">
              <a:lnSpc>
                <a:spcPct val="90000"/>
              </a:lnSpc>
              <a:buFont typeface="Wingdings" pitchFamily="2" charset="2"/>
              <a:buNone/>
            </a:pPr>
            <a:r>
              <a:rPr lang="en-US" altLang="zh-CN" sz="2400" b="1" dirty="0" smtClean="0">
                <a:latin typeface="Times New Roman" pitchFamily="18" charset="0"/>
              </a:rPr>
              <a:t>void main()</a:t>
            </a:r>
          </a:p>
          <a:p>
            <a:pPr eaLnBrk="1" hangingPunct="1">
              <a:lnSpc>
                <a:spcPct val="90000"/>
              </a:lnSpc>
              <a:buFont typeface="Wingdings" pitchFamily="2" charset="2"/>
              <a:buNone/>
            </a:pPr>
            <a:r>
              <a:rPr lang="en-US" altLang="zh-CN" sz="2400" b="1" dirty="0" smtClean="0">
                <a:latin typeface="Times New Roman" pitchFamily="18" charset="0"/>
              </a:rPr>
              <a:t>{</a:t>
            </a:r>
            <a:r>
              <a:rPr lang="en-US" altLang="zh-CN" sz="2400" b="1" dirty="0" err="1" smtClean="0">
                <a:latin typeface="Times New Roman" pitchFamily="18" charset="0"/>
              </a:rPr>
              <a:t>printf</a:t>
            </a:r>
            <a:r>
              <a:rPr lang="en-US" altLang="zh-CN" sz="2400" b="1" dirty="0" smtClean="0">
                <a:latin typeface="Times New Roman" pitchFamily="18" charset="0"/>
              </a:rPr>
              <a:t>("%</a:t>
            </a:r>
            <a:r>
              <a:rPr lang="en-US" altLang="zh-CN" sz="2400" b="1" dirty="0" err="1" smtClean="0">
                <a:latin typeface="Times New Roman" pitchFamily="18" charset="0"/>
              </a:rPr>
              <a:t>d",s</a:t>
            </a:r>
            <a:r>
              <a:rPr lang="en-US" altLang="zh-CN" sz="2400" b="1" dirty="0" smtClean="0">
                <a:latin typeface="Times New Roman" pitchFamily="18" charset="0"/>
              </a:rPr>
              <a:t>(4));}</a:t>
            </a:r>
          </a:p>
          <a:p>
            <a:pPr eaLnBrk="1" hangingPunct="1">
              <a:lnSpc>
                <a:spcPct val="90000"/>
              </a:lnSpc>
              <a:spcBef>
                <a:spcPct val="50000"/>
              </a:spcBef>
              <a:buFont typeface="Wingdings" pitchFamily="2" charset="2"/>
              <a:buNone/>
            </a:pPr>
            <a:r>
              <a:rPr lang="zh-CN" altLang="en-US" sz="2000" b="1" dirty="0" smtClean="0">
                <a:latin typeface="Times New Roman" pitchFamily="18" charset="0"/>
              </a:rPr>
              <a:t>设</a:t>
            </a:r>
            <a:r>
              <a:rPr lang="en-US" altLang="zh-CN" sz="2000" b="1" dirty="0" smtClean="0">
                <a:latin typeface="Times New Roman" pitchFamily="18" charset="0"/>
              </a:rPr>
              <a:t>n=4</a:t>
            </a:r>
            <a:r>
              <a:rPr lang="zh-CN" altLang="en-US" sz="2000" b="1" dirty="0" smtClean="0">
                <a:latin typeface="Times New Roman" pitchFamily="18" charset="0"/>
              </a:rPr>
              <a:t>，读入</a:t>
            </a:r>
            <a:r>
              <a:rPr lang="en-US" altLang="zh-CN" sz="2000" b="1" dirty="0" smtClean="0">
                <a:latin typeface="Times New Roman" pitchFamily="18" charset="0"/>
              </a:rPr>
              <a:t>x=4</a:t>
            </a:r>
            <a:r>
              <a:rPr lang="zh-CN" altLang="en-US" sz="2000" b="1" dirty="0" smtClean="0">
                <a:latin typeface="Times New Roman" pitchFamily="18" charset="0"/>
              </a:rPr>
              <a:t>，</a:t>
            </a:r>
            <a:r>
              <a:rPr lang="en-US" altLang="zh-CN" sz="2000" b="1" dirty="0" smtClean="0">
                <a:latin typeface="Times New Roman" pitchFamily="18" charset="0"/>
              </a:rPr>
              <a:t>9</a:t>
            </a:r>
            <a:r>
              <a:rPr lang="zh-CN" altLang="en-US" sz="2000" b="1" dirty="0" smtClean="0">
                <a:latin typeface="Times New Roman" pitchFamily="18" charset="0"/>
              </a:rPr>
              <a:t>，</a:t>
            </a:r>
            <a:r>
              <a:rPr lang="en-US" altLang="zh-CN" sz="2000" b="1" dirty="0" smtClean="0">
                <a:latin typeface="Times New Roman" pitchFamily="18" charset="0"/>
              </a:rPr>
              <a:t>6</a:t>
            </a:r>
            <a:r>
              <a:rPr lang="zh-CN" altLang="en-US" sz="2000" b="1" dirty="0" smtClean="0">
                <a:latin typeface="Times New Roman" pitchFamily="18" charset="0"/>
              </a:rPr>
              <a:t>，</a:t>
            </a:r>
            <a:r>
              <a:rPr lang="en-US" altLang="zh-CN" sz="2000" b="1" dirty="0" smtClean="0">
                <a:latin typeface="Times New Roman" pitchFamily="18" charset="0"/>
              </a:rPr>
              <a:t>2</a:t>
            </a:r>
            <a:endParaRPr lang="en-US" altLang="zh-CN" sz="2400" b="1" dirty="0" smtClean="0">
              <a:latin typeface="Times New Roman" pitchFamily="18" charset="0"/>
            </a:endParaRPr>
          </a:p>
        </p:txBody>
      </p:sp>
      <p:graphicFrame>
        <p:nvGraphicFramePr>
          <p:cNvPr id="73912" name="Group 184"/>
          <p:cNvGraphicFramePr>
            <a:graphicFrameLocks noGrp="1"/>
          </p:cNvGraphicFramePr>
          <p:nvPr/>
        </p:nvGraphicFramePr>
        <p:xfrm>
          <a:off x="4191728" y="3962400"/>
          <a:ext cx="3658235" cy="2744788"/>
        </p:xfrm>
        <a:graphic>
          <a:graphicData uri="http://schemas.openxmlformats.org/drawingml/2006/table">
            <a:tbl>
              <a:tblPr/>
              <a:tblGrid>
                <a:gridCol w="533493"/>
                <a:gridCol w="1448051"/>
                <a:gridCol w="1219412"/>
                <a:gridCol w="457279"/>
              </a:tblGrid>
              <a:tr h="4572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charset="0"/>
                          <a:ea typeface="宋体" pitchFamily="2" charset="-122"/>
                        </a:rPr>
                        <a:t>n</a:t>
                      </a:r>
                    </a:p>
                  </a:txBody>
                  <a:tcPr marL="91456" marR="91456"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charset="0"/>
                          <a:ea typeface="宋体" pitchFamily="2" charset="-122"/>
                        </a:rPr>
                        <a:t>s(n-1)</a:t>
                      </a:r>
                    </a:p>
                  </a:txBody>
                  <a:tcPr marL="91456" marR="91456"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charset="0"/>
                          <a:ea typeface="宋体" pitchFamily="2" charset="-122"/>
                        </a:rPr>
                        <a:t>s(n)</a:t>
                      </a:r>
                    </a:p>
                  </a:txBody>
                  <a:tcPr marL="91456" marR="91456"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x</a:t>
                      </a:r>
                    </a:p>
                  </a:txBody>
                  <a:tcPr marL="91456" marR="91456"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87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a:t>
                      </a:r>
                    </a:p>
                  </a:txBody>
                  <a:tcPr marL="91456" marR="91456"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0</a:t>
                      </a:r>
                    </a:p>
                  </a:txBody>
                  <a:tcPr marL="91456" marR="91456"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2</a:t>
                      </a:r>
                    </a:p>
                  </a:txBody>
                  <a:tcPr marL="91456" marR="91456"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2</a:t>
                      </a:r>
                    </a:p>
                  </a:txBody>
                  <a:tcPr marL="91456" marR="91456"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2</a:t>
                      </a:r>
                    </a:p>
                  </a:txBody>
                  <a:tcPr marL="91456" marR="91456"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2</a:t>
                      </a:r>
                    </a:p>
                  </a:txBody>
                  <a:tcPr marL="91456" marR="91456"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8</a:t>
                      </a:r>
                    </a:p>
                  </a:txBody>
                  <a:tcPr marL="91456" marR="91456"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6</a:t>
                      </a:r>
                    </a:p>
                  </a:txBody>
                  <a:tcPr marL="91456" marR="91456"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3</a:t>
                      </a:r>
                    </a:p>
                  </a:txBody>
                  <a:tcPr marL="91456" marR="91456"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8</a:t>
                      </a:r>
                    </a:p>
                  </a:txBody>
                  <a:tcPr marL="91456" marR="91456"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17</a:t>
                      </a:r>
                    </a:p>
                  </a:txBody>
                  <a:tcPr marL="91456" marR="91456"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9</a:t>
                      </a:r>
                    </a:p>
                  </a:txBody>
                  <a:tcPr marL="91456" marR="91456"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4</a:t>
                      </a:r>
                    </a:p>
                  </a:txBody>
                  <a:tcPr marL="91456" marR="91456"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accent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17</a:t>
                      </a:r>
                    </a:p>
                  </a:txBody>
                  <a:tcPr marL="91456" marR="91456"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accent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charset="0"/>
                          <a:ea typeface="宋体" pitchFamily="2" charset="-122"/>
                        </a:rPr>
                        <a:t>21</a:t>
                      </a:r>
                    </a:p>
                  </a:txBody>
                  <a:tcPr marL="91456" marR="91456"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accent2"/>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4</a:t>
                      </a:r>
                    </a:p>
                  </a:txBody>
                  <a:tcPr marL="91456" marR="91456"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accent2"/>
                      </a:solidFill>
                      <a:prstDash val="solid"/>
                      <a:miter lim="800000"/>
                      <a:headEnd type="none" w="med" len="med"/>
                      <a:tailEnd type="none" w="med" len="med"/>
                    </a:lnB>
                    <a:lnTlToBr>
                      <a:noFill/>
                    </a:lnTlToBr>
                    <a:lnBlToTr>
                      <a:noFill/>
                    </a:lnBlToTr>
                    <a:noFill/>
                  </a:tcPr>
                </a:tc>
              </a:tr>
              <a:tr h="457200">
                <a:tc gridSpan="4">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0" i="0" u="none" strike="noStrike" cap="none" normalizeH="0" baseline="0" dirty="0">
                          <a:ln>
                            <a:noFill/>
                          </a:ln>
                          <a:solidFill>
                            <a:schemeClr val="tx1"/>
                          </a:solidFill>
                          <a:effectLst/>
                          <a:latin typeface="Arial" charset="0"/>
                          <a:ea typeface="楷体_GB2312" pitchFamily="49" charset="-122"/>
                        </a:rPr>
                        <a:t>栈的状态变化示意图</a:t>
                      </a:r>
                    </a:p>
                  </a:txBody>
                  <a:tcPr marL="91456" marR="91456"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accent2"/>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154661" name="Text Box 167"/>
          <p:cNvSpPr txBox="1">
            <a:spLocks noChangeArrowheads="1"/>
          </p:cNvSpPr>
          <p:nvPr/>
        </p:nvSpPr>
        <p:spPr bwMode="auto">
          <a:xfrm>
            <a:off x="3124742" y="979215"/>
            <a:ext cx="602084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zh-CN" altLang="en-US" sz="2400" b="1" dirty="0">
                <a:latin typeface="楷体_GB2312" pitchFamily="49" charset="-122"/>
                <a:ea typeface="楷体_GB2312" pitchFamily="49" charset="-122"/>
              </a:rPr>
              <a:t>当</a:t>
            </a:r>
            <a:r>
              <a:rPr kumimoji="1" lang="en-US" altLang="zh-CN" sz="2400" b="1" dirty="0">
                <a:latin typeface="楷体_GB2312" pitchFamily="49" charset="-122"/>
                <a:ea typeface="楷体_GB2312" pitchFamily="49" charset="-122"/>
              </a:rPr>
              <a:t>x</a:t>
            </a:r>
            <a:r>
              <a:rPr kumimoji="1" lang="zh-CN" altLang="en-US" sz="2400" b="1" dirty="0">
                <a:latin typeface="楷体_GB2312" pitchFamily="49" charset="-122"/>
                <a:ea typeface="楷体_GB2312" pitchFamily="49" charset="-122"/>
              </a:rPr>
              <a:t>为局部变量时，该函数递归结束返回调用程序的值是</a:t>
            </a:r>
            <a:r>
              <a:rPr kumimoji="1" lang="zh-CN" altLang="en-US" sz="2400" b="1" u="sng" dirty="0">
                <a:latin typeface="楷体_GB2312" pitchFamily="49" charset="-122"/>
                <a:ea typeface="楷体_GB2312" pitchFamily="49" charset="-122"/>
              </a:rPr>
              <a:t>  </a:t>
            </a:r>
            <a:r>
              <a:rPr kumimoji="1" lang="zh-CN" altLang="en-US" sz="2400" b="1" dirty="0">
                <a:latin typeface="楷体_GB2312" pitchFamily="49" charset="-122"/>
                <a:ea typeface="楷体_GB2312" pitchFamily="49" charset="-122"/>
              </a:rPr>
              <a:t>。</a:t>
            </a:r>
          </a:p>
          <a:p>
            <a:pPr eaLnBrk="1" hangingPunct="1">
              <a:spcBef>
                <a:spcPct val="50000"/>
              </a:spcBef>
              <a:buClrTx/>
              <a:buSzTx/>
              <a:buFontTx/>
              <a:buNone/>
            </a:pPr>
            <a:r>
              <a:rPr kumimoji="1" lang="zh-CN" altLang="en-US" sz="2400" b="1" dirty="0">
                <a:latin typeface="楷体_GB2312" pitchFamily="49" charset="-122"/>
                <a:ea typeface="楷体_GB2312" pitchFamily="49" charset="-122"/>
              </a:rPr>
              <a:t>当</a:t>
            </a:r>
            <a:r>
              <a:rPr kumimoji="1" lang="en-US" altLang="zh-CN" sz="2400" b="1" dirty="0">
                <a:latin typeface="楷体_GB2312" pitchFamily="49" charset="-122"/>
                <a:ea typeface="楷体_GB2312" pitchFamily="49" charset="-122"/>
              </a:rPr>
              <a:t>x</a:t>
            </a:r>
            <a:r>
              <a:rPr kumimoji="1" lang="zh-CN" altLang="en-US" sz="2400" b="1" dirty="0">
                <a:latin typeface="楷体_GB2312" pitchFamily="49" charset="-122"/>
                <a:ea typeface="楷体_GB2312" pitchFamily="49" charset="-122"/>
              </a:rPr>
              <a:t>为全局变量时，该函数递归结束返回调用程序的值是</a:t>
            </a:r>
            <a:r>
              <a:rPr kumimoji="1" lang="zh-CN" altLang="en-US" sz="2400" b="1" u="sng" dirty="0">
                <a:latin typeface="楷体_GB2312" pitchFamily="49" charset="-122"/>
                <a:ea typeface="楷体_GB2312" pitchFamily="49" charset="-122"/>
              </a:rPr>
              <a:t>  </a:t>
            </a:r>
            <a:r>
              <a:rPr kumimoji="1" lang="zh-CN" altLang="en-US" sz="2400" b="1" dirty="0">
                <a:latin typeface="楷体_GB2312" pitchFamily="49" charset="-122"/>
                <a:ea typeface="楷体_GB2312" pitchFamily="49" charset="-122"/>
              </a:rPr>
              <a:t>。</a:t>
            </a:r>
            <a:endParaRPr kumimoji="1" lang="zh-CN" altLang="en-US" sz="2400" b="1" dirty="0">
              <a:latin typeface="Times New Roman" pitchFamily="18" charset="0"/>
            </a:endParaRPr>
          </a:p>
        </p:txBody>
      </p:sp>
      <p:grpSp>
        <p:nvGrpSpPr>
          <p:cNvPr id="73914" name="Group 186"/>
          <p:cNvGrpSpPr>
            <a:grpSpLocks/>
          </p:cNvGrpSpPr>
          <p:nvPr/>
        </p:nvGrpSpPr>
        <p:grpSpPr bwMode="auto">
          <a:xfrm>
            <a:off x="4572794" y="2524662"/>
            <a:ext cx="3734448" cy="1477963"/>
            <a:chOff x="2880" y="1566"/>
            <a:chExt cx="2352" cy="931"/>
          </a:xfrm>
        </p:grpSpPr>
        <p:sp>
          <p:nvSpPr>
            <p:cNvPr id="154665" name="Text Box 162"/>
            <p:cNvSpPr txBox="1">
              <a:spLocks noChangeArrowheads="1"/>
            </p:cNvSpPr>
            <p:nvPr/>
          </p:nvSpPr>
          <p:spPr bwMode="auto">
            <a:xfrm>
              <a:off x="2928" y="1566"/>
              <a:ext cx="2304"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en-US" altLang="zh-CN" sz="2400" dirty="0">
                  <a:latin typeface="Times New Roman" pitchFamily="18" charset="0"/>
                </a:rPr>
                <a:t>s(n)=0                 n=0</a:t>
              </a:r>
            </a:p>
            <a:p>
              <a:pPr eaLnBrk="1" hangingPunct="1">
                <a:spcBef>
                  <a:spcPct val="50000"/>
                </a:spcBef>
                <a:buClrTx/>
                <a:buSzTx/>
                <a:buFontTx/>
                <a:buNone/>
              </a:pPr>
              <a:r>
                <a:rPr kumimoji="1" lang="en-US" altLang="zh-CN" sz="2400" dirty="0">
                  <a:latin typeface="Times New Roman" pitchFamily="18" charset="0"/>
                </a:rPr>
                <a:t>s(n)=s(n-1)+x     n=</a:t>
              </a:r>
              <a:r>
                <a:rPr kumimoji="1" lang="zh-CN" altLang="en-US" sz="2400" dirty="0">
                  <a:latin typeface="Times New Roman" pitchFamily="18" charset="0"/>
                </a:rPr>
                <a:t>其他</a:t>
              </a:r>
            </a:p>
            <a:p>
              <a:pPr algn="ctr" eaLnBrk="1" hangingPunct="1">
                <a:spcBef>
                  <a:spcPct val="50000"/>
                </a:spcBef>
                <a:buClrTx/>
                <a:buSzTx/>
                <a:buFontTx/>
                <a:buNone/>
              </a:pPr>
              <a:r>
                <a:rPr kumimoji="1" lang="zh-CN" altLang="en-US" sz="2000" dirty="0">
                  <a:latin typeface="Times New Roman" pitchFamily="18" charset="0"/>
                  <a:ea typeface="楷体_GB2312" pitchFamily="49" charset="-122"/>
                </a:rPr>
                <a:t>递归模型</a:t>
              </a:r>
            </a:p>
          </p:txBody>
        </p:sp>
        <p:sp>
          <p:nvSpPr>
            <p:cNvPr id="154666" name="AutoShape 185"/>
            <p:cNvSpPr>
              <a:spLocks/>
            </p:cNvSpPr>
            <p:nvPr/>
          </p:nvSpPr>
          <p:spPr bwMode="auto">
            <a:xfrm>
              <a:off x="2880" y="1728"/>
              <a:ext cx="48" cy="384"/>
            </a:xfrm>
            <a:prstGeom prst="leftBrace">
              <a:avLst>
                <a:gd name="adj1" fmla="val 66667"/>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grpSp>
      <p:sp>
        <p:nvSpPr>
          <p:cNvPr id="154664" name="文本框 9"/>
          <p:cNvSpPr txBox="1">
            <a:spLocks noChangeArrowheads="1"/>
          </p:cNvSpPr>
          <p:nvPr/>
        </p:nvSpPr>
        <p:spPr bwMode="auto">
          <a:xfrm>
            <a:off x="1116915" y="336598"/>
            <a:ext cx="45727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0"/>
              </a:spcBef>
              <a:buClrTx/>
              <a:buSzTx/>
              <a:buFontTx/>
              <a:buNone/>
            </a:pPr>
            <a:r>
              <a:rPr lang="zh-CN" altLang="en-US" b="1" smtClean="0">
                <a:latin typeface="微软雅黑" panose="020B0503020204020204" pitchFamily="34" charset="-122"/>
                <a:ea typeface="微软雅黑" panose="020B0503020204020204" pitchFamily="34" charset="-122"/>
              </a:rPr>
              <a:t>栈与递归的实现</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427823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73914"/>
                                        </p:tgtEl>
                                        <p:attrNameLst>
                                          <p:attrName>style.visibility</p:attrName>
                                        </p:attrNameLst>
                                      </p:cBhvr>
                                      <p:to>
                                        <p:strVal val="visible"/>
                                      </p:to>
                                    </p:set>
                                    <p:animEffect transition="in" filter="barn(outHorizontal)">
                                      <p:cBhvr>
                                        <p:cTn id="7" dur="500"/>
                                        <p:tgtEl>
                                          <p:spTgt spid="739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3912"/>
                                        </p:tgtEl>
                                        <p:attrNameLst>
                                          <p:attrName>style.visibility</p:attrName>
                                        </p:attrNameLst>
                                      </p:cBhvr>
                                      <p:to>
                                        <p:strVal val="visible"/>
                                      </p:to>
                                    </p:set>
                                    <p:animEffect transition="in" filter="box(in)">
                                      <p:cBhvr>
                                        <p:cTn id="12" dur="500"/>
                                        <p:tgtEl>
                                          <p:spTgt spid="73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3"/>
          <p:cNvSpPr>
            <a:spLocks noGrp="1" noChangeArrowheads="1"/>
          </p:cNvSpPr>
          <p:nvPr>
            <p:ph idx="1"/>
          </p:nvPr>
        </p:nvSpPr>
        <p:spPr/>
        <p:txBody>
          <a:bodyPr/>
          <a:lstStyle/>
          <a:p>
            <a:pPr eaLnBrk="1" hangingPunct="1">
              <a:spcBef>
                <a:spcPct val="0"/>
              </a:spcBef>
              <a:buFont typeface="Wingdings" pitchFamily="2" charset="2"/>
              <a:buNone/>
            </a:pPr>
            <a:r>
              <a:rPr lang="en-US" altLang="zh-CN" sz="2400" b="1" dirty="0" smtClean="0"/>
              <a:t>1  </a:t>
            </a:r>
            <a:r>
              <a:rPr lang="zh-CN" altLang="en-US" sz="2400" b="1" dirty="0" smtClean="0"/>
              <a:t>一个大小为</a:t>
            </a:r>
            <a:r>
              <a:rPr lang="en-US" altLang="zh-CN" sz="2400" b="1" dirty="0" smtClean="0"/>
              <a:t>6</a:t>
            </a:r>
            <a:r>
              <a:rPr lang="zh-CN" altLang="en-US" sz="2400" b="1" dirty="0" smtClean="0"/>
              <a:t>的数组实现循环队列，当前</a:t>
            </a:r>
            <a:r>
              <a:rPr lang="en-US" altLang="zh-CN" sz="2400" b="1" dirty="0" smtClean="0"/>
              <a:t>rear=0, front=3</a:t>
            </a:r>
            <a:r>
              <a:rPr lang="zh-CN" altLang="en-US" sz="2400" b="1" dirty="0" smtClean="0"/>
              <a:t>，从队列中删除一个元素，再入队两个元素时，</a:t>
            </a:r>
            <a:r>
              <a:rPr lang="en-US" altLang="zh-CN" sz="2400" b="1" dirty="0" smtClean="0"/>
              <a:t>rear=</a:t>
            </a:r>
            <a:r>
              <a:rPr lang="en-US" altLang="zh-CN" sz="2400" b="1" u="sng" dirty="0" smtClean="0"/>
              <a:t>       </a:t>
            </a:r>
            <a:r>
              <a:rPr lang="zh-CN" altLang="en-US" sz="2400" b="1" dirty="0" smtClean="0"/>
              <a:t>，</a:t>
            </a:r>
            <a:r>
              <a:rPr lang="en-US" altLang="zh-CN" sz="2400" b="1" dirty="0" smtClean="0"/>
              <a:t>front= </a:t>
            </a:r>
            <a:r>
              <a:rPr lang="en-US" altLang="zh-CN" sz="2400" b="1" u="sng" dirty="0" smtClean="0"/>
              <a:t>     </a:t>
            </a:r>
            <a:r>
              <a:rPr lang="zh-CN" altLang="en-US" sz="2400" b="1" dirty="0" smtClean="0"/>
              <a:t>。</a:t>
            </a:r>
          </a:p>
          <a:p>
            <a:pPr eaLnBrk="1" hangingPunct="1">
              <a:spcBef>
                <a:spcPct val="0"/>
              </a:spcBef>
              <a:buFont typeface="Wingdings" pitchFamily="2" charset="2"/>
              <a:buNone/>
            </a:pPr>
            <a:r>
              <a:rPr lang="en-US" altLang="zh-CN" sz="2400" b="1" dirty="0" smtClean="0"/>
              <a:t>2  </a:t>
            </a:r>
            <a:r>
              <a:rPr lang="zh-CN" altLang="en-US" sz="2400" b="1" dirty="0" smtClean="0"/>
              <a:t>设栈</a:t>
            </a:r>
            <a:r>
              <a:rPr lang="en-US" altLang="zh-CN" sz="2400" b="1" dirty="0" smtClean="0"/>
              <a:t>S</a:t>
            </a:r>
            <a:r>
              <a:rPr lang="zh-CN" altLang="en-US" sz="2400" b="1" dirty="0" smtClean="0"/>
              <a:t>和队列</a:t>
            </a:r>
            <a:r>
              <a:rPr lang="en-US" altLang="zh-CN" sz="2400" b="1" dirty="0" smtClean="0"/>
              <a:t>Q</a:t>
            </a:r>
            <a:r>
              <a:rPr lang="zh-CN" altLang="en-US" sz="2400" b="1" dirty="0" smtClean="0"/>
              <a:t>的初始状态为空，元素</a:t>
            </a:r>
            <a:r>
              <a:rPr lang="en-US" altLang="zh-CN" sz="2400" b="1" dirty="0" smtClean="0"/>
              <a:t>a</a:t>
            </a:r>
            <a:r>
              <a:rPr lang="zh-CN" altLang="en-US" sz="2400" b="1" dirty="0" smtClean="0"/>
              <a:t>、</a:t>
            </a:r>
            <a:r>
              <a:rPr lang="en-US" altLang="zh-CN" sz="2400" b="1" dirty="0" smtClean="0"/>
              <a:t>b</a:t>
            </a:r>
            <a:r>
              <a:rPr lang="zh-CN" altLang="en-US" sz="2400" b="1" dirty="0" smtClean="0"/>
              <a:t>、</a:t>
            </a:r>
            <a:r>
              <a:rPr lang="en-US" altLang="zh-CN" sz="2400" b="1" dirty="0" smtClean="0"/>
              <a:t>c</a:t>
            </a:r>
            <a:r>
              <a:rPr lang="zh-CN" altLang="en-US" sz="2400" b="1" dirty="0" smtClean="0"/>
              <a:t>、</a:t>
            </a:r>
            <a:r>
              <a:rPr lang="en-US" altLang="zh-CN" sz="2400" b="1" dirty="0" smtClean="0"/>
              <a:t>d</a:t>
            </a:r>
            <a:r>
              <a:rPr lang="zh-CN" altLang="en-US" sz="2400" b="1" dirty="0" smtClean="0"/>
              <a:t>、</a:t>
            </a:r>
            <a:r>
              <a:rPr lang="en-US" altLang="zh-CN" sz="2400" b="1" dirty="0" smtClean="0"/>
              <a:t>e</a:t>
            </a:r>
            <a:r>
              <a:rPr lang="zh-CN" altLang="en-US" sz="2400" b="1" dirty="0" smtClean="0"/>
              <a:t>、</a:t>
            </a:r>
            <a:r>
              <a:rPr lang="en-US" altLang="zh-CN" sz="2400" b="1" dirty="0" smtClean="0"/>
              <a:t>f</a:t>
            </a:r>
            <a:r>
              <a:rPr lang="zh-CN" altLang="en-US" sz="2400" b="1" dirty="0" smtClean="0"/>
              <a:t>依次通过</a:t>
            </a:r>
            <a:r>
              <a:rPr lang="en-US" altLang="zh-CN" sz="2400" b="1" dirty="0" smtClean="0"/>
              <a:t>S</a:t>
            </a:r>
            <a:r>
              <a:rPr lang="zh-CN" altLang="en-US" sz="2400" b="1" dirty="0" smtClean="0"/>
              <a:t>，一个元素出栈后即进入队列</a:t>
            </a:r>
            <a:r>
              <a:rPr lang="en-US" altLang="zh-CN" sz="2400" b="1" dirty="0" smtClean="0"/>
              <a:t>Q</a:t>
            </a:r>
            <a:r>
              <a:rPr lang="zh-CN" altLang="en-US" sz="2400" b="1" dirty="0" smtClean="0"/>
              <a:t>，若这</a:t>
            </a:r>
            <a:r>
              <a:rPr lang="en-US" altLang="zh-CN" sz="2400" b="1" dirty="0" smtClean="0"/>
              <a:t>6</a:t>
            </a:r>
            <a:r>
              <a:rPr lang="zh-CN" altLang="en-US" sz="2400" b="1" dirty="0" smtClean="0"/>
              <a:t>个元素入队列顺序是</a:t>
            </a:r>
            <a:r>
              <a:rPr lang="en-US" altLang="zh-CN" sz="2400" b="1" dirty="0" smtClean="0"/>
              <a:t>b</a:t>
            </a:r>
            <a:r>
              <a:rPr lang="zh-CN" altLang="en-US" sz="2400" b="1" dirty="0" smtClean="0"/>
              <a:t>、</a:t>
            </a:r>
            <a:r>
              <a:rPr lang="en-US" altLang="zh-CN" sz="2400" b="1" dirty="0" smtClean="0"/>
              <a:t>d</a:t>
            </a:r>
            <a:r>
              <a:rPr lang="zh-CN" altLang="en-US" sz="2400" b="1" dirty="0" smtClean="0"/>
              <a:t>、</a:t>
            </a:r>
            <a:r>
              <a:rPr lang="en-US" altLang="zh-CN" sz="2400" b="1" dirty="0" smtClean="0"/>
              <a:t>c</a:t>
            </a:r>
            <a:r>
              <a:rPr lang="zh-CN" altLang="en-US" sz="2400" b="1" dirty="0" smtClean="0"/>
              <a:t>、</a:t>
            </a:r>
            <a:r>
              <a:rPr lang="en-US" altLang="zh-CN" sz="2400" b="1" dirty="0" smtClean="0"/>
              <a:t>f</a:t>
            </a:r>
            <a:r>
              <a:rPr lang="zh-CN" altLang="en-US" sz="2400" b="1" dirty="0" smtClean="0"/>
              <a:t>、</a:t>
            </a:r>
            <a:r>
              <a:rPr lang="en-US" altLang="zh-CN" sz="2400" b="1" dirty="0" smtClean="0"/>
              <a:t>e</a:t>
            </a:r>
            <a:r>
              <a:rPr lang="zh-CN" altLang="en-US" sz="2400" b="1" dirty="0" smtClean="0"/>
              <a:t>、</a:t>
            </a:r>
            <a:r>
              <a:rPr lang="en-US" altLang="zh-CN" sz="2400" b="1" dirty="0" smtClean="0"/>
              <a:t>a</a:t>
            </a:r>
            <a:r>
              <a:rPr lang="zh-CN" altLang="en-US" sz="2400" b="1" dirty="0" smtClean="0"/>
              <a:t>，则</a:t>
            </a:r>
            <a:r>
              <a:rPr lang="en-US" altLang="zh-CN" sz="2400" b="1" dirty="0" smtClean="0"/>
              <a:t>S</a:t>
            </a:r>
            <a:r>
              <a:rPr lang="zh-CN" altLang="en-US" sz="2400" b="1" dirty="0" smtClean="0"/>
              <a:t>的容量至少</a:t>
            </a:r>
            <a:r>
              <a:rPr lang="zh-CN" altLang="en-US" sz="2400" b="1" u="sng" dirty="0" smtClean="0"/>
              <a:t>     </a:t>
            </a:r>
            <a:r>
              <a:rPr lang="zh-CN" altLang="en-US" sz="2400" b="1" dirty="0" smtClean="0"/>
              <a:t>。</a:t>
            </a:r>
          </a:p>
          <a:p>
            <a:pPr eaLnBrk="1" hangingPunct="1">
              <a:spcBef>
                <a:spcPct val="0"/>
              </a:spcBef>
              <a:buFont typeface="Wingdings" pitchFamily="2" charset="2"/>
              <a:buNone/>
            </a:pPr>
            <a:r>
              <a:rPr lang="en-US" altLang="zh-CN" sz="2400" b="1" dirty="0" smtClean="0"/>
              <a:t>3  </a:t>
            </a:r>
            <a:r>
              <a:rPr lang="zh-CN" altLang="en-US" sz="2400" b="1" dirty="0" smtClean="0"/>
              <a:t>用循环链表表示的队列长度为</a:t>
            </a:r>
            <a:r>
              <a:rPr lang="en-US" altLang="zh-CN" sz="2400" b="1" dirty="0" smtClean="0"/>
              <a:t>n</a:t>
            </a:r>
            <a:r>
              <a:rPr lang="zh-CN" altLang="en-US" sz="2400" b="1" dirty="0" smtClean="0"/>
              <a:t>，若只设头指针，出队和入队的时间复杂度分别是</a:t>
            </a:r>
            <a:r>
              <a:rPr lang="zh-CN" altLang="en-US" sz="2400" b="1" u="sng" dirty="0" smtClean="0"/>
              <a:t>   </a:t>
            </a:r>
            <a:r>
              <a:rPr lang="zh-CN" altLang="en-US" sz="2400" b="1" dirty="0" smtClean="0"/>
              <a:t>和</a:t>
            </a:r>
            <a:r>
              <a:rPr lang="zh-CN" altLang="en-US" sz="2400" b="1" u="sng" dirty="0" smtClean="0"/>
              <a:t>     </a:t>
            </a:r>
            <a:r>
              <a:rPr lang="zh-CN" altLang="en-US" sz="2400" b="1" dirty="0" smtClean="0"/>
              <a:t>，若只设尾指针，出队和入队的时间复杂度分别是</a:t>
            </a:r>
            <a:r>
              <a:rPr lang="zh-CN" altLang="en-US" sz="2400" b="1" u="sng" dirty="0" smtClean="0"/>
              <a:t>        </a:t>
            </a:r>
            <a:r>
              <a:rPr lang="zh-CN" altLang="en-US" sz="2400" b="1" dirty="0" smtClean="0"/>
              <a:t>和</a:t>
            </a:r>
            <a:r>
              <a:rPr lang="zh-CN" altLang="en-US" sz="2400" b="1" u="sng" dirty="0" smtClean="0"/>
              <a:t>      </a:t>
            </a:r>
            <a:r>
              <a:rPr lang="en-US" altLang="zh-CN" sz="2400" b="1" dirty="0" smtClean="0"/>
              <a:t>.</a:t>
            </a:r>
          </a:p>
          <a:p>
            <a:pPr eaLnBrk="1" hangingPunct="1">
              <a:spcBef>
                <a:spcPct val="0"/>
              </a:spcBef>
              <a:buFont typeface="Wingdings" pitchFamily="2" charset="2"/>
              <a:buNone/>
            </a:pPr>
            <a:r>
              <a:rPr lang="en-US" altLang="zh-CN" sz="2400" b="1" dirty="0" smtClean="0"/>
              <a:t>4 </a:t>
            </a:r>
            <a:r>
              <a:rPr lang="zh-CN" altLang="en-US" sz="2400" b="1" dirty="0" smtClean="0"/>
              <a:t>为解决计算机主机与打印机速度不匹配问题，常设置打印数据缓冲区，主机将要输出的数据依次写入该缓冲区，打印机从该缓冲区取出数据打印，该缓冲区是一个</a:t>
            </a:r>
            <a:r>
              <a:rPr lang="zh-CN" altLang="en-US" sz="2400" b="1" u="sng" dirty="0" smtClean="0"/>
              <a:t>      </a:t>
            </a:r>
            <a:r>
              <a:rPr lang="zh-CN" altLang="en-US" sz="2400" b="1" dirty="0" smtClean="0"/>
              <a:t>。</a:t>
            </a:r>
            <a:endParaRPr lang="en-US" altLang="zh-CN" sz="2400" b="1" dirty="0" smtClean="0"/>
          </a:p>
          <a:p>
            <a:pPr eaLnBrk="1" hangingPunct="1">
              <a:spcBef>
                <a:spcPct val="0"/>
              </a:spcBef>
              <a:buFont typeface="Wingdings" pitchFamily="2" charset="2"/>
              <a:buNone/>
            </a:pPr>
            <a:r>
              <a:rPr lang="en-US" altLang="zh-CN" sz="2400" b="1" dirty="0" smtClean="0"/>
              <a:t>    A </a:t>
            </a:r>
            <a:r>
              <a:rPr lang="zh-CN" altLang="en-US" sz="2400" b="1" dirty="0" smtClean="0"/>
              <a:t>堆  </a:t>
            </a:r>
            <a:r>
              <a:rPr lang="en-US" altLang="zh-CN" sz="2400" b="1" dirty="0" smtClean="0"/>
              <a:t>B </a:t>
            </a:r>
            <a:r>
              <a:rPr lang="zh-CN" altLang="en-US" sz="2400" b="1" dirty="0" smtClean="0"/>
              <a:t>队列  </a:t>
            </a:r>
            <a:r>
              <a:rPr lang="en-US" altLang="zh-CN" sz="2400" b="1" dirty="0" smtClean="0"/>
              <a:t>C </a:t>
            </a:r>
            <a:r>
              <a:rPr lang="zh-CN" altLang="en-US" sz="2400" b="1" dirty="0" smtClean="0"/>
              <a:t>数组  </a:t>
            </a:r>
            <a:r>
              <a:rPr lang="en-US" altLang="zh-CN" sz="2400" b="1" dirty="0" smtClean="0"/>
              <a:t>D </a:t>
            </a:r>
            <a:r>
              <a:rPr lang="zh-CN" altLang="en-US" sz="2400" b="1" dirty="0" smtClean="0"/>
              <a:t>线性表</a:t>
            </a:r>
          </a:p>
          <a:p>
            <a:pPr eaLnBrk="1" hangingPunct="1">
              <a:lnSpc>
                <a:spcPct val="80000"/>
              </a:lnSpc>
            </a:pPr>
            <a:endParaRPr lang="en-US" altLang="zh-CN" sz="2400" dirty="0" smtClean="0"/>
          </a:p>
        </p:txBody>
      </p:sp>
      <p:sp>
        <p:nvSpPr>
          <p:cNvPr id="155650" name="Rectangle 2"/>
          <p:cNvSpPr>
            <a:spLocks noGrp="1" noChangeArrowheads="1"/>
          </p:cNvSpPr>
          <p:nvPr>
            <p:ph type="title"/>
          </p:nvPr>
        </p:nvSpPr>
        <p:spPr/>
        <p:txBody>
          <a:bodyPr/>
          <a:lstStyle/>
          <a:p>
            <a:pPr eaLnBrk="1" hangingPunct="1"/>
            <a:r>
              <a:rPr lang="zh-CN" altLang="en-US" dirty="0" smtClean="0"/>
              <a:t>队列的特性（</a:t>
            </a:r>
            <a:r>
              <a:rPr lang="en-US" altLang="zh-CN" dirty="0" smtClean="0"/>
              <a:t>1</a:t>
            </a:r>
            <a:r>
              <a:rPr lang="zh-CN" altLang="en-US" dirty="0" smtClean="0"/>
              <a:t>）</a:t>
            </a:r>
          </a:p>
        </p:txBody>
      </p:sp>
    </p:spTree>
    <p:extLst>
      <p:ext uri="{BB962C8B-B14F-4D97-AF65-F5344CB8AC3E}">
        <p14:creationId xmlns:p14="http://schemas.microsoft.com/office/powerpoint/2010/main" val="197605811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p:cNvSpPr>
            <a:spLocks noGrp="1" noChangeArrowheads="1"/>
          </p:cNvSpPr>
          <p:nvPr>
            <p:ph type="title"/>
          </p:nvPr>
        </p:nvSpPr>
        <p:spPr/>
        <p:txBody>
          <a:bodyPr/>
          <a:lstStyle/>
          <a:p>
            <a:r>
              <a:rPr lang="zh-CN" altLang="en-US" smtClean="0"/>
              <a:t>队列的特性（</a:t>
            </a:r>
            <a:r>
              <a:rPr lang="en-US" altLang="zh-CN" smtClean="0"/>
              <a:t>2</a:t>
            </a:r>
            <a:r>
              <a:rPr lang="zh-CN" altLang="en-US" smtClean="0"/>
              <a:t>）</a:t>
            </a:r>
          </a:p>
        </p:txBody>
      </p:sp>
      <p:sp>
        <p:nvSpPr>
          <p:cNvPr id="3" name="内容占位符 2"/>
          <p:cNvSpPr>
            <a:spLocks noGrp="1"/>
          </p:cNvSpPr>
          <p:nvPr>
            <p:ph idx="1"/>
          </p:nvPr>
        </p:nvSpPr>
        <p:spPr>
          <a:xfrm>
            <a:off x="611294" y="2017713"/>
            <a:ext cx="8345349" cy="4114800"/>
          </a:xfrm>
        </p:spPr>
        <p:txBody>
          <a:bodyPr/>
          <a:lstStyle/>
          <a:p>
            <a:pPr algn="just" eaLnBrk="1" hangingPunct="1">
              <a:lnSpc>
                <a:spcPct val="90000"/>
              </a:lnSpc>
              <a:buClr>
                <a:srgbClr val="00007D"/>
              </a:buClr>
              <a:buSzPct val="75000"/>
              <a:buFont typeface="Wingdings" pitchFamily="2" charset="2"/>
              <a:buNone/>
              <a:defRPr/>
            </a:pPr>
            <a:r>
              <a:rPr lang="en-US" altLang="zh-CN" sz="2400" b="1" dirty="0">
                <a:solidFill>
                  <a:srgbClr val="000000"/>
                </a:solidFill>
                <a:latin typeface="Arial"/>
                <a:ea typeface="楷体_GB2312" pitchFamily="49" charset="-122"/>
              </a:rPr>
              <a:t>5 </a:t>
            </a:r>
            <a:r>
              <a:rPr lang="zh-CN" altLang="en-US" sz="2400" b="1" dirty="0">
                <a:solidFill>
                  <a:srgbClr val="000000"/>
                </a:solidFill>
                <a:latin typeface="Arial"/>
                <a:ea typeface="楷体_GB2312" pitchFamily="49" charset="-122"/>
              </a:rPr>
              <a:t>循环队列用数组</a:t>
            </a:r>
            <a:r>
              <a:rPr lang="en-US" altLang="zh-CN" sz="2400" b="1" dirty="0">
                <a:solidFill>
                  <a:srgbClr val="000000"/>
                </a:solidFill>
                <a:latin typeface="Arial"/>
                <a:ea typeface="楷体_GB2312" pitchFamily="49" charset="-122"/>
              </a:rPr>
              <a:t>A[0..m-1]</a:t>
            </a:r>
            <a:r>
              <a:rPr lang="zh-CN" altLang="en-US" sz="2400" b="1" dirty="0">
                <a:solidFill>
                  <a:srgbClr val="000000"/>
                </a:solidFill>
                <a:latin typeface="Arial"/>
                <a:ea typeface="楷体_GB2312" pitchFamily="49" charset="-122"/>
              </a:rPr>
              <a:t>存放其元素值，已知其头尾指针分别是</a:t>
            </a:r>
            <a:r>
              <a:rPr lang="en-US" altLang="zh-CN" sz="2400" b="1" dirty="0">
                <a:solidFill>
                  <a:srgbClr val="000000"/>
                </a:solidFill>
                <a:latin typeface="Arial"/>
                <a:ea typeface="楷体_GB2312" pitchFamily="49" charset="-122"/>
              </a:rPr>
              <a:t>front</a:t>
            </a:r>
            <a:r>
              <a:rPr lang="zh-CN" altLang="en-US" sz="2400" b="1" dirty="0">
                <a:solidFill>
                  <a:srgbClr val="000000"/>
                </a:solidFill>
                <a:latin typeface="Arial"/>
                <a:ea typeface="楷体_GB2312" pitchFamily="49" charset="-122"/>
              </a:rPr>
              <a:t>、</a:t>
            </a:r>
            <a:r>
              <a:rPr lang="en-US" altLang="zh-CN" sz="2400" b="1" dirty="0">
                <a:solidFill>
                  <a:srgbClr val="000000"/>
                </a:solidFill>
                <a:latin typeface="Arial"/>
                <a:ea typeface="楷体_GB2312" pitchFamily="49" charset="-122"/>
              </a:rPr>
              <a:t>rear</a:t>
            </a:r>
            <a:r>
              <a:rPr lang="zh-CN" altLang="en-US" sz="2400" b="1" dirty="0">
                <a:solidFill>
                  <a:srgbClr val="000000"/>
                </a:solidFill>
                <a:latin typeface="Arial"/>
                <a:ea typeface="楷体_GB2312" pitchFamily="49" charset="-122"/>
              </a:rPr>
              <a:t>，则当前队列中元素个数为</a:t>
            </a:r>
            <a:r>
              <a:rPr lang="zh-CN" altLang="en-US" sz="2400" b="1" u="sng" dirty="0">
                <a:solidFill>
                  <a:srgbClr val="000000"/>
                </a:solidFill>
                <a:latin typeface="Arial"/>
                <a:ea typeface="楷体_GB2312" pitchFamily="49" charset="-122"/>
              </a:rPr>
              <a:t>           </a:t>
            </a:r>
            <a:r>
              <a:rPr lang="zh-CN" altLang="en-US" sz="2400" b="1" dirty="0">
                <a:solidFill>
                  <a:srgbClr val="000000"/>
                </a:solidFill>
                <a:latin typeface="Arial"/>
                <a:ea typeface="楷体_GB2312" pitchFamily="49" charset="-122"/>
              </a:rPr>
              <a:t>。</a:t>
            </a:r>
            <a:endParaRPr lang="en-US" altLang="zh-CN" sz="2400" b="1" dirty="0">
              <a:solidFill>
                <a:srgbClr val="000000"/>
              </a:solidFill>
              <a:latin typeface="Arial"/>
              <a:ea typeface="楷体_GB2312" pitchFamily="49" charset="-122"/>
            </a:endParaRPr>
          </a:p>
          <a:p>
            <a:pPr marL="266700" indent="-266700" eaLnBrk="1" hangingPunct="1">
              <a:lnSpc>
                <a:spcPct val="90000"/>
              </a:lnSpc>
              <a:spcBef>
                <a:spcPct val="50000"/>
              </a:spcBef>
              <a:buClrTx/>
              <a:buSzPct val="90000"/>
              <a:buFont typeface="Wingdings" pitchFamily="2" charset="2"/>
              <a:buNone/>
              <a:defRPr/>
            </a:pPr>
            <a:r>
              <a:rPr kumimoji="1" lang="en-US" altLang="zh-CN" sz="2400" b="1" kern="1200" dirty="0">
                <a:solidFill>
                  <a:srgbClr val="000000"/>
                </a:solidFill>
                <a:latin typeface="楷体_GB2312" pitchFamily="49" charset="-122"/>
                <a:ea typeface="楷体_GB2312" pitchFamily="49" charset="-122"/>
              </a:rPr>
              <a:t>6 </a:t>
            </a:r>
            <a:r>
              <a:rPr lang="zh-CN" altLang="en-US" sz="2400" b="1" kern="1200" dirty="0">
                <a:solidFill>
                  <a:srgbClr val="000000"/>
                </a:solidFill>
                <a:latin typeface="楷体_GB2312" pitchFamily="49" charset="-122"/>
                <a:ea typeface="楷体_GB2312" pitchFamily="49" charset="-122"/>
              </a:rPr>
              <a:t>用向量表示的循环队列容量为</a:t>
            </a:r>
            <a:r>
              <a:rPr lang="en-US" altLang="zh-CN" sz="2400" b="1" kern="1200" dirty="0">
                <a:solidFill>
                  <a:srgbClr val="000000"/>
                </a:solidFill>
                <a:latin typeface="楷体_GB2312" pitchFamily="49" charset="-122"/>
                <a:ea typeface="楷体_GB2312" pitchFamily="49" charset="-122"/>
              </a:rPr>
              <a:t>MAXSIZE</a:t>
            </a:r>
            <a:r>
              <a:rPr lang="zh-CN" altLang="en-US" sz="2400" b="1" kern="1200" dirty="0">
                <a:solidFill>
                  <a:srgbClr val="000000"/>
                </a:solidFill>
                <a:latin typeface="楷体_GB2312" pitchFamily="49" charset="-122"/>
                <a:ea typeface="楷体_GB2312" pitchFamily="49" charset="-122"/>
              </a:rPr>
              <a:t>，队首和队尾位置分别为</a:t>
            </a:r>
            <a:r>
              <a:rPr lang="en-US" altLang="zh-CN" sz="2400" b="1" kern="1200" dirty="0">
                <a:solidFill>
                  <a:srgbClr val="000000"/>
                </a:solidFill>
                <a:latin typeface="楷体_GB2312" pitchFamily="49" charset="-122"/>
                <a:ea typeface="楷体_GB2312" pitchFamily="49" charset="-122"/>
              </a:rPr>
              <a:t>1</a:t>
            </a:r>
            <a:r>
              <a:rPr lang="zh-CN" altLang="en-US" sz="2400" b="1" kern="1200" dirty="0">
                <a:solidFill>
                  <a:srgbClr val="000000"/>
                </a:solidFill>
                <a:latin typeface="楷体_GB2312" pitchFamily="49" charset="-122"/>
                <a:ea typeface="楷体_GB2312" pitchFamily="49" charset="-122"/>
              </a:rPr>
              <a:t>和</a:t>
            </a:r>
            <a:r>
              <a:rPr lang="en-US" altLang="zh-CN" sz="2400" b="1" kern="1200" dirty="0" err="1">
                <a:solidFill>
                  <a:srgbClr val="000000"/>
                </a:solidFill>
                <a:latin typeface="楷体_GB2312" pitchFamily="49" charset="-122"/>
                <a:ea typeface="楷体_GB2312" pitchFamily="49" charset="-122"/>
              </a:rPr>
              <a:t>max_size</a:t>
            </a:r>
            <a:r>
              <a:rPr lang="zh-CN" altLang="en-US" sz="2400" b="1" kern="1200" dirty="0">
                <a:solidFill>
                  <a:srgbClr val="000000"/>
                </a:solidFill>
                <a:latin typeface="楷体_GB2312" pitchFamily="49" charset="-122"/>
                <a:ea typeface="楷体_GB2312" pitchFamily="49" charset="-122"/>
              </a:rPr>
              <a:t>，队列为空的条件</a:t>
            </a:r>
            <a:r>
              <a:rPr lang="zh-CN" altLang="en-US" sz="2400" b="1" u="sng" kern="1200" dirty="0">
                <a:solidFill>
                  <a:srgbClr val="000000"/>
                </a:solidFill>
                <a:latin typeface="楷体_GB2312" pitchFamily="49" charset="-122"/>
                <a:ea typeface="楷体_GB2312" pitchFamily="49" charset="-122"/>
              </a:rPr>
              <a:t>     </a:t>
            </a:r>
            <a:r>
              <a:rPr lang="zh-CN" altLang="en-US" sz="2400" b="1" kern="1200" dirty="0">
                <a:solidFill>
                  <a:srgbClr val="000000"/>
                </a:solidFill>
                <a:latin typeface="楷体_GB2312" pitchFamily="49" charset="-122"/>
                <a:ea typeface="楷体_GB2312" pitchFamily="49" charset="-122"/>
              </a:rPr>
              <a:t>，队列为满的条件</a:t>
            </a:r>
            <a:r>
              <a:rPr lang="zh-CN" altLang="en-US" sz="2400" b="1" u="sng" kern="1200" dirty="0">
                <a:solidFill>
                  <a:srgbClr val="000000"/>
                </a:solidFill>
                <a:latin typeface="楷体_GB2312" pitchFamily="49" charset="-122"/>
                <a:ea typeface="楷体_GB2312" pitchFamily="49" charset="-122"/>
              </a:rPr>
              <a:t>         </a:t>
            </a:r>
            <a:r>
              <a:rPr lang="zh-CN" altLang="en-US" sz="2400" b="1" kern="1200" dirty="0">
                <a:solidFill>
                  <a:srgbClr val="000000"/>
                </a:solidFill>
                <a:latin typeface="楷体_GB2312" pitchFamily="49" charset="-122"/>
                <a:ea typeface="楷体_GB2312" pitchFamily="49" charset="-122"/>
              </a:rPr>
              <a:t>。</a:t>
            </a:r>
          </a:p>
          <a:p>
            <a:pPr marL="266700" indent="-266700" eaLnBrk="1" hangingPunct="1">
              <a:lnSpc>
                <a:spcPct val="90000"/>
              </a:lnSpc>
              <a:buFont typeface="Wingdings" pitchFamily="2" charset="2"/>
              <a:buNone/>
              <a:defRPr/>
            </a:pPr>
            <a:r>
              <a:rPr lang="en-US" altLang="zh-CN" sz="2400" b="1" dirty="0">
                <a:solidFill>
                  <a:srgbClr val="000000"/>
                </a:solidFill>
                <a:latin typeface="Arial"/>
              </a:rPr>
              <a:t>7</a:t>
            </a:r>
            <a:r>
              <a:rPr lang="zh-CN" altLang="en-US" sz="2400" b="1" dirty="0">
                <a:solidFill>
                  <a:srgbClr val="000000"/>
                </a:solidFill>
                <a:latin typeface="Arial"/>
              </a:rPr>
              <a:t> </a:t>
            </a:r>
            <a:r>
              <a:rPr kumimoji="1" lang="zh-CN" altLang="en-US" sz="2400" b="1" kern="1200" dirty="0">
                <a:solidFill>
                  <a:srgbClr val="000000"/>
                </a:solidFill>
                <a:ea typeface="楷体_GB2312" pitchFamily="49" charset="-122"/>
              </a:rPr>
              <a:t>循环队列的下标范围是</a:t>
            </a:r>
            <a:r>
              <a:rPr kumimoji="1" lang="en-US" altLang="zh-CN" sz="2400" b="1" kern="1200" dirty="0">
                <a:solidFill>
                  <a:srgbClr val="000000"/>
                </a:solidFill>
                <a:ea typeface="楷体_GB2312" pitchFamily="49" charset="-122"/>
              </a:rPr>
              <a:t>0~n-1</a:t>
            </a:r>
            <a:r>
              <a:rPr kumimoji="1" lang="zh-CN" altLang="en-US" sz="2400" b="1" kern="1200" dirty="0">
                <a:solidFill>
                  <a:srgbClr val="000000"/>
                </a:solidFill>
                <a:ea typeface="楷体_GB2312" pitchFamily="49" charset="-122"/>
              </a:rPr>
              <a:t>，其头，尾指针分别为</a:t>
            </a:r>
            <a:r>
              <a:rPr kumimoji="1" lang="en-US" altLang="zh-CN" sz="2400" b="1" kern="1200" dirty="0">
                <a:solidFill>
                  <a:srgbClr val="000000"/>
                </a:solidFill>
                <a:ea typeface="楷体_GB2312" pitchFamily="49" charset="-122"/>
              </a:rPr>
              <a:t>f</a:t>
            </a:r>
            <a:r>
              <a:rPr kumimoji="1" lang="zh-CN" altLang="en-US" sz="2400" b="1" kern="1200" dirty="0">
                <a:solidFill>
                  <a:srgbClr val="000000"/>
                </a:solidFill>
                <a:ea typeface="楷体_GB2312" pitchFamily="49" charset="-122"/>
              </a:rPr>
              <a:t>和</a:t>
            </a:r>
            <a:r>
              <a:rPr kumimoji="1" lang="en-US" altLang="zh-CN" sz="2400" b="1" kern="1200" dirty="0">
                <a:solidFill>
                  <a:srgbClr val="000000"/>
                </a:solidFill>
                <a:ea typeface="楷体_GB2312" pitchFamily="49" charset="-122"/>
              </a:rPr>
              <a:t>r</a:t>
            </a:r>
            <a:r>
              <a:rPr kumimoji="1" lang="zh-CN" altLang="en-US" sz="2400" b="1" kern="1200" dirty="0">
                <a:solidFill>
                  <a:srgbClr val="000000"/>
                </a:solidFill>
                <a:ea typeface="楷体_GB2312" pitchFamily="49" charset="-122"/>
              </a:rPr>
              <a:t>，则元素个数是</a:t>
            </a:r>
            <a:r>
              <a:rPr kumimoji="1" lang="en-US" altLang="zh-CN" sz="2400" b="1" kern="1200" dirty="0">
                <a:solidFill>
                  <a:srgbClr val="000000"/>
                </a:solidFill>
                <a:ea typeface="楷体_GB2312" pitchFamily="49" charset="-122"/>
              </a:rPr>
              <a:t>_</a:t>
            </a:r>
            <a:r>
              <a:rPr kumimoji="1" lang="zh-CN" altLang="en-US" sz="2400" b="1" kern="1200" dirty="0">
                <a:solidFill>
                  <a:srgbClr val="000000"/>
                </a:solidFill>
                <a:ea typeface="楷体_GB2312" pitchFamily="49" charset="-122"/>
              </a:rPr>
              <a:t>。</a:t>
            </a:r>
          </a:p>
        </p:txBody>
      </p:sp>
    </p:spTree>
    <p:extLst>
      <p:ext uri="{BB962C8B-B14F-4D97-AF65-F5344CB8AC3E}">
        <p14:creationId xmlns:p14="http://schemas.microsoft.com/office/powerpoint/2010/main" val="279340218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r>
              <a:rPr lang="zh-CN" altLang="en-US" smtClean="0"/>
              <a:t>队列的特性（</a:t>
            </a:r>
            <a:r>
              <a:rPr lang="en-US" altLang="zh-CN" smtClean="0"/>
              <a:t>2</a:t>
            </a:r>
            <a:r>
              <a:rPr lang="zh-CN" altLang="en-US" smtClean="0"/>
              <a:t>）</a:t>
            </a:r>
            <a:endParaRPr lang="zh-CN" altLang="zh-CN" smtClean="0"/>
          </a:p>
        </p:txBody>
      </p:sp>
      <p:sp>
        <p:nvSpPr>
          <p:cNvPr id="159747" name="Rectangle 3"/>
          <p:cNvSpPr>
            <a:spLocks noGrp="1" noChangeArrowheads="1"/>
          </p:cNvSpPr>
          <p:nvPr>
            <p:ph type="body" idx="1"/>
          </p:nvPr>
        </p:nvSpPr>
        <p:spPr>
          <a:xfrm>
            <a:off x="891098" y="1996225"/>
            <a:ext cx="7773750" cy="4114800"/>
          </a:xfrm>
        </p:spPr>
        <p:txBody>
          <a:bodyPr/>
          <a:lstStyle/>
          <a:p>
            <a:pPr eaLnBrk="1" hangingPunct="1">
              <a:lnSpc>
                <a:spcPct val="90000"/>
              </a:lnSpc>
              <a:buFont typeface="Wingdings" pitchFamily="2" charset="2"/>
              <a:buNone/>
            </a:pPr>
            <a:r>
              <a:rPr kumimoji="1" lang="en-US" altLang="zh-CN" sz="2000" b="1" dirty="0" smtClean="0"/>
              <a:t>void </a:t>
            </a:r>
            <a:r>
              <a:rPr kumimoji="1" lang="en-US" altLang="zh-CN" sz="2000" b="1" dirty="0" err="1" smtClean="0"/>
              <a:t>Reverse_Queue</a:t>
            </a:r>
            <a:r>
              <a:rPr kumimoji="1" lang="en-US" altLang="zh-CN" sz="2000" b="1" dirty="0" smtClean="0"/>
              <a:t>(</a:t>
            </a:r>
            <a:r>
              <a:rPr kumimoji="1" lang="en-US" altLang="zh-CN" sz="2000" b="1" dirty="0" err="1" smtClean="0"/>
              <a:t>SqQueue</a:t>
            </a:r>
            <a:r>
              <a:rPr kumimoji="1" lang="en-US" altLang="zh-CN" sz="2000" b="1" dirty="0" smtClean="0"/>
              <a:t> </a:t>
            </a:r>
            <a:r>
              <a:rPr kumimoji="1" lang="en-US" altLang="zh-CN" sz="2000" b="1" dirty="0" err="1" smtClean="0"/>
              <a:t>Q,SqStack</a:t>
            </a:r>
            <a:r>
              <a:rPr kumimoji="1" lang="en-US" altLang="zh-CN" sz="2000" b="1" dirty="0" smtClean="0"/>
              <a:t> s)</a:t>
            </a:r>
          </a:p>
          <a:p>
            <a:pPr eaLnBrk="1" hangingPunct="1">
              <a:lnSpc>
                <a:spcPct val="90000"/>
              </a:lnSpc>
              <a:buFont typeface="Wingdings" pitchFamily="2" charset="2"/>
              <a:buNone/>
            </a:pPr>
            <a:r>
              <a:rPr kumimoji="1" lang="en-US" altLang="zh-CN" sz="2000" b="1" dirty="0" smtClean="0"/>
              <a:t>{    while(!</a:t>
            </a:r>
            <a:r>
              <a:rPr kumimoji="1" lang="en-US" altLang="zh-CN" sz="2000" b="1" dirty="0" err="1" smtClean="0"/>
              <a:t>QueueEmpty</a:t>
            </a:r>
            <a:r>
              <a:rPr kumimoji="1" lang="en-US" altLang="zh-CN" sz="2000" b="1" dirty="0" smtClean="0"/>
              <a:t>(Q))</a:t>
            </a:r>
          </a:p>
          <a:p>
            <a:pPr eaLnBrk="1" hangingPunct="1">
              <a:lnSpc>
                <a:spcPct val="90000"/>
              </a:lnSpc>
              <a:buFont typeface="Wingdings" pitchFamily="2" charset="2"/>
              <a:buNone/>
            </a:pPr>
            <a:r>
              <a:rPr kumimoji="1" lang="en-US" altLang="zh-CN" sz="2000" b="1" dirty="0" smtClean="0"/>
              <a:t>     {    data=</a:t>
            </a:r>
            <a:r>
              <a:rPr kumimoji="1" lang="en-US" altLang="zh-CN" sz="2000" b="1" dirty="0" err="1" smtClean="0"/>
              <a:t>DeQueue</a:t>
            </a:r>
            <a:r>
              <a:rPr kumimoji="1" lang="en-US" altLang="zh-CN" sz="2000" b="1" dirty="0" smtClean="0"/>
              <a:t>(Q);</a:t>
            </a:r>
          </a:p>
          <a:p>
            <a:pPr eaLnBrk="1" hangingPunct="1">
              <a:lnSpc>
                <a:spcPct val="90000"/>
              </a:lnSpc>
              <a:buFont typeface="Wingdings" pitchFamily="2" charset="2"/>
              <a:buNone/>
            </a:pPr>
            <a:r>
              <a:rPr kumimoji="1" lang="en-US" altLang="zh-CN" sz="2000" b="1" dirty="0" smtClean="0"/>
              <a:t>           push(</a:t>
            </a:r>
            <a:r>
              <a:rPr kumimoji="1" lang="en-US" altLang="zh-CN" sz="2000" b="1" dirty="0" err="1" smtClean="0"/>
              <a:t>S,data</a:t>
            </a:r>
            <a:r>
              <a:rPr kumimoji="1" lang="en-US" altLang="zh-CN" sz="2000" b="1" dirty="0" smtClean="0"/>
              <a:t>);</a:t>
            </a:r>
          </a:p>
          <a:p>
            <a:pPr eaLnBrk="1" hangingPunct="1">
              <a:lnSpc>
                <a:spcPct val="90000"/>
              </a:lnSpc>
              <a:buFont typeface="Wingdings" pitchFamily="2" charset="2"/>
              <a:buNone/>
            </a:pPr>
            <a:r>
              <a:rPr kumimoji="1" lang="en-US" altLang="zh-CN" sz="2000" b="1" dirty="0" smtClean="0"/>
              <a:t>      }</a:t>
            </a:r>
            <a:r>
              <a:rPr kumimoji="1" lang="en-US" altLang="zh-CN" sz="2000" b="1" dirty="0" smtClean="0">
                <a:solidFill>
                  <a:srgbClr val="008000"/>
                </a:solidFill>
              </a:rPr>
              <a:t>//while</a:t>
            </a:r>
          </a:p>
          <a:p>
            <a:pPr eaLnBrk="1" hangingPunct="1">
              <a:lnSpc>
                <a:spcPct val="90000"/>
              </a:lnSpc>
              <a:buFont typeface="Wingdings" pitchFamily="2" charset="2"/>
              <a:buNone/>
            </a:pPr>
            <a:r>
              <a:rPr kumimoji="1" lang="en-US" altLang="zh-CN" sz="2000" b="1" dirty="0" smtClean="0"/>
              <a:t>     while(!</a:t>
            </a:r>
            <a:r>
              <a:rPr kumimoji="1" lang="en-US" altLang="zh-CN" sz="2000" b="1" dirty="0" err="1" smtClean="0"/>
              <a:t>StackEmpty</a:t>
            </a:r>
            <a:r>
              <a:rPr kumimoji="1" lang="en-US" altLang="zh-CN" sz="2000" b="1" dirty="0" smtClean="0"/>
              <a:t>(S))</a:t>
            </a:r>
          </a:p>
          <a:p>
            <a:pPr eaLnBrk="1" hangingPunct="1">
              <a:lnSpc>
                <a:spcPct val="90000"/>
              </a:lnSpc>
              <a:buFont typeface="Wingdings" pitchFamily="2" charset="2"/>
              <a:buNone/>
            </a:pPr>
            <a:r>
              <a:rPr kumimoji="1" lang="en-US" altLang="zh-CN" sz="2000" b="1" dirty="0" smtClean="0"/>
              <a:t>    {   data=pop(S);</a:t>
            </a:r>
          </a:p>
          <a:p>
            <a:pPr eaLnBrk="1" hangingPunct="1">
              <a:lnSpc>
                <a:spcPct val="90000"/>
              </a:lnSpc>
              <a:buFont typeface="Wingdings" pitchFamily="2" charset="2"/>
              <a:buNone/>
            </a:pPr>
            <a:r>
              <a:rPr kumimoji="1" lang="en-US" altLang="zh-CN" sz="2000" b="1" dirty="0" smtClean="0"/>
              <a:t>         </a:t>
            </a:r>
            <a:r>
              <a:rPr kumimoji="1" lang="en-US" altLang="zh-CN" sz="2000" b="1" dirty="0" err="1" smtClean="0"/>
              <a:t>EnQueue</a:t>
            </a:r>
            <a:r>
              <a:rPr kumimoji="1" lang="en-US" altLang="zh-CN" sz="2000" b="1" dirty="0" smtClean="0"/>
              <a:t>(</a:t>
            </a:r>
            <a:r>
              <a:rPr kumimoji="1" lang="en-US" altLang="zh-CN" sz="2000" b="1" dirty="0" err="1" smtClean="0"/>
              <a:t>Q,data</a:t>
            </a:r>
            <a:r>
              <a:rPr kumimoji="1" lang="en-US" altLang="zh-CN" sz="2000" b="1" dirty="0" smtClean="0"/>
              <a:t>);</a:t>
            </a:r>
          </a:p>
          <a:p>
            <a:pPr eaLnBrk="1" hangingPunct="1">
              <a:lnSpc>
                <a:spcPct val="90000"/>
              </a:lnSpc>
              <a:buFont typeface="Wingdings" pitchFamily="2" charset="2"/>
              <a:buNone/>
            </a:pPr>
            <a:r>
              <a:rPr kumimoji="1" lang="en-US" altLang="zh-CN" sz="2000" b="1" dirty="0" smtClean="0"/>
              <a:t>    }</a:t>
            </a:r>
            <a:r>
              <a:rPr kumimoji="1" lang="en-US" altLang="zh-CN" sz="2000" b="1" dirty="0" smtClean="0">
                <a:solidFill>
                  <a:srgbClr val="008000"/>
                </a:solidFill>
              </a:rPr>
              <a:t>//while</a:t>
            </a:r>
          </a:p>
          <a:p>
            <a:pPr eaLnBrk="1" hangingPunct="1">
              <a:lnSpc>
                <a:spcPct val="90000"/>
              </a:lnSpc>
              <a:buFont typeface="Wingdings" pitchFamily="2" charset="2"/>
              <a:buNone/>
            </a:pPr>
            <a:r>
              <a:rPr kumimoji="1" lang="en-US" altLang="zh-CN" sz="2000" b="1" dirty="0" smtClean="0"/>
              <a:t>}</a:t>
            </a:r>
            <a:r>
              <a:rPr kumimoji="1" lang="en-US" altLang="zh-CN" sz="2000" b="1" dirty="0" smtClean="0">
                <a:solidFill>
                  <a:srgbClr val="008000"/>
                </a:solidFill>
              </a:rPr>
              <a:t>//</a:t>
            </a:r>
            <a:r>
              <a:rPr kumimoji="1" lang="en-US" altLang="zh-CN" sz="2000" b="1" dirty="0" err="1" smtClean="0">
                <a:solidFill>
                  <a:srgbClr val="008000"/>
                </a:solidFill>
              </a:rPr>
              <a:t>Reverse_Queue</a:t>
            </a:r>
            <a:endParaRPr lang="en-US" altLang="zh-CN" sz="2000" dirty="0" smtClean="0"/>
          </a:p>
        </p:txBody>
      </p:sp>
      <p:sp>
        <p:nvSpPr>
          <p:cNvPr id="159749" name="文本框 5"/>
          <p:cNvSpPr txBox="1">
            <a:spLocks noChangeArrowheads="1"/>
          </p:cNvSpPr>
          <p:nvPr/>
        </p:nvSpPr>
        <p:spPr bwMode="auto">
          <a:xfrm>
            <a:off x="440338" y="972781"/>
            <a:ext cx="838980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dirty="0"/>
              <a:t>8 Q</a:t>
            </a:r>
            <a:r>
              <a:rPr lang="zh-CN" altLang="en-US" sz="2400" b="1" dirty="0"/>
              <a:t>是非空队列，</a:t>
            </a:r>
            <a:r>
              <a:rPr lang="en-US" altLang="zh-CN" sz="2400" b="1" dirty="0"/>
              <a:t>S</a:t>
            </a:r>
            <a:r>
              <a:rPr lang="zh-CN" altLang="en-US" sz="2400" b="1" dirty="0"/>
              <a:t>是一空栈，设计算法，仅用队列和栈的基本操作和少量工作变量逆置队列</a:t>
            </a:r>
            <a:r>
              <a:rPr lang="en-US" altLang="zh-CN" sz="2400" b="1" dirty="0"/>
              <a:t>Q</a:t>
            </a:r>
            <a:r>
              <a:rPr lang="zh-CN" altLang="en-US" sz="2400" b="1" dirty="0"/>
              <a:t>的元素。</a:t>
            </a:r>
          </a:p>
        </p:txBody>
      </p:sp>
    </p:spTree>
    <p:extLst>
      <p:ext uri="{BB962C8B-B14F-4D97-AF65-F5344CB8AC3E}">
        <p14:creationId xmlns:p14="http://schemas.microsoft.com/office/powerpoint/2010/main" val="19469380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1011071" y="257577"/>
            <a:ext cx="8231029" cy="694700"/>
          </a:xfrm>
        </p:spPr>
        <p:txBody>
          <a:bodyPr/>
          <a:lstStyle/>
          <a:p>
            <a:pPr eaLnBrk="1" hangingPunct="1"/>
            <a:r>
              <a:rPr lang="zh-CN" altLang="en-US" b="1" dirty="0" smtClean="0"/>
              <a:t>郑州大学研究生入学试题选</a:t>
            </a:r>
            <a:r>
              <a:rPr lang="en-US" altLang="zh-CN" b="1" dirty="0" smtClean="0"/>
              <a:t>(1)</a:t>
            </a:r>
          </a:p>
        </p:txBody>
      </p:sp>
      <p:sp>
        <p:nvSpPr>
          <p:cNvPr id="160771" name="Rectangle 3"/>
          <p:cNvSpPr>
            <a:spLocks noGrp="1" noChangeArrowheads="1"/>
          </p:cNvSpPr>
          <p:nvPr>
            <p:ph type="body" idx="1"/>
          </p:nvPr>
        </p:nvSpPr>
        <p:spPr>
          <a:xfrm>
            <a:off x="250869" y="1017588"/>
            <a:ext cx="8643851" cy="4572000"/>
          </a:xfrm>
        </p:spPr>
        <p:txBody>
          <a:bodyPr/>
          <a:lstStyle/>
          <a:p>
            <a:pPr eaLnBrk="1" hangingPunct="1">
              <a:lnSpc>
                <a:spcPct val="90000"/>
              </a:lnSpc>
            </a:pPr>
            <a:r>
              <a:rPr lang="zh-CN" altLang="en-US" sz="2400" b="1" smtClean="0">
                <a:latin typeface="宋体" pitchFamily="2" charset="-122"/>
              </a:rPr>
              <a:t>对循环队列，仅凭</a:t>
            </a:r>
            <a:r>
              <a:rPr lang="en-US" altLang="zh-CN" sz="2400" b="1" smtClean="0">
                <a:latin typeface="Times New Roman" pitchFamily="18" charset="0"/>
                <a:cs typeface="Times New Roman" pitchFamily="18" charset="0"/>
              </a:rPr>
              <a:t>Q.front=Q.rear</a:t>
            </a:r>
            <a:r>
              <a:rPr lang="zh-CN" altLang="en-US" sz="2400" b="1" smtClean="0">
                <a:latin typeface="宋体" pitchFamily="2" charset="-122"/>
              </a:rPr>
              <a:t>无法判断循环队列是空还是满，为了能判别，可使用多种处理方法，试写出其中的两种方法。（</a:t>
            </a:r>
            <a:r>
              <a:rPr lang="zh-CN" altLang="en-US" sz="2400" b="1" smtClean="0">
                <a:solidFill>
                  <a:srgbClr val="FF0000"/>
                </a:solidFill>
                <a:latin typeface="Times New Roman" pitchFamily="18" charset="0"/>
              </a:rPr>
              <a:t>设一布尔变量来区分队列满和空、队列中少用一个单元、</a:t>
            </a:r>
            <a:r>
              <a:rPr lang="zh-CN" altLang="en-US" sz="2400" b="1" smtClean="0">
                <a:solidFill>
                  <a:srgbClr val="FF0000"/>
                </a:solidFill>
                <a:latin typeface="宋体" pitchFamily="2" charset="-122"/>
              </a:rPr>
              <a:t>设置一个记数器</a:t>
            </a:r>
            <a:r>
              <a:rPr lang="zh-CN" altLang="en-US" sz="2400" b="1" smtClean="0">
                <a:latin typeface="宋体" pitchFamily="2" charset="-122"/>
              </a:rPr>
              <a:t>） </a:t>
            </a:r>
            <a:r>
              <a:rPr lang="zh-CN" altLang="en-US" sz="2400" b="1" smtClean="0"/>
              <a:t> </a:t>
            </a:r>
          </a:p>
          <a:p>
            <a:pPr eaLnBrk="1" hangingPunct="1">
              <a:lnSpc>
                <a:spcPct val="90000"/>
              </a:lnSpc>
            </a:pPr>
            <a:r>
              <a:rPr lang="zh-CN" altLang="en-US" sz="2400" b="1" smtClean="0">
                <a:latin typeface="宋体" pitchFamily="2" charset="-122"/>
              </a:rPr>
              <a:t>由于栈在使用过程中所需最大空间的大小很难估计，合理的做法是为栈分配尽可能大的容量，因为一旦栈满，就没有办法使用栈了。</a:t>
            </a:r>
            <a:r>
              <a:rPr lang="zh-CN" altLang="en-US" sz="2400" b="1" smtClean="0"/>
              <a:t> （对／错）</a:t>
            </a:r>
          </a:p>
          <a:p>
            <a:pPr algn="just" eaLnBrk="1" hangingPunct="1">
              <a:lnSpc>
                <a:spcPct val="90000"/>
              </a:lnSpc>
            </a:pPr>
            <a:r>
              <a:rPr lang="zh-CN" altLang="en-US" sz="2400" b="1" smtClean="0">
                <a:latin typeface="宋体" pitchFamily="2" charset="-122"/>
              </a:rPr>
              <a:t>将下列递归函数改写为非递归函数：</a:t>
            </a:r>
            <a:endParaRPr lang="zh-CN" altLang="en-US" sz="2400" b="1" smtClean="0">
              <a:latin typeface="Times New Roman" pitchFamily="18" charset="0"/>
              <a:cs typeface="Times New Roman" pitchFamily="18" charset="0"/>
            </a:endParaRPr>
          </a:p>
        </p:txBody>
      </p:sp>
      <p:sp>
        <p:nvSpPr>
          <p:cNvPr id="160772" name="Text Box 4"/>
          <p:cNvSpPr txBox="1">
            <a:spLocks noChangeArrowheads="1"/>
          </p:cNvSpPr>
          <p:nvPr/>
        </p:nvSpPr>
        <p:spPr bwMode="auto">
          <a:xfrm>
            <a:off x="3636006" y="3970339"/>
            <a:ext cx="5474651" cy="2708275"/>
          </a:xfrm>
          <a:prstGeom prst="rect">
            <a:avLst/>
          </a:prstGeom>
          <a:solidFill>
            <a:srgbClr val="C0C0C0">
              <a:alpha val="49019"/>
            </a:srgbClr>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eaLnBrk="1" hangingPunct="1">
              <a:spcBef>
                <a:spcPts val="600"/>
              </a:spcBef>
              <a:buClrTx/>
              <a:buSzTx/>
              <a:buFontTx/>
              <a:buNone/>
            </a:pPr>
            <a:r>
              <a:rPr lang="en-US" altLang="zh-CN" sz="2000" b="1" dirty="0">
                <a:latin typeface="Tahoma" pitchFamily="34" charset="0"/>
                <a:cs typeface="Times New Roman" pitchFamily="18" charset="0"/>
              </a:rPr>
              <a:t>void  test(</a:t>
            </a:r>
            <a:r>
              <a:rPr lang="en-US" altLang="zh-CN" sz="2000" b="1" dirty="0" err="1">
                <a:latin typeface="Tahoma" pitchFamily="34" charset="0"/>
                <a:cs typeface="Times New Roman" pitchFamily="18" charset="0"/>
              </a:rPr>
              <a:t>int</a:t>
            </a:r>
            <a:r>
              <a:rPr lang="en-US" altLang="zh-CN" sz="2000" b="1" dirty="0">
                <a:latin typeface="Tahoma" pitchFamily="34" charset="0"/>
                <a:cs typeface="Times New Roman" pitchFamily="18" charset="0"/>
              </a:rPr>
              <a:t>  &amp;sum)</a:t>
            </a:r>
          </a:p>
          <a:p>
            <a:pPr algn="just" eaLnBrk="1" hangingPunct="1">
              <a:spcBef>
                <a:spcPts val="600"/>
              </a:spcBef>
              <a:buClrTx/>
              <a:buSzTx/>
              <a:buFontTx/>
              <a:buNone/>
            </a:pPr>
            <a:r>
              <a:rPr lang="en-US" altLang="zh-CN" sz="2000" b="1" dirty="0">
                <a:latin typeface="Tahoma" pitchFamily="34" charset="0"/>
                <a:cs typeface="Times New Roman" pitchFamily="18" charset="0"/>
              </a:rPr>
              <a:t>{ </a:t>
            </a:r>
            <a:r>
              <a:rPr lang="en-US" altLang="zh-CN" sz="2000" b="1" dirty="0" err="1">
                <a:latin typeface="Tahoma" pitchFamily="34" charset="0"/>
                <a:cs typeface="Times New Roman" pitchFamily="18" charset="0"/>
              </a:rPr>
              <a:t>int</a:t>
            </a:r>
            <a:r>
              <a:rPr lang="en-US" altLang="zh-CN" sz="2000" b="1" dirty="0">
                <a:latin typeface="Tahoma" pitchFamily="34" charset="0"/>
                <a:cs typeface="Times New Roman" pitchFamily="18" charset="0"/>
              </a:rPr>
              <a:t> x; stack s;</a:t>
            </a:r>
            <a:r>
              <a:rPr lang="en-US" altLang="zh-CN" sz="2000" b="1" dirty="0">
                <a:latin typeface="Tahoma" pitchFamily="34" charset="0"/>
              </a:rPr>
              <a:t> </a:t>
            </a:r>
            <a:r>
              <a:rPr lang="en-US" altLang="zh-CN" sz="2000" b="1" dirty="0" err="1">
                <a:latin typeface="Tahoma" pitchFamily="34" charset="0"/>
                <a:cs typeface="Times New Roman" pitchFamily="18" charset="0"/>
              </a:rPr>
              <a:t>initstack</a:t>
            </a:r>
            <a:r>
              <a:rPr lang="en-US" altLang="zh-CN" sz="2000" b="1" dirty="0">
                <a:latin typeface="Tahoma" pitchFamily="34" charset="0"/>
              </a:rPr>
              <a:t>(&amp;s)</a:t>
            </a:r>
            <a:r>
              <a:rPr lang="en-US" altLang="zh-CN" sz="2000" b="1" dirty="0">
                <a:latin typeface="Tahoma" pitchFamily="34" charset="0"/>
                <a:cs typeface="Times New Roman" pitchFamily="18" charset="0"/>
              </a:rPr>
              <a:t>;</a:t>
            </a:r>
            <a:r>
              <a:rPr lang="en-US" altLang="zh-CN" sz="2000" b="1" dirty="0">
                <a:latin typeface="Tahoma" pitchFamily="34" charset="0"/>
              </a:rPr>
              <a:t> </a:t>
            </a:r>
            <a:r>
              <a:rPr lang="en-US" altLang="zh-CN" sz="2000" b="1" dirty="0" err="1">
                <a:latin typeface="Tahoma" pitchFamily="34" charset="0"/>
                <a:cs typeface="Times New Roman" pitchFamily="18" charset="0"/>
              </a:rPr>
              <a:t>scanf</a:t>
            </a:r>
            <a:r>
              <a:rPr lang="en-US" altLang="zh-CN" sz="2000" b="1" dirty="0">
                <a:latin typeface="Tahoma" pitchFamily="34" charset="0"/>
                <a:cs typeface="Times New Roman" pitchFamily="18" charset="0"/>
              </a:rPr>
              <a:t>(x) ;</a:t>
            </a:r>
          </a:p>
          <a:p>
            <a:pPr algn="just" eaLnBrk="1" hangingPunct="1">
              <a:spcBef>
                <a:spcPts val="600"/>
              </a:spcBef>
              <a:buClrTx/>
              <a:buSzTx/>
              <a:buFontTx/>
              <a:buNone/>
            </a:pPr>
            <a:r>
              <a:rPr lang="en-US" altLang="zh-CN" sz="2000" b="1" dirty="0">
                <a:latin typeface="Tahoma" pitchFamily="34" charset="0"/>
                <a:cs typeface="Times New Roman" pitchFamily="18" charset="0"/>
              </a:rPr>
              <a:t>   while(x) { push(</a:t>
            </a:r>
            <a:r>
              <a:rPr lang="en-US" altLang="zh-CN" sz="2000" b="1" dirty="0" err="1">
                <a:latin typeface="Tahoma" pitchFamily="34" charset="0"/>
                <a:cs typeface="Times New Roman" pitchFamily="18" charset="0"/>
              </a:rPr>
              <a:t>s,x</a:t>
            </a:r>
            <a:r>
              <a:rPr lang="en-US" altLang="zh-CN" sz="2000" b="1" dirty="0">
                <a:latin typeface="Tahoma" pitchFamily="34" charset="0"/>
                <a:cs typeface="Times New Roman" pitchFamily="18" charset="0"/>
              </a:rPr>
              <a:t>);  </a:t>
            </a:r>
            <a:r>
              <a:rPr lang="en-US" altLang="zh-CN" sz="2000" b="1" dirty="0" err="1">
                <a:latin typeface="Tahoma" pitchFamily="34" charset="0"/>
                <a:cs typeface="Times New Roman" pitchFamily="18" charset="0"/>
              </a:rPr>
              <a:t>scanf</a:t>
            </a:r>
            <a:r>
              <a:rPr lang="en-US" altLang="zh-CN" sz="2000" b="1" dirty="0">
                <a:latin typeface="Tahoma" pitchFamily="34" charset="0"/>
                <a:cs typeface="Times New Roman" pitchFamily="18" charset="0"/>
              </a:rPr>
              <a:t>(x);}</a:t>
            </a:r>
          </a:p>
          <a:p>
            <a:pPr algn="just" eaLnBrk="1" hangingPunct="1">
              <a:spcBef>
                <a:spcPts val="600"/>
              </a:spcBef>
              <a:buClrTx/>
              <a:buSzTx/>
              <a:buFontTx/>
              <a:buNone/>
            </a:pPr>
            <a:r>
              <a:rPr lang="en-US" altLang="zh-CN" sz="2000" b="1" dirty="0">
                <a:latin typeface="Tahoma" pitchFamily="34" charset="0"/>
                <a:cs typeface="Times New Roman" pitchFamily="18" charset="0"/>
              </a:rPr>
              <a:t>    sum=0; </a:t>
            </a:r>
            <a:r>
              <a:rPr lang="en-US" altLang="zh-CN" sz="2000" b="1" dirty="0">
                <a:latin typeface="Tahoma" pitchFamily="34" charset="0"/>
              </a:rPr>
              <a:t>  </a:t>
            </a:r>
            <a:r>
              <a:rPr lang="en-US" altLang="zh-CN" sz="2000" b="1" dirty="0" err="1">
                <a:latin typeface="Tahoma" pitchFamily="34" charset="0"/>
                <a:cs typeface="Times New Roman" pitchFamily="18" charset="0"/>
              </a:rPr>
              <a:t>printf</a:t>
            </a:r>
            <a:r>
              <a:rPr lang="en-US" altLang="zh-CN" sz="2000" b="1" dirty="0">
                <a:latin typeface="Tahoma" pitchFamily="34" charset="0"/>
                <a:cs typeface="Times New Roman" pitchFamily="18" charset="0"/>
              </a:rPr>
              <a:t>(sum); </a:t>
            </a:r>
          </a:p>
          <a:p>
            <a:pPr algn="just" eaLnBrk="1" hangingPunct="1">
              <a:spcBef>
                <a:spcPts val="600"/>
              </a:spcBef>
              <a:buClrTx/>
              <a:buSzTx/>
              <a:buFontTx/>
              <a:buNone/>
            </a:pPr>
            <a:r>
              <a:rPr lang="en-US" altLang="zh-CN" sz="2000" b="1" dirty="0">
                <a:latin typeface="Tahoma" pitchFamily="34" charset="0"/>
                <a:cs typeface="Times New Roman" pitchFamily="18" charset="0"/>
              </a:rPr>
              <a:t>    while (pop(</a:t>
            </a:r>
            <a:r>
              <a:rPr lang="en-US" altLang="zh-CN" sz="2000" b="1" dirty="0" err="1">
                <a:latin typeface="Tahoma" pitchFamily="34" charset="0"/>
                <a:cs typeface="Times New Roman" pitchFamily="18" charset="0"/>
              </a:rPr>
              <a:t>s,x</a:t>
            </a:r>
            <a:r>
              <a:rPr lang="en-US" altLang="zh-CN" sz="2000" b="1" dirty="0">
                <a:latin typeface="Tahoma" pitchFamily="34" charset="0"/>
                <a:cs typeface="Times New Roman" pitchFamily="18" charset="0"/>
              </a:rPr>
              <a:t>)) {</a:t>
            </a:r>
          </a:p>
          <a:p>
            <a:pPr algn="just" eaLnBrk="1" hangingPunct="1">
              <a:spcBef>
                <a:spcPts val="600"/>
              </a:spcBef>
              <a:buClrTx/>
              <a:buSzTx/>
              <a:buFontTx/>
              <a:buNone/>
            </a:pPr>
            <a:r>
              <a:rPr lang="en-US" altLang="zh-CN" sz="2000" b="1" dirty="0">
                <a:latin typeface="Tahoma" pitchFamily="34" charset="0"/>
                <a:cs typeface="Times New Roman" pitchFamily="18" charset="0"/>
              </a:rPr>
              <a:t>         sum=</a:t>
            </a:r>
            <a:r>
              <a:rPr lang="en-US" altLang="zh-CN" sz="2000" b="1" dirty="0" err="1">
                <a:latin typeface="Tahoma" pitchFamily="34" charset="0"/>
                <a:cs typeface="Times New Roman" pitchFamily="18" charset="0"/>
              </a:rPr>
              <a:t>sum+x</a:t>
            </a:r>
            <a:r>
              <a:rPr lang="en-US" altLang="zh-CN" sz="2000" b="1" dirty="0">
                <a:latin typeface="Tahoma" pitchFamily="34" charset="0"/>
                <a:cs typeface="Times New Roman" pitchFamily="18" charset="0"/>
              </a:rPr>
              <a:t>; </a:t>
            </a:r>
            <a:r>
              <a:rPr lang="en-US" altLang="zh-CN" sz="2000" b="1" dirty="0" err="1">
                <a:latin typeface="Tahoma" pitchFamily="34" charset="0"/>
                <a:cs typeface="Times New Roman" pitchFamily="18" charset="0"/>
              </a:rPr>
              <a:t>printf</a:t>
            </a:r>
            <a:r>
              <a:rPr lang="en-US" altLang="zh-CN" sz="2000" b="1" dirty="0">
                <a:latin typeface="Tahoma" pitchFamily="34" charset="0"/>
                <a:cs typeface="Times New Roman" pitchFamily="18" charset="0"/>
              </a:rPr>
              <a:t>(sum);}</a:t>
            </a:r>
          </a:p>
          <a:p>
            <a:pPr algn="just" eaLnBrk="1" hangingPunct="1">
              <a:spcBef>
                <a:spcPts val="600"/>
              </a:spcBef>
              <a:buClrTx/>
              <a:buSzTx/>
              <a:buFontTx/>
              <a:buNone/>
            </a:pPr>
            <a:r>
              <a:rPr lang="en-US" altLang="zh-CN" sz="2000" b="1" dirty="0">
                <a:latin typeface="Tahoma" pitchFamily="34" charset="0"/>
                <a:cs typeface="Times New Roman" pitchFamily="18" charset="0"/>
              </a:rPr>
              <a:t>}</a:t>
            </a:r>
            <a:endParaRPr lang="en-US" altLang="zh-CN" sz="2000" b="1" dirty="0">
              <a:latin typeface="Tahoma" pitchFamily="34" charset="0"/>
            </a:endParaRPr>
          </a:p>
        </p:txBody>
      </p:sp>
      <p:sp>
        <p:nvSpPr>
          <p:cNvPr id="160773" name="Rectangle 5"/>
          <p:cNvSpPr>
            <a:spLocks noChangeArrowheads="1"/>
          </p:cNvSpPr>
          <p:nvPr/>
        </p:nvSpPr>
        <p:spPr bwMode="auto">
          <a:xfrm>
            <a:off x="287389" y="3906839"/>
            <a:ext cx="3348618"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000" b="1" dirty="0">
                <a:latin typeface="Tahoma" pitchFamily="34" charset="0"/>
              </a:rPr>
              <a:t>void  test(</a:t>
            </a:r>
            <a:r>
              <a:rPr lang="en-US" altLang="zh-CN" sz="2000" b="1" dirty="0" err="1">
                <a:latin typeface="Tahoma" pitchFamily="34" charset="0"/>
              </a:rPr>
              <a:t>int</a:t>
            </a:r>
            <a:r>
              <a:rPr lang="en-US" altLang="zh-CN" sz="2000" b="1" dirty="0">
                <a:latin typeface="Tahoma" pitchFamily="34" charset="0"/>
              </a:rPr>
              <a:t>  &amp;sum)</a:t>
            </a:r>
          </a:p>
          <a:p>
            <a:pPr eaLnBrk="1" hangingPunct="1">
              <a:spcBef>
                <a:spcPct val="0"/>
              </a:spcBef>
              <a:buClrTx/>
              <a:buSzTx/>
              <a:buFontTx/>
              <a:buNone/>
            </a:pPr>
            <a:r>
              <a:rPr lang="en-US" altLang="zh-CN" sz="2000" b="1" dirty="0">
                <a:latin typeface="Tahoma" pitchFamily="34" charset="0"/>
              </a:rPr>
              <a:t>{  </a:t>
            </a:r>
            <a:r>
              <a:rPr lang="en-US" altLang="zh-CN" sz="2000" b="1" dirty="0" err="1">
                <a:latin typeface="Tahoma" pitchFamily="34" charset="0"/>
              </a:rPr>
              <a:t>int</a:t>
            </a:r>
            <a:r>
              <a:rPr lang="en-US" altLang="zh-CN" sz="2000" b="1" dirty="0">
                <a:latin typeface="Tahoma" pitchFamily="34" charset="0"/>
              </a:rPr>
              <a:t>  x ; </a:t>
            </a:r>
            <a:r>
              <a:rPr lang="en-US" altLang="zh-CN" sz="2000" b="1" dirty="0" err="1">
                <a:latin typeface="Tahoma" pitchFamily="34" charset="0"/>
              </a:rPr>
              <a:t>scanf</a:t>
            </a:r>
            <a:r>
              <a:rPr lang="en-US" altLang="zh-CN" sz="2000" b="1" dirty="0">
                <a:latin typeface="Tahoma" pitchFamily="34" charset="0"/>
              </a:rPr>
              <a:t>(x) ;</a:t>
            </a:r>
          </a:p>
          <a:p>
            <a:pPr eaLnBrk="1" hangingPunct="1">
              <a:spcBef>
                <a:spcPct val="0"/>
              </a:spcBef>
              <a:buClrTx/>
              <a:buSzTx/>
              <a:buFontTx/>
              <a:buNone/>
            </a:pPr>
            <a:r>
              <a:rPr lang="en-US" altLang="zh-CN" sz="2000" b="1" dirty="0">
                <a:latin typeface="Tahoma" pitchFamily="34" charset="0"/>
              </a:rPr>
              <a:t>    if(x==0) sum=0; </a:t>
            </a:r>
          </a:p>
          <a:p>
            <a:pPr eaLnBrk="1" hangingPunct="1">
              <a:spcBef>
                <a:spcPct val="0"/>
              </a:spcBef>
              <a:buClrTx/>
              <a:buSzTx/>
              <a:buFontTx/>
              <a:buNone/>
            </a:pPr>
            <a:r>
              <a:rPr lang="en-US" altLang="zh-CN" sz="2000" b="1" dirty="0">
                <a:latin typeface="Tahoma" pitchFamily="34" charset="0"/>
              </a:rPr>
              <a:t>    else { </a:t>
            </a:r>
          </a:p>
          <a:p>
            <a:pPr eaLnBrk="1" hangingPunct="1">
              <a:spcBef>
                <a:spcPct val="0"/>
              </a:spcBef>
              <a:buClrTx/>
              <a:buSzTx/>
              <a:buFontTx/>
              <a:buNone/>
            </a:pPr>
            <a:r>
              <a:rPr lang="en-US" altLang="zh-CN" sz="2000" b="1" dirty="0">
                <a:latin typeface="Tahoma" pitchFamily="34" charset="0"/>
              </a:rPr>
              <a:t>        test(sum); </a:t>
            </a:r>
          </a:p>
          <a:p>
            <a:pPr eaLnBrk="1" hangingPunct="1">
              <a:spcBef>
                <a:spcPct val="0"/>
              </a:spcBef>
              <a:buClrTx/>
              <a:buSzTx/>
              <a:buFontTx/>
              <a:buNone/>
            </a:pPr>
            <a:r>
              <a:rPr lang="en-US" altLang="zh-CN" sz="2000" b="1" dirty="0">
                <a:latin typeface="Tahoma" pitchFamily="34" charset="0"/>
              </a:rPr>
              <a:t>        sum+=x;</a:t>
            </a:r>
          </a:p>
          <a:p>
            <a:pPr eaLnBrk="1" hangingPunct="1">
              <a:spcBef>
                <a:spcPct val="0"/>
              </a:spcBef>
              <a:buClrTx/>
              <a:buSzTx/>
              <a:buFontTx/>
              <a:buNone/>
            </a:pPr>
            <a:r>
              <a:rPr lang="en-US" altLang="zh-CN" sz="2000" b="1" dirty="0">
                <a:latin typeface="Tahoma" pitchFamily="34" charset="0"/>
              </a:rPr>
              <a:t>    }</a:t>
            </a:r>
          </a:p>
          <a:p>
            <a:pPr eaLnBrk="1" hangingPunct="1">
              <a:spcBef>
                <a:spcPct val="0"/>
              </a:spcBef>
              <a:buClrTx/>
              <a:buSzTx/>
              <a:buFontTx/>
              <a:buNone/>
            </a:pPr>
            <a:r>
              <a:rPr lang="en-US" altLang="zh-CN" sz="2000" b="1" dirty="0">
                <a:latin typeface="Tahoma" pitchFamily="34" charset="0"/>
              </a:rPr>
              <a:t>    </a:t>
            </a:r>
            <a:r>
              <a:rPr lang="en-US" altLang="zh-CN" sz="2000" b="1" dirty="0" err="1">
                <a:latin typeface="Tahoma" pitchFamily="34" charset="0"/>
              </a:rPr>
              <a:t>printf</a:t>
            </a:r>
            <a:r>
              <a:rPr lang="en-US" altLang="zh-CN" sz="2000" b="1" dirty="0">
                <a:latin typeface="Tahoma" pitchFamily="34" charset="0"/>
              </a:rPr>
              <a:t>(sum); </a:t>
            </a:r>
          </a:p>
          <a:p>
            <a:pPr eaLnBrk="1" hangingPunct="1">
              <a:spcBef>
                <a:spcPct val="0"/>
              </a:spcBef>
              <a:buClrTx/>
              <a:buSzTx/>
              <a:buFontTx/>
              <a:buNone/>
            </a:pPr>
            <a:r>
              <a:rPr lang="en-US" altLang="zh-CN" sz="2000" b="1" dirty="0">
                <a:latin typeface="Tahoma" pitchFamily="34" charset="0"/>
              </a:rPr>
              <a:t>}</a:t>
            </a:r>
          </a:p>
        </p:txBody>
      </p:sp>
    </p:spTree>
    <p:extLst>
      <p:ext uri="{BB962C8B-B14F-4D97-AF65-F5344CB8AC3E}">
        <p14:creationId xmlns:p14="http://schemas.microsoft.com/office/powerpoint/2010/main" val="38360491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Grp="1" noChangeArrowheads="1"/>
          </p:cNvSpPr>
          <p:nvPr>
            <p:ph type="body" idx="1"/>
          </p:nvPr>
        </p:nvSpPr>
        <p:spPr>
          <a:xfrm>
            <a:off x="177831" y="1368426"/>
            <a:ext cx="8716889" cy="5229225"/>
          </a:xfrm>
        </p:spPr>
        <p:txBody>
          <a:bodyPr/>
          <a:lstStyle/>
          <a:p>
            <a:pPr eaLnBrk="1" hangingPunct="1"/>
            <a:r>
              <a:rPr lang="zh-CN" altLang="en-US" sz="2400" b="1" smtClean="0">
                <a:latin typeface="宋体" pitchFamily="2" charset="-122"/>
              </a:rPr>
              <a:t>双端队列是限定插入和删除在表的两端进行的线性表，如果限定双端队列从某个端点插入元素只能从该端点删除，则该双端队列就会变成两个栈底相邻接的栈。</a:t>
            </a:r>
            <a:r>
              <a:rPr lang="zh-CN" altLang="en-US" sz="2400" b="1" smtClean="0"/>
              <a:t> </a:t>
            </a:r>
          </a:p>
          <a:p>
            <a:pPr algn="just" eaLnBrk="1" hangingPunct="1"/>
            <a:r>
              <a:rPr lang="zh-CN" altLang="en-US" sz="2400" b="1" smtClean="0">
                <a:latin typeface="宋体" pitchFamily="2" charset="-122"/>
              </a:rPr>
              <a:t>将下列函数改写为递归函数：</a:t>
            </a:r>
            <a:endParaRPr lang="zh-CN" altLang="en-US" sz="2400" b="1" smtClean="0">
              <a:latin typeface="Times New Roman" pitchFamily="18" charset="0"/>
              <a:cs typeface="Times New Roman" pitchFamily="18" charset="0"/>
            </a:endParaRPr>
          </a:p>
          <a:p>
            <a:pPr algn="just" eaLnBrk="1" hangingPunct="1">
              <a:spcBef>
                <a:spcPct val="0"/>
              </a:spcBef>
              <a:buFont typeface="Wingdings" pitchFamily="2" charset="2"/>
              <a:buNone/>
            </a:pPr>
            <a:r>
              <a:rPr lang="zh-CN" altLang="en-US" sz="2400" b="1" smtClean="0">
                <a:latin typeface="宋体" pitchFamily="2" charset="-122"/>
              </a:rPr>
              <a:t></a:t>
            </a:r>
            <a:r>
              <a:rPr lang="en-US" altLang="zh-CN" sz="2400" b="1" smtClean="0">
                <a:latin typeface="宋体" pitchFamily="2" charset="-122"/>
              </a:rPr>
              <a:t>v</a:t>
            </a:r>
            <a:r>
              <a:rPr lang="en-US" altLang="zh-CN" sz="2400" b="1" smtClean="0">
                <a:latin typeface="Times New Roman" pitchFamily="18" charset="0"/>
                <a:cs typeface="Times New Roman" pitchFamily="18" charset="0"/>
              </a:rPr>
              <a:t>oid  test  ( int  n )</a:t>
            </a:r>
          </a:p>
          <a:p>
            <a:pPr algn="just" eaLnBrk="1" hangingPunct="1">
              <a:buFont typeface="Wingdings" pitchFamily="2" charset="2"/>
              <a:buNone/>
            </a:pPr>
            <a:r>
              <a:rPr lang="en-US" altLang="zh-CN" sz="2400" b="1" smtClean="0">
                <a:latin typeface="Times New Roman" pitchFamily="18" charset="0"/>
                <a:cs typeface="Times New Roman" pitchFamily="18" charset="0"/>
              </a:rPr>
              <a:t>        {     int  i ;i=n ;</a:t>
            </a:r>
          </a:p>
          <a:p>
            <a:pPr algn="just" eaLnBrk="1" hangingPunct="1">
              <a:buFont typeface="Wingdings" pitchFamily="2" charset="2"/>
              <a:buNone/>
            </a:pPr>
            <a:r>
              <a:rPr lang="en-US" altLang="zh-CN" sz="2400" b="1" smtClean="0">
                <a:latin typeface="Times New Roman" pitchFamily="18" charset="0"/>
                <a:cs typeface="Times New Roman" pitchFamily="18" charset="0"/>
              </a:rPr>
              <a:t>              while ( i &gt; 1 ) printf( i - - ); </a:t>
            </a:r>
          </a:p>
          <a:p>
            <a:pPr algn="just" eaLnBrk="1" hangingPunct="1">
              <a:buFont typeface="Wingdings" pitchFamily="2" charset="2"/>
              <a:buNone/>
            </a:pPr>
            <a:r>
              <a:rPr lang="en-US" altLang="zh-CN" sz="2400" b="1" smtClean="0">
                <a:latin typeface="Times New Roman" pitchFamily="18" charset="0"/>
                <a:cs typeface="Times New Roman" pitchFamily="18" charset="0"/>
              </a:rPr>
              <a:t>        }</a:t>
            </a:r>
          </a:p>
          <a:p>
            <a:pPr eaLnBrk="1" hangingPunct="1"/>
            <a:r>
              <a:rPr lang="zh-CN" altLang="en-US" sz="2400" b="1" smtClean="0">
                <a:latin typeface="宋体" pitchFamily="2" charset="-122"/>
              </a:rPr>
              <a:t>向循环队列</a:t>
            </a:r>
            <a:r>
              <a:rPr lang="en-US" altLang="zh-CN" sz="2400" b="1" smtClean="0">
                <a:latin typeface="Times New Roman" pitchFamily="18" charset="0"/>
                <a:cs typeface="Times New Roman" pitchFamily="18" charset="0"/>
              </a:rPr>
              <a:t>Q[0..M</a:t>
            </a:r>
            <a:r>
              <a:rPr lang="en-US" altLang="zh-CN" sz="2400" b="1" baseline="-30000" smtClean="0">
                <a:latin typeface="Times New Roman" pitchFamily="18" charset="0"/>
                <a:cs typeface="Times New Roman" pitchFamily="18" charset="0"/>
              </a:rPr>
              <a:t>0</a:t>
            </a:r>
            <a:r>
              <a:rPr lang="en-US" altLang="zh-CN" sz="2400" b="1" smtClean="0">
                <a:latin typeface="Times New Roman" pitchFamily="18" charset="0"/>
                <a:cs typeface="Times New Roman" pitchFamily="18" charset="0"/>
              </a:rPr>
              <a:t>-1]</a:t>
            </a:r>
            <a:r>
              <a:rPr lang="zh-CN" altLang="en-US" sz="2400" b="1" smtClean="0">
                <a:latin typeface="宋体" pitchFamily="2" charset="-122"/>
              </a:rPr>
              <a:t>插入一个结点的函数</a:t>
            </a:r>
            <a:r>
              <a:rPr lang="en-US" altLang="zh-CN" sz="2400" b="1" smtClean="0">
                <a:latin typeface="Times New Roman" pitchFamily="18" charset="0"/>
                <a:cs typeface="Times New Roman" pitchFamily="18" charset="0"/>
              </a:rPr>
              <a:t>Enqueue</a:t>
            </a:r>
            <a:r>
              <a:rPr lang="zh-CN" altLang="en-US" sz="2400" b="1" smtClean="0">
                <a:latin typeface="宋体" pitchFamily="2" charset="-122"/>
              </a:rPr>
              <a:t>和从该队列中取出一个结点的</a:t>
            </a:r>
            <a:r>
              <a:rPr lang="en-US" altLang="zh-CN" sz="2400" b="1" smtClean="0">
                <a:latin typeface="Times New Roman" pitchFamily="18" charset="0"/>
                <a:cs typeface="Times New Roman" pitchFamily="18" charset="0"/>
              </a:rPr>
              <a:t>Dequeue</a:t>
            </a:r>
            <a:r>
              <a:rPr lang="zh-CN" altLang="en-US" sz="2400" b="1" smtClean="0">
                <a:latin typeface="宋体" pitchFamily="2" charset="-122"/>
              </a:rPr>
              <a:t>函数</a:t>
            </a:r>
            <a:r>
              <a:rPr lang="en-US" altLang="zh-CN" sz="2400" b="1" smtClean="0">
                <a:latin typeface="宋体" pitchFamily="2" charset="-122"/>
              </a:rPr>
              <a:t>(</a:t>
            </a:r>
            <a:r>
              <a:rPr lang="en-US" altLang="zh-CN" sz="2400" b="1" smtClean="0">
                <a:latin typeface="Times New Roman" pitchFamily="18" charset="0"/>
                <a:cs typeface="Times New Roman" pitchFamily="18" charset="0"/>
              </a:rPr>
              <a:t>M</a:t>
            </a:r>
            <a:r>
              <a:rPr lang="en-US" altLang="zh-CN" sz="2400" b="1" baseline="-30000" smtClean="0">
                <a:latin typeface="Times New Roman" pitchFamily="18" charset="0"/>
                <a:cs typeface="Times New Roman" pitchFamily="18" charset="0"/>
              </a:rPr>
              <a:t>0</a:t>
            </a:r>
            <a:r>
              <a:rPr lang="en-US" altLang="zh-CN" sz="2400" b="1" smtClean="0">
                <a:latin typeface="Times New Roman" pitchFamily="18" charset="0"/>
                <a:cs typeface="Times New Roman" pitchFamily="18" charset="0"/>
              </a:rPr>
              <a:t> </a:t>
            </a:r>
            <a:r>
              <a:rPr lang="zh-CN" altLang="en-US" sz="2400" b="1" smtClean="0">
                <a:latin typeface="宋体" pitchFamily="2" charset="-122"/>
              </a:rPr>
              <a:t>＝</a:t>
            </a:r>
            <a:r>
              <a:rPr lang="en-US" altLang="zh-CN" sz="2400" b="1" smtClean="0">
                <a:latin typeface="Times New Roman" pitchFamily="18" charset="0"/>
                <a:cs typeface="Times New Roman" pitchFamily="18" charset="0"/>
              </a:rPr>
              <a:t>100)</a:t>
            </a:r>
            <a:r>
              <a:rPr lang="zh-CN" altLang="en-US" sz="2400" b="1" smtClean="0">
                <a:latin typeface="宋体" pitchFamily="2" charset="-122"/>
              </a:rPr>
              <a:t>。</a:t>
            </a:r>
            <a:r>
              <a:rPr lang="zh-CN" altLang="en-US" sz="2400" b="1" smtClean="0"/>
              <a:t> </a:t>
            </a:r>
          </a:p>
          <a:p>
            <a:pPr eaLnBrk="1" hangingPunct="1"/>
            <a:r>
              <a:rPr lang="zh-CN" altLang="en-US" sz="2400" b="1" smtClean="0">
                <a:latin typeface="宋体" pitchFamily="2" charset="-122"/>
              </a:rPr>
              <a:t>假定用一个循环链表表示队列（循环队列），该队列只设一个队尾指针</a:t>
            </a:r>
            <a:r>
              <a:rPr lang="en-US" altLang="zh-CN" sz="2400" b="1" smtClean="0">
                <a:latin typeface="Times New Roman" pitchFamily="18" charset="0"/>
                <a:cs typeface="Times New Roman" pitchFamily="18" charset="0"/>
              </a:rPr>
              <a:t>rear</a:t>
            </a:r>
            <a:r>
              <a:rPr lang="zh-CN" altLang="en-US" sz="2400" b="1" smtClean="0">
                <a:latin typeface="宋体" pitchFamily="2" charset="-122"/>
              </a:rPr>
              <a:t>，不设队头指针，试编写向循环链表中插入一个元素</a:t>
            </a:r>
            <a:r>
              <a:rPr lang="en-US" altLang="zh-CN" sz="2400" b="1" smtClean="0">
                <a:latin typeface="Times New Roman" pitchFamily="18" charset="0"/>
                <a:cs typeface="Times New Roman" pitchFamily="18" charset="0"/>
              </a:rPr>
              <a:t>x</a:t>
            </a:r>
            <a:r>
              <a:rPr lang="zh-CN" altLang="en-US" sz="2400" b="1" smtClean="0">
                <a:latin typeface="宋体" pitchFamily="2" charset="-122"/>
              </a:rPr>
              <a:t>的结点算法和从循环链表中删除一个结点的算法。</a:t>
            </a:r>
            <a:r>
              <a:rPr lang="zh-CN" altLang="en-US" sz="2400" b="1" smtClean="0"/>
              <a:t> </a:t>
            </a:r>
          </a:p>
        </p:txBody>
      </p:sp>
      <p:sp>
        <p:nvSpPr>
          <p:cNvPr id="161795" name="Rectangle 4"/>
          <p:cNvSpPr>
            <a:spLocks noGrp="1" noChangeArrowheads="1"/>
          </p:cNvSpPr>
          <p:nvPr>
            <p:ph type="title"/>
          </p:nvPr>
        </p:nvSpPr>
        <p:spPr>
          <a:xfrm>
            <a:off x="914560" y="185873"/>
            <a:ext cx="6413520" cy="720725"/>
          </a:xfrm>
          <a:noFill/>
        </p:spPr>
        <p:txBody>
          <a:bodyPr/>
          <a:lstStyle/>
          <a:p>
            <a:pPr eaLnBrk="1" hangingPunct="1"/>
            <a:r>
              <a:rPr lang="zh-CN" altLang="en-US" b="1" dirty="0" smtClean="0"/>
              <a:t>郑州大学研究生入学试题选</a:t>
            </a:r>
            <a:r>
              <a:rPr lang="en-US" altLang="zh-CN" b="1" dirty="0" smtClean="0"/>
              <a:t>(2)</a:t>
            </a:r>
          </a:p>
        </p:txBody>
      </p:sp>
      <p:sp>
        <p:nvSpPr>
          <p:cNvPr id="311301" name="Rectangle 5"/>
          <p:cNvSpPr>
            <a:spLocks noChangeArrowheads="1"/>
          </p:cNvSpPr>
          <p:nvPr/>
        </p:nvSpPr>
        <p:spPr bwMode="auto">
          <a:xfrm>
            <a:off x="5436544" y="2441576"/>
            <a:ext cx="3529626"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400" b="1">
                <a:solidFill>
                  <a:schemeClr val="bg2"/>
                </a:solidFill>
                <a:latin typeface="Tahoma" pitchFamily="34" charset="0"/>
              </a:rPr>
              <a:t>void test(int n){	</a:t>
            </a:r>
          </a:p>
          <a:p>
            <a:pPr eaLnBrk="1" hangingPunct="1">
              <a:spcBef>
                <a:spcPct val="0"/>
              </a:spcBef>
              <a:buClrTx/>
              <a:buSzTx/>
              <a:buFontTx/>
              <a:buNone/>
            </a:pPr>
            <a:r>
              <a:rPr lang="en-US" altLang="zh-CN" sz="2400" b="1">
                <a:solidFill>
                  <a:schemeClr val="bg2"/>
                </a:solidFill>
                <a:latin typeface="Tahoma" pitchFamily="34" charset="0"/>
              </a:rPr>
              <a:t>      if(n&gt;1)	{</a:t>
            </a:r>
          </a:p>
          <a:p>
            <a:pPr eaLnBrk="1" hangingPunct="1">
              <a:spcBef>
                <a:spcPct val="0"/>
              </a:spcBef>
              <a:buClrTx/>
              <a:buSzTx/>
              <a:buFontTx/>
              <a:buNone/>
            </a:pPr>
            <a:r>
              <a:rPr lang="en-US" altLang="zh-CN" sz="2400" b="1">
                <a:solidFill>
                  <a:schemeClr val="bg2"/>
                </a:solidFill>
                <a:latin typeface="Tahoma" pitchFamily="34" charset="0"/>
              </a:rPr>
              <a:t>	printf("%d",n);</a:t>
            </a:r>
          </a:p>
          <a:p>
            <a:pPr eaLnBrk="1" hangingPunct="1">
              <a:spcBef>
                <a:spcPct val="0"/>
              </a:spcBef>
              <a:buClrTx/>
              <a:buSzTx/>
              <a:buFontTx/>
              <a:buNone/>
            </a:pPr>
            <a:r>
              <a:rPr lang="en-US" altLang="zh-CN" sz="2400" b="1">
                <a:solidFill>
                  <a:schemeClr val="bg2"/>
                </a:solidFill>
                <a:latin typeface="Tahoma" pitchFamily="34" charset="0"/>
              </a:rPr>
              <a:t>	test(n-1);</a:t>
            </a:r>
          </a:p>
          <a:p>
            <a:pPr eaLnBrk="1" hangingPunct="1">
              <a:spcBef>
                <a:spcPct val="0"/>
              </a:spcBef>
              <a:buClrTx/>
              <a:buSzTx/>
              <a:buFontTx/>
              <a:buNone/>
            </a:pPr>
            <a:r>
              <a:rPr lang="en-US" altLang="zh-CN" sz="2400" b="1">
                <a:solidFill>
                  <a:schemeClr val="bg2"/>
                </a:solidFill>
                <a:latin typeface="Tahoma" pitchFamily="34" charset="0"/>
              </a:rPr>
              <a:t>      }</a:t>
            </a:r>
          </a:p>
          <a:p>
            <a:pPr eaLnBrk="1" hangingPunct="1">
              <a:spcBef>
                <a:spcPct val="0"/>
              </a:spcBef>
              <a:buClrTx/>
              <a:buSzTx/>
              <a:buFontTx/>
              <a:buNone/>
            </a:pPr>
            <a:r>
              <a:rPr lang="en-US" altLang="zh-CN" sz="2400" b="1">
                <a:solidFill>
                  <a:schemeClr val="bg2"/>
                </a:solidFill>
                <a:latin typeface="Tahoma" pitchFamily="34" charset="0"/>
              </a:rPr>
              <a:t>}</a:t>
            </a:r>
          </a:p>
        </p:txBody>
      </p:sp>
    </p:spTree>
    <p:extLst>
      <p:ext uri="{BB962C8B-B14F-4D97-AF65-F5344CB8AC3E}">
        <p14:creationId xmlns:p14="http://schemas.microsoft.com/office/powerpoint/2010/main" val="2721596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1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p:cNvSpPr>
            <a:spLocks noGrp="1" noChangeArrowheads="1"/>
          </p:cNvSpPr>
          <p:nvPr>
            <p:ph idx="1"/>
          </p:nvPr>
        </p:nvSpPr>
        <p:spPr>
          <a:noFill/>
        </p:spPr>
        <p:txBody>
          <a:bodyPr/>
          <a:lstStyle/>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Status Pop(</a:t>
            </a:r>
            <a:r>
              <a:rPr lang="en-US" altLang="zh-CN" sz="2400" b="1" dirty="0" err="1" smtClean="0">
                <a:latin typeface="Times New Roman" pitchFamily="18" charset="0"/>
                <a:cs typeface="Times New Roman" pitchFamily="18" charset="0"/>
              </a:rPr>
              <a:t>SqStack</a:t>
            </a:r>
            <a:r>
              <a:rPr lang="en-US" altLang="zh-CN" sz="2400" b="1" dirty="0" smtClean="0">
                <a:latin typeface="Times New Roman" pitchFamily="18" charset="0"/>
                <a:cs typeface="Times New Roman" pitchFamily="18" charset="0"/>
              </a:rPr>
              <a:t> &amp;</a:t>
            </a:r>
            <a:r>
              <a:rPr lang="en-US" altLang="zh-CN" sz="2400" b="1" dirty="0" err="1" smtClean="0">
                <a:latin typeface="Times New Roman" pitchFamily="18" charset="0"/>
                <a:cs typeface="Times New Roman" pitchFamily="18" charset="0"/>
              </a:rPr>
              <a:t>S,SElemType</a:t>
            </a:r>
            <a:r>
              <a:rPr lang="en-US" altLang="zh-CN" sz="2400" b="1" dirty="0" smtClean="0">
                <a:latin typeface="Times New Roman" pitchFamily="18" charset="0"/>
                <a:cs typeface="Times New Roman" pitchFamily="18" charset="0"/>
              </a:rPr>
              <a:t> &amp;e)</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出栈，删除栈顶元素用</a:t>
            </a:r>
            <a:r>
              <a:rPr lang="en-US" altLang="zh-CN" sz="2400" b="1" dirty="0" smtClean="0">
                <a:solidFill>
                  <a:srgbClr val="008000"/>
                </a:solidFill>
                <a:latin typeface="Times New Roman" pitchFamily="18" charset="0"/>
                <a:cs typeface="Times New Roman" pitchFamily="18" charset="0"/>
              </a:rPr>
              <a:t>e</a:t>
            </a:r>
            <a:r>
              <a:rPr lang="zh-CN" altLang="en-US" sz="2400" b="1" dirty="0" smtClean="0">
                <a:solidFill>
                  <a:srgbClr val="008000"/>
                </a:solidFill>
                <a:latin typeface="Times New Roman" pitchFamily="18" charset="0"/>
                <a:cs typeface="Times New Roman" pitchFamily="18" charset="0"/>
              </a:rPr>
              <a:t>返回</a:t>
            </a:r>
          </a:p>
          <a:p>
            <a:pPr eaLnBrk="1" hangingPunct="1">
              <a:spcBef>
                <a:spcPts val="300"/>
              </a:spcBef>
              <a:buFont typeface="Wingdings" pitchFamily="2" charset="2"/>
              <a:buNone/>
            </a:pPr>
            <a:r>
              <a:rPr lang="zh-CN" altLang="en-US"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if</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S.top</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栈空</a:t>
            </a:r>
          </a:p>
          <a:p>
            <a:pPr eaLnBrk="1" hangingPunct="1">
              <a:spcBef>
                <a:spcPts val="300"/>
              </a:spcBef>
              <a:buFont typeface="Wingdings" pitchFamily="2" charset="2"/>
              <a:buNone/>
            </a:pPr>
            <a:r>
              <a:rPr lang="zh-CN" altLang="en-US" sz="2400" b="1" dirty="0" smtClean="0">
                <a:solidFill>
                  <a:srgbClr val="008000"/>
                </a:solidFill>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return</a:t>
            </a:r>
            <a:r>
              <a:rPr lang="en-US" altLang="zh-CN" sz="2400" b="1" dirty="0" smtClean="0">
                <a:latin typeface="Times New Roman" pitchFamily="18" charset="0"/>
                <a:cs typeface="Times New Roman" pitchFamily="18" charset="0"/>
              </a:rPr>
              <a:t> ERROR;</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rgbClr val="FF0000"/>
                </a:solidFill>
                <a:latin typeface="Times New Roman" pitchFamily="18" charset="0"/>
                <a:cs typeface="Times New Roman" pitchFamily="18" charset="0"/>
              </a:rPr>
              <a:t>e=*--</a:t>
            </a:r>
            <a:r>
              <a:rPr lang="en-US" altLang="zh-CN" sz="2400" b="1" dirty="0" err="1" smtClean="0">
                <a:solidFill>
                  <a:srgbClr val="FF0000"/>
                </a:solidFill>
                <a:latin typeface="Times New Roman" pitchFamily="18" charset="0"/>
                <a:cs typeface="Times New Roman" pitchFamily="18" charset="0"/>
              </a:rPr>
              <a:t>S.top</a:t>
            </a:r>
            <a:r>
              <a:rPr lang="en-US" altLang="zh-CN" sz="2400" b="1" dirty="0" smtClean="0">
                <a:solidFill>
                  <a:srgbClr val="FF0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删除栈顶元素赋给</a:t>
            </a:r>
            <a:r>
              <a:rPr lang="en-US" altLang="zh-CN" sz="2400" b="1" dirty="0" smtClean="0">
                <a:solidFill>
                  <a:srgbClr val="008000"/>
                </a:solidFill>
                <a:latin typeface="Times New Roman" pitchFamily="18" charset="0"/>
                <a:cs typeface="Times New Roman" pitchFamily="18" charset="0"/>
              </a:rPr>
              <a:t>e</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return</a:t>
            </a:r>
            <a:r>
              <a:rPr lang="en-US" altLang="zh-CN" sz="2400" b="1" dirty="0" smtClean="0">
                <a:latin typeface="Times New Roman" pitchFamily="18" charset="0"/>
                <a:cs typeface="Times New Roman" pitchFamily="18" charset="0"/>
              </a:rPr>
              <a:t> OK;</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Status </a:t>
            </a:r>
            <a:r>
              <a:rPr lang="en-US" altLang="zh-CN" sz="2400" b="1" dirty="0" err="1" smtClean="0">
                <a:latin typeface="Times New Roman" pitchFamily="18" charset="0"/>
                <a:cs typeface="Times New Roman" pitchFamily="18" charset="0"/>
              </a:rPr>
              <a:t>StackTraverse</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SqStackS</a:t>
            </a:r>
            <a:r>
              <a:rPr lang="en-US" altLang="zh-CN" sz="2400" b="1" dirty="0" smtClean="0">
                <a:latin typeface="Times New Roman" pitchFamily="18" charset="0"/>
                <a:cs typeface="Times New Roman" pitchFamily="18" charset="0"/>
              </a:rPr>
              <a:t>, Status*(visit)(</a:t>
            </a:r>
            <a:r>
              <a:rPr lang="en-US" altLang="zh-CN" sz="2400" b="1" dirty="0" err="1" smtClean="0">
                <a:latin typeface="Times New Roman" pitchFamily="18" charset="0"/>
                <a:cs typeface="Times New Roman" pitchFamily="18" charset="0"/>
              </a:rPr>
              <a:t>ElemType</a:t>
            </a:r>
            <a:r>
              <a:rPr lang="en-US" altLang="zh-CN" sz="2400" b="1" dirty="0" smtClean="0">
                <a:latin typeface="Times New Roman" pitchFamily="18" charset="0"/>
                <a:cs typeface="Times New Roman" pitchFamily="18" charset="0"/>
              </a:rPr>
              <a:t>))</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p=</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while</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S.top</a:t>
            </a:r>
            <a:r>
              <a:rPr lang="en-US" altLang="zh-CN" sz="2400" b="1" dirty="0" smtClean="0">
                <a:latin typeface="Times New Roman" pitchFamily="18" charset="0"/>
                <a:cs typeface="Times New Roman" pitchFamily="18" charset="0"/>
              </a:rPr>
              <a:t>&gt;p)     visit(*p++);</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return</a:t>
            </a:r>
            <a:r>
              <a:rPr lang="en-US" altLang="zh-CN" sz="2400" b="1" dirty="0" smtClean="0">
                <a:latin typeface="Times New Roman" pitchFamily="18" charset="0"/>
                <a:cs typeface="Times New Roman" pitchFamily="18" charset="0"/>
              </a:rPr>
              <a:t> OK;</a:t>
            </a:r>
          </a:p>
          <a:p>
            <a:pPr eaLnBrk="1" hangingPunct="1">
              <a:spcBef>
                <a:spcPts val="300"/>
              </a:spcBef>
              <a:buFont typeface="Wingdings" pitchFamily="2" charset="2"/>
              <a:buNone/>
            </a:pPr>
            <a:r>
              <a:rPr lang="en-US" altLang="zh-CN" sz="2400" b="1" dirty="0" smtClean="0">
                <a:latin typeface="Times New Roman" pitchFamily="18" charset="0"/>
                <a:cs typeface="Times New Roman" pitchFamily="18" charset="0"/>
              </a:rPr>
              <a:t>}</a:t>
            </a:r>
          </a:p>
        </p:txBody>
      </p:sp>
      <p:sp>
        <p:nvSpPr>
          <p:cNvPr id="23554" name="Rectangle 2"/>
          <p:cNvSpPr>
            <a:spLocks noGrp="1" noChangeArrowheads="1"/>
          </p:cNvSpPr>
          <p:nvPr>
            <p:ph type="title"/>
          </p:nvPr>
        </p:nvSpPr>
        <p:spPr/>
        <p:txBody>
          <a:bodyPr/>
          <a:lstStyle/>
          <a:p>
            <a:pPr eaLnBrk="1" hangingPunct="1"/>
            <a:r>
              <a:rPr lang="zh-CN" altLang="en-US" sz="3600" smtClean="0"/>
              <a:t>顺序栈的基本操作</a:t>
            </a:r>
            <a:r>
              <a:rPr lang="en-US" altLang="zh-CN" sz="3600" smtClean="0"/>
              <a:t>(5)</a:t>
            </a:r>
          </a:p>
        </p:txBody>
      </p:sp>
    </p:spTree>
    <p:extLst>
      <p:ext uri="{BB962C8B-B14F-4D97-AF65-F5344CB8AC3E}">
        <p14:creationId xmlns:p14="http://schemas.microsoft.com/office/powerpoint/2010/main" val="71424098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p:cNvSpPr>
            <a:spLocks noGrp="1" noChangeArrowheads="1"/>
          </p:cNvSpPr>
          <p:nvPr>
            <p:ph type="body" idx="1"/>
          </p:nvPr>
        </p:nvSpPr>
        <p:spPr>
          <a:xfrm>
            <a:off x="34931" y="1125539"/>
            <a:ext cx="8966170" cy="2663825"/>
          </a:xfrm>
        </p:spPr>
        <p:txBody>
          <a:bodyPr/>
          <a:lstStyle/>
          <a:p>
            <a:pPr algn="just" eaLnBrk="1" hangingPunct="1">
              <a:lnSpc>
                <a:spcPct val="90000"/>
              </a:lnSpc>
            </a:pPr>
            <a:r>
              <a:rPr lang="zh-CN" altLang="en-US" sz="2400" b="1" smtClean="0">
                <a:latin typeface="宋体" pitchFamily="2" charset="-122"/>
              </a:rPr>
              <a:t>设数组</a:t>
            </a:r>
            <a:r>
              <a:rPr lang="en-US" altLang="zh-CN" sz="2400" b="1" smtClean="0">
                <a:latin typeface="Times New Roman" pitchFamily="18" charset="0"/>
                <a:cs typeface="Times New Roman" pitchFamily="18" charset="0"/>
              </a:rPr>
              <a:t>S[1..m]</a:t>
            </a:r>
            <a:r>
              <a:rPr lang="zh-CN" altLang="en-US" sz="2400" b="1" smtClean="0">
                <a:latin typeface="宋体" pitchFamily="2" charset="-122"/>
              </a:rPr>
              <a:t>供一个栈和一个队列使用，栈与队列实际占用的空间事先未知，要求在任何时刻它们存放的数据量都不超过</a:t>
            </a:r>
            <a:r>
              <a:rPr lang="en-US" altLang="zh-CN" sz="2400" b="1" smtClean="0">
                <a:latin typeface="Times New Roman" pitchFamily="18" charset="0"/>
                <a:cs typeface="Times New Roman" pitchFamily="18" charset="0"/>
              </a:rPr>
              <a:t>m</a:t>
            </a:r>
          </a:p>
          <a:p>
            <a:pPr algn="just" eaLnBrk="1" hangingPunct="1">
              <a:lnSpc>
                <a:spcPct val="90000"/>
              </a:lnSpc>
              <a:buFont typeface="Wingdings" pitchFamily="2" charset="2"/>
              <a:buNone/>
            </a:pPr>
            <a:r>
              <a:rPr lang="en-US" altLang="zh-CN" sz="2400" b="1" smtClean="0">
                <a:latin typeface="Times New Roman" pitchFamily="18" charset="0"/>
                <a:cs typeface="Times New Roman" pitchFamily="18" charset="0"/>
              </a:rPr>
              <a:t>(1)</a:t>
            </a:r>
            <a:r>
              <a:rPr lang="zh-CN" altLang="en-US" sz="2400" b="1" smtClean="0">
                <a:latin typeface="宋体" pitchFamily="2" charset="-122"/>
              </a:rPr>
              <a:t>如何安排栈和队列才能充分利用空间，并写出栈底</a:t>
            </a:r>
            <a:r>
              <a:rPr lang="en-US" altLang="zh-CN" sz="2400" b="1" smtClean="0">
                <a:latin typeface="Times New Roman" pitchFamily="18" charset="0"/>
                <a:cs typeface="Times New Roman" pitchFamily="18" charset="0"/>
              </a:rPr>
              <a:t>bottom</a:t>
            </a:r>
            <a:r>
              <a:rPr lang="zh-CN" altLang="en-US" sz="2400" b="1" smtClean="0">
                <a:latin typeface="宋体" pitchFamily="2" charset="-122"/>
              </a:rPr>
              <a:t>、栈顶</a:t>
            </a:r>
            <a:r>
              <a:rPr lang="en-US" altLang="zh-CN" sz="2400" b="1" smtClean="0">
                <a:latin typeface="Times New Roman" pitchFamily="18" charset="0"/>
                <a:cs typeface="Times New Roman" pitchFamily="18" charset="0"/>
              </a:rPr>
              <a:t>top</a:t>
            </a:r>
            <a:r>
              <a:rPr lang="zh-CN" altLang="en-US" sz="2400" b="1" smtClean="0">
                <a:latin typeface="宋体" pitchFamily="2" charset="-122"/>
              </a:rPr>
              <a:t>，队列头</a:t>
            </a:r>
            <a:r>
              <a:rPr lang="en-US" altLang="zh-CN" sz="2400" b="1" smtClean="0">
                <a:latin typeface="Times New Roman" pitchFamily="18" charset="0"/>
                <a:cs typeface="Times New Roman" pitchFamily="18" charset="0"/>
              </a:rPr>
              <a:t>front</a:t>
            </a:r>
            <a:r>
              <a:rPr lang="zh-CN" altLang="en-US" sz="2400" b="1" smtClean="0">
                <a:latin typeface="宋体" pitchFamily="2" charset="-122"/>
              </a:rPr>
              <a:t>、队列尾</a:t>
            </a:r>
            <a:r>
              <a:rPr lang="en-US" altLang="zh-CN" sz="2400" b="1" smtClean="0">
                <a:latin typeface="Times New Roman" pitchFamily="18" charset="0"/>
                <a:cs typeface="Times New Roman" pitchFamily="18" charset="0"/>
              </a:rPr>
              <a:t>rear</a:t>
            </a:r>
            <a:r>
              <a:rPr lang="zh-CN" altLang="en-US" sz="2400" b="1" smtClean="0">
                <a:latin typeface="宋体" pitchFamily="2" charset="-122"/>
              </a:rPr>
              <a:t>的初始值。</a:t>
            </a:r>
            <a:endParaRPr lang="zh-CN" altLang="en-US" sz="2400" b="1" smtClean="0">
              <a:latin typeface="Times New Roman" pitchFamily="18" charset="0"/>
              <a:cs typeface="Times New Roman" pitchFamily="18" charset="0"/>
            </a:endParaRPr>
          </a:p>
          <a:p>
            <a:pPr algn="just" eaLnBrk="1" hangingPunct="1">
              <a:lnSpc>
                <a:spcPct val="90000"/>
              </a:lnSpc>
              <a:buFont typeface="Wingdings" pitchFamily="2" charset="2"/>
              <a:buNone/>
            </a:pPr>
            <a:r>
              <a:rPr lang="en-US" altLang="zh-CN" sz="2400" b="1" smtClean="0">
                <a:latin typeface="Times New Roman" pitchFamily="18" charset="0"/>
                <a:cs typeface="Times New Roman" pitchFamily="18" charset="0"/>
              </a:rPr>
              <a:t>(2)</a:t>
            </a:r>
            <a:r>
              <a:rPr lang="zh-CN" altLang="en-US" sz="2400" b="1" smtClean="0">
                <a:latin typeface="宋体" pitchFamily="2" charset="-122"/>
              </a:rPr>
              <a:t>编写插入算法，满足当参数</a:t>
            </a:r>
            <a:r>
              <a:rPr lang="en-US" altLang="zh-CN" sz="2400" b="1" smtClean="0">
                <a:latin typeface="Times New Roman" pitchFamily="18" charset="0"/>
                <a:cs typeface="Times New Roman" pitchFamily="18" charset="0"/>
              </a:rPr>
              <a:t>i=1</a:t>
            </a:r>
            <a:r>
              <a:rPr lang="zh-CN" altLang="en-US" sz="2400" b="1" smtClean="0">
                <a:latin typeface="宋体" pitchFamily="2" charset="-122"/>
              </a:rPr>
              <a:t>时，将</a:t>
            </a:r>
            <a:r>
              <a:rPr lang="en-US" altLang="zh-CN" sz="2400" b="1" smtClean="0">
                <a:latin typeface="Times New Roman" pitchFamily="18" charset="0"/>
                <a:cs typeface="Times New Roman" pitchFamily="18" charset="0"/>
              </a:rPr>
              <a:t>x</a:t>
            </a:r>
            <a:r>
              <a:rPr lang="zh-CN" altLang="en-US" sz="2400" b="1" smtClean="0">
                <a:latin typeface="宋体" pitchFamily="2" charset="-122"/>
              </a:rPr>
              <a:t>插入到栈中；当参数</a:t>
            </a:r>
            <a:r>
              <a:rPr lang="en-US" altLang="zh-CN" sz="2400" b="1" smtClean="0">
                <a:latin typeface="Times New Roman" pitchFamily="18" charset="0"/>
                <a:cs typeface="Times New Roman" pitchFamily="18" charset="0"/>
              </a:rPr>
              <a:t>i =2</a:t>
            </a:r>
            <a:r>
              <a:rPr lang="zh-CN" altLang="en-US" sz="2400" b="1" smtClean="0">
                <a:latin typeface="宋体" pitchFamily="2" charset="-122"/>
              </a:rPr>
              <a:t>时，将</a:t>
            </a:r>
            <a:r>
              <a:rPr lang="en-US" altLang="zh-CN" sz="2400" b="1" smtClean="0">
                <a:latin typeface="Times New Roman" pitchFamily="18" charset="0"/>
                <a:cs typeface="Times New Roman" pitchFamily="18" charset="0"/>
              </a:rPr>
              <a:t>x</a:t>
            </a:r>
            <a:r>
              <a:rPr lang="zh-CN" altLang="en-US" sz="2400" b="1" smtClean="0">
                <a:latin typeface="宋体" pitchFamily="2" charset="-122"/>
              </a:rPr>
              <a:t>插入到队列中。</a:t>
            </a:r>
            <a:endParaRPr lang="zh-CN" altLang="en-US" sz="2400" b="1" smtClean="0">
              <a:latin typeface="Times New Roman" pitchFamily="18" charset="0"/>
              <a:cs typeface="Times New Roman" pitchFamily="18" charset="0"/>
            </a:endParaRPr>
          </a:p>
          <a:p>
            <a:pPr algn="just" eaLnBrk="1" hangingPunct="1">
              <a:lnSpc>
                <a:spcPct val="90000"/>
              </a:lnSpc>
              <a:buFont typeface="Wingdings" pitchFamily="2" charset="2"/>
              <a:buNone/>
            </a:pPr>
            <a:r>
              <a:rPr lang="zh-CN" altLang="en-US" sz="2400" b="1" smtClean="0">
                <a:latin typeface="宋体" pitchFamily="2" charset="-122"/>
              </a:rPr>
              <a:t>解</a:t>
            </a:r>
            <a:r>
              <a:rPr lang="en-US" altLang="zh-CN" sz="2400" b="1" smtClean="0">
                <a:latin typeface="宋体" pitchFamily="2" charset="-122"/>
              </a:rPr>
              <a:t>:</a:t>
            </a:r>
            <a:r>
              <a:rPr lang="en-US" altLang="zh-CN" sz="2400" b="1" smtClean="0">
                <a:latin typeface="Times New Roman" pitchFamily="18" charset="0"/>
                <a:cs typeface="Times New Roman" pitchFamily="18" charset="0"/>
              </a:rPr>
              <a:t>(1)</a:t>
            </a:r>
            <a:r>
              <a:rPr lang="zh-CN" altLang="en-US" sz="2400" b="1" smtClean="0">
                <a:latin typeface="宋体" pitchFamily="2" charset="-122"/>
              </a:rPr>
              <a:t>初始值：</a:t>
            </a:r>
            <a:r>
              <a:rPr lang="zh-CN" altLang="en-US" sz="2400" b="1" smtClean="0">
                <a:latin typeface="Times New Roman" pitchFamily="18" charset="0"/>
                <a:cs typeface="Times New Roman" pitchFamily="18" charset="0"/>
              </a:rPr>
              <a:t>          　　　　　　　　　　　　</a:t>
            </a:r>
            <a:r>
              <a:rPr lang="zh-CN" altLang="en-US" sz="2400" b="1" smtClean="0">
                <a:latin typeface="宋体" pitchFamily="2" charset="-122"/>
              </a:rPr>
              <a:t>满条件：</a:t>
            </a:r>
            <a:endParaRPr lang="zh-CN" altLang="en-US" sz="2800" b="1" smtClean="0">
              <a:latin typeface="Times New Roman" pitchFamily="18" charset="0"/>
              <a:cs typeface="Times New Roman" pitchFamily="18" charset="0"/>
            </a:endParaRPr>
          </a:p>
        </p:txBody>
      </p:sp>
      <p:sp>
        <p:nvSpPr>
          <p:cNvPr id="162819" name="Rectangle 4"/>
          <p:cNvSpPr>
            <a:spLocks noGrp="1" noChangeArrowheads="1"/>
          </p:cNvSpPr>
          <p:nvPr>
            <p:ph type="title"/>
          </p:nvPr>
        </p:nvSpPr>
        <p:spPr>
          <a:xfrm>
            <a:off x="914559" y="301783"/>
            <a:ext cx="8231029" cy="668337"/>
          </a:xfrm>
          <a:noFill/>
        </p:spPr>
        <p:txBody>
          <a:bodyPr/>
          <a:lstStyle/>
          <a:p>
            <a:pPr eaLnBrk="1" hangingPunct="1"/>
            <a:r>
              <a:rPr lang="zh-CN" altLang="en-US" b="1" dirty="0" smtClean="0"/>
              <a:t>郑州大学研究生入学试题选</a:t>
            </a:r>
            <a:r>
              <a:rPr lang="en-US" altLang="zh-CN" b="1" dirty="0" smtClean="0"/>
              <a:t>(3)</a:t>
            </a:r>
          </a:p>
        </p:txBody>
      </p:sp>
      <p:graphicFrame>
        <p:nvGraphicFramePr>
          <p:cNvPr id="162820" name="Object 6"/>
          <p:cNvGraphicFramePr>
            <a:graphicFrameLocks noChangeAspect="1"/>
          </p:cNvGraphicFramePr>
          <p:nvPr/>
        </p:nvGraphicFramePr>
        <p:xfrm>
          <a:off x="4644244" y="4005263"/>
          <a:ext cx="4501344" cy="792162"/>
        </p:xfrm>
        <a:graphic>
          <a:graphicData uri="http://schemas.openxmlformats.org/presentationml/2006/ole">
            <mc:AlternateContent xmlns:mc="http://schemas.openxmlformats.org/markup-compatibility/2006">
              <mc:Choice xmlns:v="urn:schemas-microsoft-com:vml" Requires="v">
                <p:oleObj spid="_x0000_s5141" name="位图图像" r:id="rId3" imgW="4277322" imgH="752381" progId="Paint.Picture">
                  <p:embed/>
                </p:oleObj>
              </mc:Choice>
              <mc:Fallback>
                <p:oleObj name="位图图像" r:id="rId3" imgW="4277322" imgH="7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44" y="4005263"/>
                        <a:ext cx="4501344"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2327" name="Rectangle 7"/>
          <p:cNvSpPr>
            <a:spLocks noChangeArrowheads="1"/>
          </p:cNvSpPr>
          <p:nvPr/>
        </p:nvSpPr>
        <p:spPr bwMode="auto">
          <a:xfrm>
            <a:off x="2051406" y="3357563"/>
            <a:ext cx="447752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90000"/>
              </a:lnSpc>
              <a:buFont typeface="Wingdings" pitchFamily="2" charset="2"/>
              <a:buNone/>
            </a:pPr>
            <a:r>
              <a:rPr lang="en-US" altLang="zh-CN" sz="2000" b="1">
                <a:solidFill>
                  <a:srgbClr val="FF0000"/>
                </a:solidFill>
                <a:latin typeface="Tahoma" pitchFamily="34" charset="0"/>
              </a:rPr>
              <a:t>bottom=top=0;rear=front=m+1;</a:t>
            </a:r>
          </a:p>
        </p:txBody>
      </p:sp>
      <p:sp>
        <p:nvSpPr>
          <p:cNvPr id="312328" name="Rectangle 8"/>
          <p:cNvSpPr>
            <a:spLocks noChangeArrowheads="1"/>
          </p:cNvSpPr>
          <p:nvPr/>
        </p:nvSpPr>
        <p:spPr bwMode="auto">
          <a:xfrm>
            <a:off x="6386034" y="3644901"/>
            <a:ext cx="275955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000" b="1">
                <a:solidFill>
                  <a:srgbClr val="FF0000"/>
                </a:solidFill>
                <a:latin typeface="Tahoma" pitchFamily="34" charset="0"/>
              </a:rPr>
              <a:t>top+(front-rear)=m</a:t>
            </a:r>
          </a:p>
        </p:txBody>
      </p:sp>
      <p:sp>
        <p:nvSpPr>
          <p:cNvPr id="312329" name="Rectangle 9"/>
          <p:cNvSpPr>
            <a:spLocks noChangeArrowheads="1"/>
          </p:cNvSpPr>
          <p:nvPr/>
        </p:nvSpPr>
        <p:spPr bwMode="auto">
          <a:xfrm>
            <a:off x="326910" y="4019306"/>
            <a:ext cx="896617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000" b="1" dirty="0">
                <a:latin typeface="Tahoma" pitchFamily="34" charset="0"/>
              </a:rPr>
              <a:t>void overflow-false()</a:t>
            </a:r>
          </a:p>
          <a:p>
            <a:pPr eaLnBrk="1" hangingPunct="1">
              <a:spcBef>
                <a:spcPct val="0"/>
              </a:spcBef>
              <a:buClrTx/>
              <a:buSzTx/>
              <a:buFontTx/>
              <a:buNone/>
            </a:pPr>
            <a:r>
              <a:rPr lang="en-US" altLang="zh-CN" sz="2000" b="1" dirty="0">
                <a:latin typeface="Tahoma" pitchFamily="34" charset="0"/>
              </a:rPr>
              <a:t>{ for (</a:t>
            </a:r>
            <a:r>
              <a:rPr lang="en-US" altLang="zh-CN" sz="2000" b="1" dirty="0" err="1">
                <a:latin typeface="Tahoma" pitchFamily="34" charset="0"/>
              </a:rPr>
              <a:t>i</a:t>
            </a:r>
            <a:r>
              <a:rPr lang="en-US" altLang="zh-CN" sz="2000" b="1" dirty="0">
                <a:latin typeface="Tahoma" pitchFamily="34" charset="0"/>
              </a:rPr>
              <a:t>=front-1; </a:t>
            </a:r>
            <a:r>
              <a:rPr lang="en-US" altLang="zh-CN" sz="2000" b="1" dirty="0" err="1">
                <a:latin typeface="Tahoma" pitchFamily="34" charset="0"/>
              </a:rPr>
              <a:t>i</a:t>
            </a:r>
            <a:r>
              <a:rPr lang="en-US" altLang="zh-CN" sz="2000" b="1" dirty="0">
                <a:latin typeface="Tahoma" pitchFamily="34" charset="0"/>
              </a:rPr>
              <a:t>&lt;=rear; </a:t>
            </a:r>
            <a:r>
              <a:rPr lang="en-US" altLang="zh-CN" sz="2000" b="1" dirty="0" err="1">
                <a:latin typeface="Tahoma" pitchFamily="34" charset="0"/>
              </a:rPr>
              <a:t>i</a:t>
            </a:r>
            <a:r>
              <a:rPr lang="en-US" altLang="zh-CN" sz="2000" b="1" dirty="0">
                <a:latin typeface="Tahoma" pitchFamily="34" charset="0"/>
              </a:rPr>
              <a:t>--) </a:t>
            </a:r>
          </a:p>
          <a:p>
            <a:pPr eaLnBrk="1" hangingPunct="1">
              <a:spcBef>
                <a:spcPct val="0"/>
              </a:spcBef>
              <a:buClrTx/>
              <a:buSzTx/>
              <a:buFontTx/>
              <a:buNone/>
            </a:pPr>
            <a:r>
              <a:rPr lang="zh-CN" altLang="en-US" sz="2000" b="1" dirty="0">
                <a:latin typeface="Tahoma" pitchFamily="34" charset="0"/>
              </a:rPr>
              <a:t>　　　</a:t>
            </a:r>
            <a:r>
              <a:rPr lang="en-US" altLang="zh-CN" sz="2000" b="1" dirty="0">
                <a:latin typeface="Tahoma" pitchFamily="34" charset="0"/>
              </a:rPr>
              <a:t>s[m+i-front+1]=s[</a:t>
            </a:r>
            <a:r>
              <a:rPr lang="en-US" altLang="zh-CN" sz="2000" b="1" dirty="0" err="1">
                <a:latin typeface="Tahoma" pitchFamily="34" charset="0"/>
              </a:rPr>
              <a:t>i</a:t>
            </a:r>
            <a:r>
              <a:rPr lang="en-US" altLang="zh-CN" sz="2000" b="1" dirty="0">
                <a:latin typeface="Tahoma" pitchFamily="34" charset="0"/>
              </a:rPr>
              <a:t>];</a:t>
            </a:r>
          </a:p>
          <a:p>
            <a:pPr eaLnBrk="1" hangingPunct="1">
              <a:spcBef>
                <a:spcPct val="0"/>
              </a:spcBef>
              <a:buClrTx/>
              <a:buSzTx/>
              <a:buFontTx/>
              <a:buNone/>
            </a:pPr>
            <a:r>
              <a:rPr lang="en-US" altLang="zh-CN" sz="2000" b="1" dirty="0">
                <a:latin typeface="Tahoma" pitchFamily="34" charset="0"/>
              </a:rPr>
              <a:t>   rear=m-(front-rear)+1; front=m+1;}</a:t>
            </a:r>
          </a:p>
          <a:p>
            <a:pPr eaLnBrk="1" hangingPunct="1">
              <a:spcBef>
                <a:spcPct val="0"/>
              </a:spcBef>
              <a:buClrTx/>
              <a:buSzTx/>
              <a:buFontTx/>
              <a:buNone/>
            </a:pPr>
            <a:r>
              <a:rPr lang="en-US" altLang="zh-CN" sz="2000" b="1" dirty="0">
                <a:latin typeface="Tahoma" pitchFamily="34" charset="0"/>
              </a:rPr>
              <a:t>void insert(</a:t>
            </a:r>
            <a:r>
              <a:rPr lang="en-US" altLang="zh-CN" sz="2000" b="1" dirty="0" err="1">
                <a:latin typeface="Tahoma" pitchFamily="34" charset="0"/>
              </a:rPr>
              <a:t>arraytype</a:t>
            </a:r>
            <a:r>
              <a:rPr lang="en-US" altLang="zh-CN" sz="2000" b="1" dirty="0">
                <a:latin typeface="Tahoma" pitchFamily="34" charset="0"/>
              </a:rPr>
              <a:t> s, </a:t>
            </a:r>
            <a:r>
              <a:rPr lang="en-US" altLang="zh-CN" sz="2000" b="1" dirty="0" err="1">
                <a:latin typeface="Tahoma" pitchFamily="34" charset="0"/>
              </a:rPr>
              <a:t>int</a:t>
            </a:r>
            <a:r>
              <a:rPr lang="en-US" altLang="zh-CN" sz="2000" b="1" dirty="0">
                <a:latin typeface="Tahoma" pitchFamily="34" charset="0"/>
              </a:rPr>
              <a:t> </a:t>
            </a:r>
            <a:r>
              <a:rPr lang="en-US" altLang="zh-CN" sz="2000" b="1" dirty="0" err="1">
                <a:latin typeface="Tahoma" pitchFamily="34" charset="0"/>
              </a:rPr>
              <a:t>i</a:t>
            </a:r>
            <a:r>
              <a:rPr lang="en-US" altLang="zh-CN" sz="2000" b="1" dirty="0">
                <a:latin typeface="Tahoma" pitchFamily="34" charset="0"/>
              </a:rPr>
              <a:t>, </a:t>
            </a:r>
            <a:r>
              <a:rPr lang="en-US" altLang="zh-CN" sz="2000" b="1" dirty="0" err="1">
                <a:latin typeface="Tahoma" pitchFamily="34" charset="0"/>
              </a:rPr>
              <a:t>elementype</a:t>
            </a:r>
            <a:r>
              <a:rPr lang="en-US" altLang="zh-CN" sz="2000" b="1" dirty="0">
                <a:latin typeface="Tahoma" pitchFamily="34" charset="0"/>
              </a:rPr>
              <a:t> x)</a:t>
            </a:r>
          </a:p>
          <a:p>
            <a:pPr eaLnBrk="1" hangingPunct="1">
              <a:spcBef>
                <a:spcPct val="0"/>
              </a:spcBef>
              <a:buClrTx/>
              <a:buSzTx/>
              <a:buFontTx/>
              <a:buNone/>
            </a:pPr>
            <a:r>
              <a:rPr lang="en-US" altLang="zh-CN" sz="2000" b="1" dirty="0">
                <a:latin typeface="Tahoma" pitchFamily="34" charset="0"/>
              </a:rPr>
              <a:t>{  if (rear=top+1) overflow-false();</a:t>
            </a:r>
          </a:p>
          <a:p>
            <a:pPr eaLnBrk="1" hangingPunct="1">
              <a:spcBef>
                <a:spcPct val="0"/>
              </a:spcBef>
              <a:buClrTx/>
              <a:buSzTx/>
              <a:buFontTx/>
              <a:buNone/>
            </a:pPr>
            <a:r>
              <a:rPr lang="en-US" altLang="zh-CN" sz="2000" b="1" dirty="0">
                <a:latin typeface="Tahoma" pitchFamily="34" charset="0"/>
              </a:rPr>
              <a:t>    if (</a:t>
            </a:r>
            <a:r>
              <a:rPr lang="en-US" altLang="zh-CN" sz="2000" b="1" dirty="0" err="1">
                <a:latin typeface="Tahoma" pitchFamily="34" charset="0"/>
              </a:rPr>
              <a:t>i</a:t>
            </a:r>
            <a:r>
              <a:rPr lang="en-US" altLang="zh-CN" sz="2000" b="1" dirty="0">
                <a:latin typeface="Tahoma" pitchFamily="34" charset="0"/>
              </a:rPr>
              <a:t>==1) { top=top+1; s[top]=x; }</a:t>
            </a:r>
          </a:p>
          <a:p>
            <a:pPr eaLnBrk="1" hangingPunct="1">
              <a:spcBef>
                <a:spcPct val="0"/>
              </a:spcBef>
              <a:buClrTx/>
              <a:buSzTx/>
              <a:buFontTx/>
              <a:buNone/>
            </a:pPr>
            <a:r>
              <a:rPr lang="en-US" altLang="zh-CN" sz="2000" b="1" dirty="0">
                <a:latin typeface="Tahoma" pitchFamily="34" charset="0"/>
              </a:rPr>
              <a:t>  else if (</a:t>
            </a:r>
            <a:r>
              <a:rPr lang="en-US" altLang="zh-CN" sz="2000" b="1" dirty="0" err="1">
                <a:latin typeface="Tahoma" pitchFamily="34" charset="0"/>
              </a:rPr>
              <a:t>i</a:t>
            </a:r>
            <a:r>
              <a:rPr lang="en-US" altLang="zh-CN" sz="2000" b="1" dirty="0">
                <a:latin typeface="Tahoma" pitchFamily="34" charset="0"/>
              </a:rPr>
              <a:t>==2){ rear=rear-1;s[rear]=x; }</a:t>
            </a:r>
          </a:p>
          <a:p>
            <a:pPr eaLnBrk="1" hangingPunct="1">
              <a:spcBef>
                <a:spcPct val="0"/>
              </a:spcBef>
              <a:buClrTx/>
              <a:buSzTx/>
              <a:buFontTx/>
              <a:buNone/>
            </a:pPr>
            <a:r>
              <a:rPr lang="en-US" altLang="zh-CN" sz="2000" b="1" dirty="0"/>
              <a:t> </a:t>
            </a:r>
            <a:r>
              <a:rPr lang="en-US" altLang="zh-CN" sz="2000" b="1" dirty="0">
                <a:latin typeface="Tahoma" pitchFamily="34" charset="0"/>
              </a:rPr>
              <a:t>}</a:t>
            </a:r>
          </a:p>
        </p:txBody>
      </p:sp>
    </p:spTree>
    <p:extLst>
      <p:ext uri="{BB962C8B-B14F-4D97-AF65-F5344CB8AC3E}">
        <p14:creationId xmlns:p14="http://schemas.microsoft.com/office/powerpoint/2010/main" val="1930109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23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23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2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7" grpId="0"/>
      <p:bldP spid="312328" grpId="0"/>
      <p:bldP spid="31232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body" idx="1"/>
          </p:nvPr>
        </p:nvSpPr>
        <p:spPr>
          <a:xfrm>
            <a:off x="90153" y="1032345"/>
            <a:ext cx="9145588" cy="5497244"/>
          </a:xfrm>
        </p:spPr>
        <p:txBody>
          <a:bodyPr/>
          <a:lstStyle/>
          <a:p>
            <a:pPr eaLnBrk="1" hangingPunct="1"/>
            <a:r>
              <a:rPr lang="zh-CN" altLang="en-US" sz="2400" b="1" dirty="0" smtClean="0">
                <a:latin typeface="宋体" pitchFamily="2" charset="-122"/>
              </a:rPr>
              <a:t>内存中有一连续的存储空间（设</a:t>
            </a:r>
            <a:r>
              <a:rPr lang="en-US" altLang="zh-CN" sz="2400" b="1" dirty="0" smtClean="0">
                <a:latin typeface="Times New Roman" pitchFamily="18" charset="0"/>
                <a:cs typeface="Times New Roman" pitchFamily="18" charset="0"/>
              </a:rPr>
              <a:t>1</a:t>
            </a:r>
            <a:r>
              <a:rPr lang="zh-CN" altLang="en-US" sz="2400" b="1" dirty="0" smtClean="0">
                <a:latin typeface="宋体" pitchFamily="2" charset="-122"/>
              </a:rPr>
              <a:t>到</a:t>
            </a:r>
            <a:r>
              <a:rPr lang="en-US" altLang="zh-CN" sz="2400" b="1" dirty="0" smtClean="0">
                <a:latin typeface="Times New Roman" pitchFamily="18" charset="0"/>
                <a:cs typeface="Times New Roman" pitchFamily="18" charset="0"/>
              </a:rPr>
              <a:t>m</a:t>
            </a:r>
            <a:r>
              <a:rPr lang="zh-CN" altLang="en-US" sz="2400" b="1" dirty="0" smtClean="0">
                <a:latin typeface="宋体" pitchFamily="2" charset="-122"/>
              </a:rPr>
              <a:t>单元），现将该空间分配给两个栈</a:t>
            </a:r>
            <a:r>
              <a:rPr lang="en-US" altLang="zh-CN" sz="2400" b="1" dirty="0" smtClean="0">
                <a:latin typeface="Times New Roman" pitchFamily="18" charset="0"/>
                <a:cs typeface="Times New Roman" pitchFamily="18" charset="0"/>
              </a:rPr>
              <a:t>S1</a:t>
            </a:r>
            <a:r>
              <a:rPr lang="zh-CN" altLang="en-US" sz="2400" b="1" dirty="0" smtClean="0">
                <a:latin typeface="宋体" pitchFamily="2" charset="-122"/>
              </a:rPr>
              <a:t>和</a:t>
            </a:r>
            <a:r>
              <a:rPr lang="en-US" altLang="zh-CN" sz="2400" b="1" dirty="0" smtClean="0">
                <a:latin typeface="Times New Roman" pitchFamily="18" charset="0"/>
                <a:cs typeface="Times New Roman" pitchFamily="18" charset="0"/>
              </a:rPr>
              <a:t>S2</a:t>
            </a:r>
            <a:r>
              <a:rPr lang="zh-CN" altLang="en-US" sz="2400" b="1" dirty="0" smtClean="0">
                <a:latin typeface="宋体" pitchFamily="2" charset="-122"/>
              </a:rPr>
              <a:t>，为了提高空间的利用率，减少</a:t>
            </a:r>
            <a:r>
              <a:rPr lang="en-US" altLang="zh-CN" sz="2400" b="1" dirty="0" smtClean="0">
                <a:latin typeface="Times New Roman" pitchFamily="18" charset="0"/>
                <a:cs typeface="Times New Roman" pitchFamily="18" charset="0"/>
              </a:rPr>
              <a:t>S1</a:t>
            </a:r>
            <a:r>
              <a:rPr lang="zh-CN" altLang="en-US" sz="2400" b="1" dirty="0" smtClean="0">
                <a:latin typeface="宋体" pitchFamily="2" charset="-122"/>
              </a:rPr>
              <a:t>和</a:t>
            </a:r>
            <a:r>
              <a:rPr lang="en-US" altLang="zh-CN" sz="2400" b="1" dirty="0" smtClean="0">
                <a:latin typeface="Times New Roman" pitchFamily="18" charset="0"/>
                <a:cs typeface="Times New Roman" pitchFamily="18" charset="0"/>
              </a:rPr>
              <a:t>S2</a:t>
            </a:r>
            <a:r>
              <a:rPr lang="zh-CN" altLang="en-US" sz="2400" b="1" dirty="0" smtClean="0">
                <a:latin typeface="宋体" pitchFamily="2" charset="-122"/>
              </a:rPr>
              <a:t>栈的上溢的可能性，</a:t>
            </a:r>
          </a:p>
          <a:p>
            <a:pPr eaLnBrk="1" hangingPunct="1">
              <a:buFont typeface="Wingdings" pitchFamily="2" charset="2"/>
              <a:buNone/>
            </a:pPr>
            <a:r>
              <a:rPr lang="zh-CN" altLang="en-US" sz="2400" b="1" dirty="0" smtClean="0">
                <a:latin typeface="宋体" pitchFamily="2" charset="-122"/>
              </a:rPr>
              <a:t>（</a:t>
            </a:r>
            <a:r>
              <a:rPr lang="en-US" altLang="zh-CN" sz="2400" b="1" dirty="0" smtClean="0">
                <a:latin typeface="Times New Roman" pitchFamily="18" charset="0"/>
                <a:cs typeface="Times New Roman" pitchFamily="18" charset="0"/>
              </a:rPr>
              <a:t>1</a:t>
            </a:r>
            <a:r>
              <a:rPr lang="zh-CN" altLang="en-US" sz="2400" b="1" dirty="0" smtClean="0">
                <a:latin typeface="宋体" pitchFamily="2" charset="-122"/>
              </a:rPr>
              <a:t>）应如何分配两个栈的空间？</a:t>
            </a:r>
          </a:p>
          <a:p>
            <a:pPr eaLnBrk="1" hangingPunct="1">
              <a:buFont typeface="Wingdings" pitchFamily="2" charset="2"/>
              <a:buNone/>
            </a:pPr>
            <a:r>
              <a:rPr lang="zh-CN" altLang="en-US" sz="2400" b="1" dirty="0" smtClean="0">
                <a:latin typeface="宋体" pitchFamily="2" charset="-122"/>
              </a:rPr>
              <a:t>（</a:t>
            </a:r>
            <a:r>
              <a:rPr lang="en-US" altLang="zh-CN" sz="2400" b="1" dirty="0" smtClean="0">
                <a:latin typeface="Times New Roman" pitchFamily="18" charset="0"/>
                <a:cs typeface="Times New Roman" pitchFamily="18" charset="0"/>
              </a:rPr>
              <a:t>2</a:t>
            </a:r>
            <a:r>
              <a:rPr lang="zh-CN" altLang="en-US" sz="2400" b="1" dirty="0" smtClean="0">
                <a:latin typeface="宋体" pitchFamily="2" charset="-122"/>
              </a:rPr>
              <a:t>）用高级语言描述出栈的定义。</a:t>
            </a:r>
          </a:p>
          <a:p>
            <a:pPr eaLnBrk="1" hangingPunct="1">
              <a:buFont typeface="Wingdings" pitchFamily="2" charset="2"/>
              <a:buNone/>
            </a:pPr>
            <a:r>
              <a:rPr lang="zh-CN" altLang="en-US" sz="2400" b="1" dirty="0" smtClean="0">
                <a:latin typeface="宋体" pitchFamily="2" charset="-122"/>
              </a:rPr>
              <a:t>（</a:t>
            </a:r>
            <a:r>
              <a:rPr lang="en-US" altLang="zh-CN" sz="2400" b="1" dirty="0" smtClean="0">
                <a:latin typeface="Times New Roman" pitchFamily="18" charset="0"/>
                <a:cs typeface="Times New Roman" pitchFamily="18" charset="0"/>
              </a:rPr>
              <a:t>3</a:t>
            </a:r>
            <a:r>
              <a:rPr lang="zh-CN" altLang="en-US" sz="2400" b="1" dirty="0" smtClean="0">
                <a:latin typeface="宋体" pitchFamily="2" charset="-122"/>
              </a:rPr>
              <a:t>）写出栈满的条件。</a:t>
            </a:r>
            <a:r>
              <a:rPr lang="zh-CN" altLang="en-US" sz="2400" b="1" dirty="0" smtClean="0"/>
              <a:t> </a:t>
            </a:r>
          </a:p>
          <a:p>
            <a:pPr algn="just" eaLnBrk="1" hangingPunct="1">
              <a:buFont typeface="Wingdings" pitchFamily="2" charset="2"/>
              <a:buNone/>
            </a:pPr>
            <a:r>
              <a:rPr lang="zh-CN" altLang="en-US" sz="2400" b="1" dirty="0" smtClean="0">
                <a:latin typeface="宋体" pitchFamily="2" charset="-122"/>
              </a:rPr>
              <a:t>解</a:t>
            </a:r>
            <a:r>
              <a:rPr lang="en-US" altLang="zh-CN" sz="2400" b="1" dirty="0" smtClean="0">
                <a:latin typeface="宋体" pitchFamily="2" charset="-122"/>
                <a:sym typeface="Wingdings" pitchFamily="2" charset="2"/>
              </a:rPr>
              <a:t>(</a:t>
            </a:r>
            <a:r>
              <a:rPr lang="en-US" altLang="zh-CN" sz="2400" b="1" dirty="0" smtClean="0">
                <a:latin typeface="Times New Roman" pitchFamily="18" charset="0"/>
                <a:cs typeface="Times New Roman" pitchFamily="18" charset="0"/>
              </a:rPr>
              <a:t>1</a:t>
            </a:r>
            <a:r>
              <a:rPr lang="en-US" altLang="zh-CN" sz="2400" b="1" dirty="0" smtClean="0">
                <a:latin typeface="宋体" pitchFamily="2" charset="-122"/>
              </a:rPr>
              <a:t>)</a:t>
            </a:r>
            <a:r>
              <a:rPr lang="zh-CN" altLang="en-US" sz="2400" b="1" dirty="0" smtClean="0">
                <a:latin typeface="宋体" pitchFamily="2" charset="-122"/>
              </a:rPr>
              <a:t>两个栈共享</a:t>
            </a:r>
            <a:r>
              <a:rPr lang="en-US" altLang="zh-CN" sz="2400" b="1" dirty="0" smtClean="0">
                <a:latin typeface="Times New Roman" pitchFamily="18" charset="0"/>
                <a:cs typeface="Times New Roman" pitchFamily="18" charset="0"/>
              </a:rPr>
              <a:t>1</a:t>
            </a:r>
            <a:r>
              <a:rPr lang="zh-CN" altLang="en-US" sz="2400" b="1" dirty="0" smtClean="0">
                <a:latin typeface="宋体" pitchFamily="2" charset="-122"/>
              </a:rPr>
              <a:t>至</a:t>
            </a:r>
            <a:r>
              <a:rPr lang="en-US" altLang="zh-CN" sz="2400" b="1" dirty="0" smtClean="0">
                <a:latin typeface="Times New Roman" pitchFamily="18" charset="0"/>
                <a:cs typeface="Times New Roman" pitchFamily="18" charset="0"/>
              </a:rPr>
              <a:t>m</a:t>
            </a:r>
            <a:r>
              <a:rPr lang="zh-CN" altLang="en-US" sz="2400" b="1" dirty="0" smtClean="0">
                <a:latin typeface="宋体" pitchFamily="2" charset="-122"/>
              </a:rPr>
              <a:t>，且两栈底分别设在空间的两端，两栈顶都向中间延伸。</a:t>
            </a:r>
            <a:endParaRPr lang="zh-CN" altLang="en-US" sz="2400" b="1" dirty="0" smtClean="0">
              <a:latin typeface="Times New Roman" pitchFamily="18" charset="0"/>
              <a:cs typeface="Times New Roman" pitchFamily="18" charset="0"/>
            </a:endParaRPr>
          </a:p>
          <a:p>
            <a:pPr algn="just" eaLnBrk="1" hangingPunct="1">
              <a:buFont typeface="Wingdings" pitchFamily="2" charset="2"/>
              <a:buNone/>
            </a:pPr>
            <a:r>
              <a:rPr lang="zh-CN" altLang="en-US" sz="2400" b="1" dirty="0" smtClean="0">
                <a:latin typeface="Times New Roman" pitchFamily="18" charset="0"/>
                <a:cs typeface="Times New Roman" pitchFamily="18" charset="0"/>
              </a:rPr>
              <a:t>    </a:t>
            </a:r>
            <a:r>
              <a:rPr lang="en-US" altLang="zh-CN" sz="2400" b="1" dirty="0" smtClean="0">
                <a:latin typeface="宋体" pitchFamily="2" charset="-122"/>
              </a:rPr>
              <a:t>(</a:t>
            </a:r>
            <a:r>
              <a:rPr lang="en-US" altLang="zh-CN" sz="2400" b="1" dirty="0" smtClean="0">
                <a:latin typeface="Times New Roman" pitchFamily="18" charset="0"/>
                <a:cs typeface="Times New Roman" pitchFamily="18" charset="0"/>
              </a:rPr>
              <a:t>2)</a:t>
            </a:r>
            <a:r>
              <a:rPr lang="en-US" altLang="zh-CN" sz="2400" b="1" dirty="0" err="1" smtClean="0">
                <a:latin typeface="Times New Roman" pitchFamily="18" charset="0"/>
                <a:cs typeface="Times New Roman" pitchFamily="18" charset="0"/>
              </a:rPr>
              <a:t>typedef</a:t>
            </a:r>
            <a:r>
              <a:rPr lang="en-US" altLang="zh-CN" sz="2400" b="1" dirty="0" smtClean="0">
                <a:latin typeface="Times New Roman" pitchFamily="18" charset="0"/>
                <a:cs typeface="Times New Roman" pitchFamily="18" charset="0"/>
              </a:rPr>
              <a:t>   </a:t>
            </a:r>
            <a:r>
              <a:rPr lang="en-US" altLang="zh-CN" sz="2400" b="1" dirty="0" err="1" smtClean="0">
                <a:latin typeface="Times New Roman" pitchFamily="18" charset="0"/>
                <a:cs typeface="Times New Roman" pitchFamily="18" charset="0"/>
              </a:rPr>
              <a:t>struct</a:t>
            </a:r>
            <a:r>
              <a:rPr lang="en-US" altLang="zh-CN" sz="2400" b="1" dirty="0" smtClean="0">
                <a:latin typeface="Times New Roman" pitchFamily="18" charset="0"/>
                <a:cs typeface="Times New Roman" pitchFamily="18" charset="0"/>
              </a:rPr>
              <a:t> </a:t>
            </a:r>
          </a:p>
          <a:p>
            <a:pPr algn="just" eaLnBrk="1" hangingPunct="1">
              <a:buFont typeface="Wingdings" pitchFamily="2" charset="2"/>
              <a:buNone/>
            </a:pPr>
            <a:r>
              <a:rPr lang="en-US" altLang="zh-CN" sz="2400" b="1" dirty="0" smtClean="0">
                <a:latin typeface="Times New Roman" pitchFamily="18" charset="0"/>
                <a:cs typeface="Times New Roman" pitchFamily="18" charset="0"/>
              </a:rPr>
              <a:t>         {  </a:t>
            </a:r>
            <a:r>
              <a:rPr lang="en-US" altLang="zh-CN" sz="2400" b="1" dirty="0" err="1" smtClean="0">
                <a:latin typeface="Times New Roman" pitchFamily="18" charset="0"/>
                <a:cs typeface="Times New Roman" pitchFamily="18" charset="0"/>
              </a:rPr>
              <a:t>ElemType</a:t>
            </a:r>
            <a:r>
              <a:rPr lang="en-US" altLang="zh-CN" sz="2400" b="1" dirty="0" smtClean="0">
                <a:latin typeface="Times New Roman" pitchFamily="18" charset="0"/>
                <a:cs typeface="Times New Roman" pitchFamily="18" charset="0"/>
              </a:rPr>
              <a:t> </a:t>
            </a:r>
            <a:r>
              <a:rPr lang="en-US" altLang="zh-CN" sz="2400" b="1" dirty="0" err="1" smtClean="0">
                <a:latin typeface="Times New Roman" pitchFamily="18" charset="0"/>
                <a:cs typeface="Times New Roman" pitchFamily="18" charset="0"/>
              </a:rPr>
              <a:t>elem</a:t>
            </a:r>
            <a:r>
              <a:rPr lang="en-US" altLang="zh-CN" sz="2400" b="1" dirty="0" smtClean="0">
                <a:latin typeface="Times New Roman" pitchFamily="18" charset="0"/>
                <a:cs typeface="Times New Roman" pitchFamily="18" charset="0"/>
              </a:rPr>
              <a:t>[m];</a:t>
            </a:r>
          </a:p>
          <a:p>
            <a:pPr algn="just" eaLnBrk="1" hangingPunct="1">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err="1" smtClean="0">
                <a:latin typeface="Times New Roman" pitchFamily="18" charset="0"/>
                <a:cs typeface="Times New Roman" pitchFamily="18" charset="0"/>
              </a:rPr>
              <a:t>int</a:t>
            </a:r>
            <a:r>
              <a:rPr lang="en-US" altLang="zh-CN" sz="2400" b="1" dirty="0" smtClean="0">
                <a:latin typeface="Times New Roman" pitchFamily="18" charset="0"/>
                <a:cs typeface="Times New Roman" pitchFamily="18" charset="0"/>
              </a:rPr>
              <a:t>  top;</a:t>
            </a:r>
          </a:p>
          <a:p>
            <a:pPr algn="just" eaLnBrk="1" hangingPunct="1">
              <a:buFont typeface="Wingdings" pitchFamily="2" charset="2"/>
              <a:buNone/>
            </a:pPr>
            <a:r>
              <a:rPr lang="en-US" altLang="zh-CN" sz="2400" b="1" dirty="0" smtClean="0">
                <a:latin typeface="Times New Roman" pitchFamily="18" charset="0"/>
                <a:cs typeface="Times New Roman" pitchFamily="18" charset="0"/>
              </a:rPr>
              <a:t>          }s1,s2;</a:t>
            </a:r>
          </a:p>
          <a:p>
            <a:pPr eaLnBrk="1" hangingPunct="1">
              <a:buFont typeface="Wingdings" pitchFamily="2" charset="2"/>
              <a:buNone/>
            </a:pPr>
            <a:r>
              <a:rPr lang="en-US" altLang="zh-CN" sz="2400" b="1" dirty="0" smtClean="0">
                <a:latin typeface="Times New Roman" pitchFamily="18" charset="0"/>
              </a:rPr>
              <a:t>     </a:t>
            </a:r>
            <a:r>
              <a:rPr lang="en-US" altLang="zh-CN" sz="2400" b="1" dirty="0" smtClean="0">
                <a:latin typeface="Times New Roman" pitchFamily="18" charset="0"/>
                <a:cs typeface="Times New Roman" pitchFamily="18" charset="0"/>
              </a:rPr>
              <a:t>(3) s2.top=s1.top+1</a:t>
            </a:r>
            <a:r>
              <a:rPr lang="en-US" altLang="zh-CN" sz="2400" b="1" dirty="0" smtClean="0"/>
              <a:t> </a:t>
            </a:r>
          </a:p>
        </p:txBody>
      </p:sp>
      <p:sp>
        <p:nvSpPr>
          <p:cNvPr id="163843" name="Rectangle 4"/>
          <p:cNvSpPr>
            <a:spLocks noGrp="1" noChangeArrowheads="1"/>
          </p:cNvSpPr>
          <p:nvPr>
            <p:ph type="title"/>
          </p:nvPr>
        </p:nvSpPr>
        <p:spPr>
          <a:xfrm>
            <a:off x="1036830" y="257310"/>
            <a:ext cx="8231029" cy="720725"/>
          </a:xfrm>
          <a:noFill/>
        </p:spPr>
        <p:txBody>
          <a:bodyPr/>
          <a:lstStyle/>
          <a:p>
            <a:pPr eaLnBrk="1" hangingPunct="1"/>
            <a:r>
              <a:rPr lang="zh-CN" altLang="en-US" b="1" dirty="0" smtClean="0"/>
              <a:t>郑州大学研究生入学试题选</a:t>
            </a:r>
            <a:r>
              <a:rPr lang="en-US" altLang="zh-CN" b="1" dirty="0" smtClean="0"/>
              <a:t>(4)</a:t>
            </a:r>
          </a:p>
        </p:txBody>
      </p:sp>
    </p:spTree>
    <p:extLst>
      <p:ext uri="{BB962C8B-B14F-4D97-AF65-F5344CB8AC3E}">
        <p14:creationId xmlns:p14="http://schemas.microsoft.com/office/powerpoint/2010/main" val="16782109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p:cNvSpPr>
            <a:spLocks noGrp="1" noChangeArrowheads="1"/>
          </p:cNvSpPr>
          <p:nvPr>
            <p:ph idx="1"/>
          </p:nvPr>
        </p:nvSpPr>
        <p:spPr>
          <a:xfrm>
            <a:off x="628759" y="1011775"/>
            <a:ext cx="7888070" cy="1130534"/>
          </a:xfrm>
        </p:spPr>
        <p:txBody>
          <a:bodyPr/>
          <a:lstStyle/>
          <a:p>
            <a:pPr eaLnBrk="1" hangingPunct="1"/>
            <a:r>
              <a:rPr lang="zh-CN" altLang="en-US" sz="2400" b="1" dirty="0" smtClean="0">
                <a:latin typeface="楷体_GB2312" pitchFamily="49" charset="-122"/>
                <a:ea typeface="楷体_GB2312" pitchFamily="49" charset="-122"/>
              </a:rPr>
              <a:t>利用两个栈</a:t>
            </a:r>
            <a:r>
              <a:rPr lang="en-US" altLang="zh-CN" sz="2400" b="1" dirty="0" smtClean="0">
                <a:latin typeface="楷体_GB2312" pitchFamily="49" charset="-122"/>
                <a:ea typeface="楷体_GB2312" pitchFamily="49" charset="-122"/>
                <a:cs typeface="Times New Roman" pitchFamily="18" charset="0"/>
              </a:rPr>
              <a:t>s1</a:t>
            </a: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s2</a:t>
            </a:r>
            <a:r>
              <a:rPr lang="zh-CN" altLang="en-US" sz="2400" b="1" dirty="0" smtClean="0">
                <a:latin typeface="楷体_GB2312" pitchFamily="49" charset="-122"/>
                <a:ea typeface="楷体_GB2312" pitchFamily="49" charset="-122"/>
              </a:rPr>
              <a:t>模拟一个队列，写出入队和出队算法（可以使用栈的基本操作，并假设栈</a:t>
            </a:r>
            <a:r>
              <a:rPr lang="en-US" altLang="zh-CN" sz="2400" b="1" dirty="0" smtClean="0">
                <a:latin typeface="楷体_GB2312" pitchFamily="49" charset="-122"/>
                <a:ea typeface="楷体_GB2312" pitchFamily="49" charset="-122"/>
              </a:rPr>
              <a:t>s1</a:t>
            </a: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s2</a:t>
            </a:r>
            <a:r>
              <a:rPr lang="zh-CN" altLang="en-US" sz="2400" b="1" dirty="0" smtClean="0">
                <a:latin typeface="楷体_GB2312" pitchFamily="49" charset="-122"/>
                <a:ea typeface="楷体_GB2312" pitchFamily="49" charset="-122"/>
              </a:rPr>
              <a:t>的容量足够大）。 </a:t>
            </a:r>
          </a:p>
        </p:txBody>
      </p:sp>
      <p:sp>
        <p:nvSpPr>
          <p:cNvPr id="164867" name="Rectangle 4"/>
          <p:cNvSpPr>
            <a:spLocks noGrp="1" noChangeArrowheads="1"/>
          </p:cNvSpPr>
          <p:nvPr>
            <p:ph type="title"/>
          </p:nvPr>
        </p:nvSpPr>
        <p:spPr>
          <a:xfrm>
            <a:off x="929108" y="365126"/>
            <a:ext cx="7509497" cy="596760"/>
          </a:xfrm>
          <a:noFill/>
        </p:spPr>
        <p:txBody>
          <a:bodyPr/>
          <a:lstStyle/>
          <a:p>
            <a:pPr eaLnBrk="1" hangingPunct="1"/>
            <a:r>
              <a:rPr lang="zh-CN" altLang="en-US" b="1" dirty="0" smtClean="0"/>
              <a:t>郑州大学研究生入学试题选</a:t>
            </a:r>
            <a:r>
              <a:rPr lang="en-US" altLang="zh-CN" b="1" dirty="0" smtClean="0"/>
              <a:t>(5)</a:t>
            </a:r>
          </a:p>
        </p:txBody>
      </p:sp>
      <p:sp>
        <p:nvSpPr>
          <p:cNvPr id="314373" name="Rectangle 5"/>
          <p:cNvSpPr>
            <a:spLocks noChangeArrowheads="1"/>
          </p:cNvSpPr>
          <p:nvPr/>
        </p:nvSpPr>
        <p:spPr bwMode="auto">
          <a:xfrm>
            <a:off x="684332" y="2120490"/>
            <a:ext cx="813735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400" b="1" dirty="0">
                <a:solidFill>
                  <a:srgbClr val="008000"/>
                </a:solidFill>
                <a:latin typeface="Tahoma" pitchFamily="34" charset="0"/>
              </a:rPr>
              <a:t>//</a:t>
            </a:r>
            <a:r>
              <a:rPr lang="zh-CN" altLang="en-US" sz="2400" b="1" dirty="0">
                <a:solidFill>
                  <a:srgbClr val="008000"/>
                </a:solidFill>
                <a:latin typeface="Tahoma" pitchFamily="34" charset="0"/>
              </a:rPr>
              <a:t>入队列在</a:t>
            </a:r>
            <a:r>
              <a:rPr lang="en-US" altLang="zh-CN" sz="2400" b="1" dirty="0">
                <a:solidFill>
                  <a:srgbClr val="008000"/>
                </a:solidFill>
                <a:latin typeface="Tahoma" pitchFamily="34" charset="0"/>
              </a:rPr>
              <a:t>S1</a:t>
            </a:r>
            <a:r>
              <a:rPr lang="zh-CN" altLang="en-US" sz="2400" b="1" dirty="0">
                <a:solidFill>
                  <a:srgbClr val="008000"/>
                </a:solidFill>
                <a:latin typeface="Tahoma" pitchFamily="34" charset="0"/>
              </a:rPr>
              <a:t>中，在</a:t>
            </a:r>
            <a:r>
              <a:rPr lang="en-US" altLang="zh-CN" sz="2400" b="1" dirty="0">
                <a:solidFill>
                  <a:srgbClr val="008000"/>
                </a:solidFill>
                <a:latin typeface="Tahoma" pitchFamily="34" charset="0"/>
              </a:rPr>
              <a:t>S2</a:t>
            </a:r>
            <a:r>
              <a:rPr lang="zh-CN" altLang="en-US" sz="2400" b="1" dirty="0">
                <a:solidFill>
                  <a:srgbClr val="008000"/>
                </a:solidFill>
                <a:latin typeface="Tahoma" pitchFamily="34" charset="0"/>
              </a:rPr>
              <a:t>中出队列</a:t>
            </a:r>
          </a:p>
          <a:p>
            <a:pPr eaLnBrk="1" hangingPunct="1">
              <a:spcBef>
                <a:spcPct val="0"/>
              </a:spcBef>
              <a:buClrTx/>
              <a:buSzTx/>
              <a:buFontTx/>
              <a:buNone/>
            </a:pPr>
            <a:r>
              <a:rPr lang="en-US" altLang="zh-CN" sz="2400" b="1" dirty="0" err="1">
                <a:latin typeface="Tahoma" pitchFamily="34" charset="0"/>
              </a:rPr>
              <a:t>EnQueue</a:t>
            </a:r>
            <a:r>
              <a:rPr lang="en-US" altLang="zh-CN" sz="2400" b="1" dirty="0">
                <a:latin typeface="Tahoma" pitchFamily="34" charset="0"/>
              </a:rPr>
              <a:t>(stack &amp;s1,stack &amp;s2 ,</a:t>
            </a:r>
            <a:r>
              <a:rPr lang="en-US" altLang="zh-CN" sz="2400" b="1" dirty="0" err="1">
                <a:latin typeface="Tahoma" pitchFamily="34" charset="0"/>
              </a:rPr>
              <a:t>elemtype</a:t>
            </a:r>
            <a:r>
              <a:rPr lang="en-US" altLang="zh-CN" sz="2400" b="1" dirty="0">
                <a:latin typeface="Tahoma" pitchFamily="34" charset="0"/>
              </a:rPr>
              <a:t>  k) {  </a:t>
            </a:r>
            <a:r>
              <a:rPr lang="en-US" altLang="zh-CN" sz="2400" b="1" dirty="0" err="1">
                <a:latin typeface="Tahoma" pitchFamily="34" charset="0"/>
              </a:rPr>
              <a:t>elemtype</a:t>
            </a:r>
            <a:r>
              <a:rPr lang="en-US" altLang="zh-CN" sz="2400" b="1" dirty="0">
                <a:latin typeface="Tahoma" pitchFamily="34" charset="0"/>
              </a:rPr>
              <a:t> e;</a:t>
            </a:r>
          </a:p>
          <a:p>
            <a:pPr eaLnBrk="1" hangingPunct="1">
              <a:spcBef>
                <a:spcPct val="0"/>
              </a:spcBef>
              <a:buClrTx/>
              <a:buSzTx/>
              <a:buFontTx/>
              <a:buNone/>
            </a:pPr>
            <a:r>
              <a:rPr lang="en-US" altLang="zh-CN" sz="2400" b="1" dirty="0">
                <a:latin typeface="Tahoma" pitchFamily="34" charset="0"/>
              </a:rPr>
              <a:t>    while(!</a:t>
            </a:r>
            <a:r>
              <a:rPr lang="en-US" altLang="zh-CN" sz="2400" b="1" dirty="0" err="1">
                <a:latin typeface="Tahoma" pitchFamily="34" charset="0"/>
              </a:rPr>
              <a:t>stackempty</a:t>
            </a:r>
            <a:r>
              <a:rPr lang="en-US" altLang="zh-CN" sz="2400" b="1" dirty="0">
                <a:latin typeface="Tahoma" pitchFamily="34" charset="0"/>
              </a:rPr>
              <a:t>(s2)) {pop(s2,e); push(s1,e);}</a:t>
            </a:r>
          </a:p>
          <a:p>
            <a:pPr eaLnBrk="1" hangingPunct="1">
              <a:spcBef>
                <a:spcPct val="0"/>
              </a:spcBef>
              <a:buClrTx/>
              <a:buSzTx/>
              <a:buFontTx/>
              <a:buNone/>
            </a:pPr>
            <a:r>
              <a:rPr lang="en-US" altLang="zh-CN" sz="2400" b="1" dirty="0">
                <a:latin typeface="Tahoma" pitchFamily="34" charset="0"/>
              </a:rPr>
              <a:t>    push(s1,k);</a:t>
            </a:r>
          </a:p>
          <a:p>
            <a:pPr eaLnBrk="1" hangingPunct="1">
              <a:spcBef>
                <a:spcPct val="0"/>
              </a:spcBef>
              <a:buClrTx/>
              <a:buSzTx/>
              <a:buFontTx/>
              <a:buNone/>
            </a:pPr>
            <a:r>
              <a:rPr lang="en-US" altLang="zh-CN" sz="2400" b="1" dirty="0">
                <a:latin typeface="Tahoma" pitchFamily="34" charset="0"/>
              </a:rPr>
              <a:t>}</a:t>
            </a:r>
          </a:p>
          <a:p>
            <a:pPr eaLnBrk="1" hangingPunct="1">
              <a:spcBef>
                <a:spcPct val="0"/>
              </a:spcBef>
              <a:buClrTx/>
              <a:buSzTx/>
              <a:buFontTx/>
              <a:buNone/>
            </a:pPr>
            <a:r>
              <a:rPr lang="en-US" altLang="zh-CN" sz="2400" b="1" dirty="0" err="1">
                <a:latin typeface="Tahoma" pitchFamily="34" charset="0"/>
              </a:rPr>
              <a:t>DeQueue</a:t>
            </a:r>
            <a:r>
              <a:rPr lang="en-US" altLang="zh-CN" sz="2400" b="1" dirty="0">
                <a:latin typeface="Tahoma" pitchFamily="34" charset="0"/>
              </a:rPr>
              <a:t>(stack &amp;s1,stack &amp;s2 ) </a:t>
            </a:r>
          </a:p>
          <a:p>
            <a:pPr eaLnBrk="1" hangingPunct="1">
              <a:spcBef>
                <a:spcPct val="0"/>
              </a:spcBef>
              <a:buClrTx/>
              <a:buSzTx/>
              <a:buFontTx/>
              <a:buNone/>
            </a:pPr>
            <a:r>
              <a:rPr lang="en-US" altLang="zh-CN" sz="2400" b="1" dirty="0">
                <a:latin typeface="Tahoma" pitchFamily="34" charset="0"/>
              </a:rPr>
              <a:t>{  </a:t>
            </a:r>
            <a:r>
              <a:rPr lang="en-US" altLang="zh-CN" sz="2400" b="1" dirty="0" err="1">
                <a:latin typeface="Tahoma" pitchFamily="34" charset="0"/>
              </a:rPr>
              <a:t>elemtype</a:t>
            </a:r>
            <a:r>
              <a:rPr lang="en-US" altLang="zh-CN" sz="2400" b="1" dirty="0">
                <a:latin typeface="Tahoma" pitchFamily="34" charset="0"/>
              </a:rPr>
              <a:t> e;</a:t>
            </a:r>
          </a:p>
          <a:p>
            <a:pPr eaLnBrk="1" hangingPunct="1">
              <a:spcBef>
                <a:spcPct val="0"/>
              </a:spcBef>
              <a:buClrTx/>
              <a:buSzTx/>
              <a:buFontTx/>
              <a:buNone/>
            </a:pPr>
            <a:r>
              <a:rPr lang="en-US" altLang="zh-CN" sz="2400" b="1" dirty="0">
                <a:latin typeface="Tahoma" pitchFamily="34" charset="0"/>
              </a:rPr>
              <a:t>    while(!</a:t>
            </a:r>
            <a:r>
              <a:rPr lang="en-US" altLang="zh-CN" sz="2400" b="1" dirty="0" err="1">
                <a:latin typeface="Tahoma" pitchFamily="34" charset="0"/>
              </a:rPr>
              <a:t>stackempty</a:t>
            </a:r>
            <a:r>
              <a:rPr lang="en-US" altLang="zh-CN" sz="2400" b="1" dirty="0">
                <a:latin typeface="Tahoma" pitchFamily="34" charset="0"/>
              </a:rPr>
              <a:t>(s1)) {pop(s1,e); push(s2,e);}</a:t>
            </a:r>
          </a:p>
          <a:p>
            <a:pPr eaLnBrk="1" hangingPunct="1">
              <a:spcBef>
                <a:spcPct val="0"/>
              </a:spcBef>
              <a:buClrTx/>
              <a:buSzTx/>
              <a:buFontTx/>
              <a:buNone/>
            </a:pPr>
            <a:r>
              <a:rPr lang="en-US" altLang="zh-CN" sz="2400" b="1" dirty="0">
                <a:latin typeface="Tahoma" pitchFamily="34" charset="0"/>
              </a:rPr>
              <a:t>    pop(s2,e);</a:t>
            </a:r>
          </a:p>
          <a:p>
            <a:pPr eaLnBrk="1" hangingPunct="1">
              <a:spcBef>
                <a:spcPct val="0"/>
              </a:spcBef>
              <a:buClrTx/>
              <a:buSzTx/>
              <a:buFontTx/>
              <a:buNone/>
            </a:pPr>
            <a:r>
              <a:rPr lang="en-US" altLang="zh-CN" sz="2400" b="1" dirty="0">
                <a:latin typeface="Tahoma" pitchFamily="34" charset="0"/>
              </a:rPr>
              <a:t>    return(e);</a:t>
            </a:r>
          </a:p>
          <a:p>
            <a:pPr eaLnBrk="1" hangingPunct="1">
              <a:spcBef>
                <a:spcPct val="0"/>
              </a:spcBef>
              <a:buClrTx/>
              <a:buSzTx/>
              <a:buFontTx/>
              <a:buNone/>
            </a:pPr>
            <a:r>
              <a:rPr lang="en-US" altLang="zh-CN" sz="2400" b="1" dirty="0">
                <a:latin typeface="Tahoma" pitchFamily="34" charset="0"/>
              </a:rPr>
              <a:t>}</a:t>
            </a:r>
          </a:p>
        </p:txBody>
      </p:sp>
    </p:spTree>
    <p:extLst>
      <p:ext uri="{BB962C8B-B14F-4D97-AF65-F5344CB8AC3E}">
        <p14:creationId xmlns:p14="http://schemas.microsoft.com/office/powerpoint/2010/main" val="1343654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4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3"/>
          <p:cNvSpPr>
            <a:spLocks noGrp="1" noChangeArrowheads="1"/>
          </p:cNvSpPr>
          <p:nvPr>
            <p:ph type="body" idx="1"/>
          </p:nvPr>
        </p:nvSpPr>
        <p:spPr>
          <a:xfrm>
            <a:off x="71451" y="1125539"/>
            <a:ext cx="8894719" cy="1081087"/>
          </a:xfrm>
        </p:spPr>
        <p:txBody>
          <a:bodyPr/>
          <a:lstStyle/>
          <a:p>
            <a:pPr eaLnBrk="1" hangingPunct="1">
              <a:lnSpc>
                <a:spcPct val="80000"/>
              </a:lnSpc>
            </a:pPr>
            <a:r>
              <a:rPr lang="zh-CN" altLang="en-US" sz="2400" b="1" smtClean="0">
                <a:latin typeface="宋体" pitchFamily="2" charset="-122"/>
              </a:rPr>
              <a:t>假设以带头结点的循环单链表表示队列，并只设一个指针</a:t>
            </a:r>
            <a:r>
              <a:rPr lang="en-US" altLang="zh-CN" sz="2400" b="1" smtClean="0">
                <a:latin typeface="Times New Roman" pitchFamily="18" charset="0"/>
                <a:cs typeface="Times New Roman" pitchFamily="18" charset="0"/>
              </a:rPr>
              <a:t>rear</a:t>
            </a:r>
            <a:r>
              <a:rPr lang="zh-CN" altLang="en-US" sz="2400" b="1" smtClean="0">
                <a:latin typeface="宋体" pitchFamily="2" charset="-122"/>
              </a:rPr>
              <a:t>指向队尾结点，但不设头指针，请写出相应的入队算法和出队算法，要求算法中含有单链表结点结构的描述。</a:t>
            </a:r>
            <a:endParaRPr lang="zh-CN" altLang="en-US" sz="2400" b="1" smtClean="0"/>
          </a:p>
        </p:txBody>
      </p:sp>
      <p:sp>
        <p:nvSpPr>
          <p:cNvPr id="165891" name="Rectangle 4"/>
          <p:cNvSpPr>
            <a:spLocks noGrp="1" noChangeArrowheads="1"/>
          </p:cNvSpPr>
          <p:nvPr>
            <p:ph type="title"/>
          </p:nvPr>
        </p:nvSpPr>
        <p:spPr>
          <a:xfrm>
            <a:off x="914559" y="431075"/>
            <a:ext cx="8231029" cy="523875"/>
          </a:xfrm>
          <a:noFill/>
        </p:spPr>
        <p:txBody>
          <a:bodyPr/>
          <a:lstStyle/>
          <a:p>
            <a:pPr eaLnBrk="1" hangingPunct="1"/>
            <a:r>
              <a:rPr lang="zh-CN" altLang="en-US" sz="3600" b="1" dirty="0" smtClean="0"/>
              <a:t>郑州大学研究生入学试题选</a:t>
            </a:r>
            <a:r>
              <a:rPr lang="en-US" altLang="zh-CN" sz="3600" b="1" dirty="0" smtClean="0"/>
              <a:t>(6)</a:t>
            </a:r>
          </a:p>
        </p:txBody>
      </p:sp>
      <p:sp>
        <p:nvSpPr>
          <p:cNvPr id="315397" name="Text Box 5"/>
          <p:cNvSpPr txBox="1">
            <a:spLocks noChangeArrowheads="1"/>
          </p:cNvSpPr>
          <p:nvPr/>
        </p:nvSpPr>
        <p:spPr bwMode="auto">
          <a:xfrm>
            <a:off x="4501345" y="2060575"/>
            <a:ext cx="4682350"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eaLnBrk="1" hangingPunct="1">
              <a:lnSpc>
                <a:spcPct val="90000"/>
              </a:lnSpc>
              <a:buFont typeface="Wingdings" pitchFamily="2" charset="2"/>
              <a:buNone/>
            </a:pPr>
            <a:r>
              <a:rPr lang="en-US" altLang="zh-CN" sz="2000" b="1" dirty="0" err="1">
                <a:latin typeface="Tahoma" pitchFamily="34" charset="0"/>
                <a:cs typeface="Times New Roman" pitchFamily="18" charset="0"/>
              </a:rPr>
              <a:t>dequeue</a:t>
            </a:r>
            <a:r>
              <a:rPr lang="en-US" altLang="zh-CN" sz="2000" b="1" dirty="0">
                <a:latin typeface="Tahoma" pitchFamily="34" charset="0"/>
                <a:cs typeface="Times New Roman" pitchFamily="18" charset="0"/>
              </a:rPr>
              <a:t>(slink &amp;rear, </a:t>
            </a:r>
            <a:r>
              <a:rPr lang="en-US" altLang="zh-CN" sz="2000" b="1" dirty="0" err="1">
                <a:latin typeface="Tahoma" pitchFamily="34" charset="0"/>
                <a:cs typeface="Times New Roman" pitchFamily="18" charset="0"/>
              </a:rPr>
              <a:t>elemtype</a:t>
            </a:r>
            <a:r>
              <a:rPr lang="en-US" altLang="zh-CN" sz="2000" b="1" dirty="0">
                <a:latin typeface="Tahoma" pitchFamily="34" charset="0"/>
                <a:cs typeface="Times New Roman" pitchFamily="18" charset="0"/>
              </a:rPr>
              <a:t> &amp;x)</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slink *p;</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if(rear-&gt;next==rear)return 0;  </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p=rear-&gt;next-&gt;next;</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if(p==rear)</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   rear=rear-&gt;next; </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rear-&gt;next=rear;}  // ***</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else  </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rear-&gt;next-&gt;next=p-&gt;next;</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x=p-&gt;data;</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free(p);</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   return 1;</a:t>
            </a:r>
          </a:p>
          <a:p>
            <a:pPr algn="just" eaLnBrk="1" hangingPunct="1">
              <a:lnSpc>
                <a:spcPct val="90000"/>
              </a:lnSpc>
              <a:buFont typeface="Wingdings" pitchFamily="2" charset="2"/>
              <a:buNone/>
            </a:pPr>
            <a:r>
              <a:rPr lang="en-US" altLang="zh-CN" sz="2000" b="1" dirty="0">
                <a:latin typeface="Tahoma" pitchFamily="34" charset="0"/>
                <a:cs typeface="Times New Roman" pitchFamily="18" charset="0"/>
              </a:rPr>
              <a:t>}</a:t>
            </a:r>
          </a:p>
        </p:txBody>
      </p:sp>
      <p:sp>
        <p:nvSpPr>
          <p:cNvPr id="315398" name="Rectangle 6"/>
          <p:cNvSpPr>
            <a:spLocks noChangeArrowheads="1"/>
          </p:cNvSpPr>
          <p:nvPr/>
        </p:nvSpPr>
        <p:spPr bwMode="auto">
          <a:xfrm>
            <a:off x="34932" y="2205039"/>
            <a:ext cx="4537863"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000" b="1">
                <a:latin typeface="Tahoma" pitchFamily="34" charset="0"/>
              </a:rPr>
              <a:t>typedef  struct slink {</a:t>
            </a:r>
          </a:p>
          <a:p>
            <a:pPr eaLnBrk="1" hangingPunct="1">
              <a:spcBef>
                <a:spcPct val="0"/>
              </a:spcBef>
              <a:buClrTx/>
              <a:buSzTx/>
              <a:buFontTx/>
              <a:buNone/>
            </a:pPr>
            <a:r>
              <a:rPr lang="en-US" altLang="zh-CN" sz="2000" b="1">
                <a:latin typeface="Tahoma" pitchFamily="34" charset="0"/>
              </a:rPr>
              <a:t> elemtype data;</a:t>
            </a:r>
          </a:p>
          <a:p>
            <a:pPr eaLnBrk="1" hangingPunct="1">
              <a:spcBef>
                <a:spcPct val="0"/>
              </a:spcBef>
              <a:buClrTx/>
              <a:buSzTx/>
              <a:buFontTx/>
              <a:buNone/>
            </a:pPr>
            <a:r>
              <a:rPr lang="en-US" altLang="zh-CN" sz="2000" b="1">
                <a:latin typeface="Tahoma" pitchFamily="34" charset="0"/>
              </a:rPr>
              <a:t> slink *next;</a:t>
            </a:r>
          </a:p>
          <a:p>
            <a:pPr eaLnBrk="1" hangingPunct="1">
              <a:spcBef>
                <a:spcPct val="0"/>
              </a:spcBef>
              <a:buClrTx/>
              <a:buSzTx/>
              <a:buFontTx/>
              <a:buNone/>
            </a:pPr>
            <a:r>
              <a:rPr lang="en-US" altLang="zh-CN" sz="2000" b="1">
                <a:latin typeface="Tahoma" pitchFamily="34" charset="0"/>
              </a:rPr>
              <a:t>}slink;    	</a:t>
            </a:r>
          </a:p>
          <a:p>
            <a:pPr eaLnBrk="1" hangingPunct="1">
              <a:spcBef>
                <a:spcPct val="0"/>
              </a:spcBef>
              <a:buClrTx/>
              <a:buSzTx/>
              <a:buFontTx/>
              <a:buNone/>
            </a:pPr>
            <a:r>
              <a:rPr lang="en-US" altLang="zh-CN" sz="2000" b="1">
                <a:latin typeface="Tahoma" pitchFamily="34" charset="0"/>
              </a:rPr>
              <a:t>enqueue(slink &amp;rear, elemtype x)</a:t>
            </a:r>
          </a:p>
          <a:p>
            <a:pPr eaLnBrk="1" hangingPunct="1">
              <a:spcBef>
                <a:spcPct val="0"/>
              </a:spcBef>
              <a:buClrTx/>
              <a:buSzTx/>
              <a:buFontTx/>
              <a:buNone/>
            </a:pPr>
            <a:r>
              <a:rPr lang="en-US" altLang="zh-CN" sz="2000" b="1">
                <a:latin typeface="Tahoma" pitchFamily="34" charset="0"/>
              </a:rPr>
              <a:t>{  slink *s;</a:t>
            </a:r>
          </a:p>
          <a:p>
            <a:pPr eaLnBrk="1" hangingPunct="1">
              <a:spcBef>
                <a:spcPct val="0"/>
              </a:spcBef>
              <a:buClrTx/>
              <a:buSzTx/>
              <a:buFontTx/>
              <a:buNone/>
            </a:pPr>
            <a:r>
              <a:rPr lang="en-US" altLang="zh-CN" sz="2000" b="1">
                <a:latin typeface="Tahoma" pitchFamily="34" charset="0"/>
              </a:rPr>
              <a:t>   s=(slink*)malloc(sizeof(slink));</a:t>
            </a:r>
          </a:p>
          <a:p>
            <a:pPr eaLnBrk="1" hangingPunct="1">
              <a:spcBef>
                <a:spcPct val="0"/>
              </a:spcBef>
              <a:buClrTx/>
              <a:buSzTx/>
              <a:buFontTx/>
              <a:buNone/>
            </a:pPr>
            <a:r>
              <a:rPr lang="en-US" altLang="zh-CN" sz="2000" b="1">
                <a:latin typeface="Tahoma" pitchFamily="34" charset="0"/>
              </a:rPr>
              <a:t>   if (!s) </a:t>
            </a:r>
          </a:p>
          <a:p>
            <a:pPr eaLnBrk="1" hangingPunct="1">
              <a:spcBef>
                <a:spcPct val="0"/>
              </a:spcBef>
              <a:buClrTx/>
              <a:buSzTx/>
              <a:buFontTx/>
              <a:buNone/>
            </a:pPr>
            <a:r>
              <a:rPr lang="en-US" altLang="zh-CN" sz="2000" b="1">
                <a:latin typeface="Tahoma" pitchFamily="34" charset="0"/>
              </a:rPr>
              <a:t>  { printf(</a:t>
            </a:r>
            <a:r>
              <a:rPr lang="en-US" altLang="zh-CN" sz="2000" b="1"/>
              <a:t>“</a:t>
            </a:r>
            <a:r>
              <a:rPr lang="en-US" altLang="zh-CN" sz="2000" b="1">
                <a:latin typeface="Tahoma" pitchFamily="34" charset="0"/>
              </a:rPr>
              <a:t>overflow</a:t>
            </a:r>
            <a:r>
              <a:rPr lang="en-US" altLang="zh-CN" sz="2000" b="1"/>
              <a:t>”</a:t>
            </a:r>
            <a:r>
              <a:rPr lang="en-US" altLang="zh-CN" sz="2000" b="1">
                <a:latin typeface="Tahoma" pitchFamily="34" charset="0"/>
              </a:rPr>
              <a:t>); exit(0);}</a:t>
            </a:r>
          </a:p>
          <a:p>
            <a:pPr eaLnBrk="1" hangingPunct="1">
              <a:spcBef>
                <a:spcPct val="0"/>
              </a:spcBef>
              <a:buClrTx/>
              <a:buSzTx/>
              <a:buFontTx/>
              <a:buNone/>
            </a:pPr>
            <a:r>
              <a:rPr lang="en-US" altLang="zh-CN" sz="2000" b="1">
                <a:latin typeface="Tahoma" pitchFamily="34" charset="0"/>
              </a:rPr>
              <a:t>   s-&gt;data=x;</a:t>
            </a:r>
          </a:p>
          <a:p>
            <a:pPr eaLnBrk="1" hangingPunct="1">
              <a:spcBef>
                <a:spcPct val="0"/>
              </a:spcBef>
              <a:buClrTx/>
              <a:buSzTx/>
              <a:buFontTx/>
              <a:buNone/>
            </a:pPr>
            <a:r>
              <a:rPr lang="en-US" altLang="zh-CN" sz="2000" b="1">
                <a:latin typeface="Tahoma" pitchFamily="34" charset="0"/>
              </a:rPr>
              <a:t>   s-&gt;next=rear-&gt;next ;</a:t>
            </a:r>
          </a:p>
          <a:p>
            <a:pPr eaLnBrk="1" hangingPunct="1">
              <a:spcBef>
                <a:spcPct val="0"/>
              </a:spcBef>
              <a:buClrTx/>
              <a:buSzTx/>
              <a:buFontTx/>
              <a:buNone/>
            </a:pPr>
            <a:r>
              <a:rPr lang="en-US" altLang="zh-CN" sz="2000" b="1">
                <a:latin typeface="Tahoma" pitchFamily="34" charset="0"/>
              </a:rPr>
              <a:t>   rear-&gt;next=s;   rear=s;</a:t>
            </a:r>
          </a:p>
          <a:p>
            <a:pPr eaLnBrk="1" hangingPunct="1">
              <a:spcBef>
                <a:spcPct val="0"/>
              </a:spcBef>
              <a:buClrTx/>
              <a:buSzTx/>
              <a:buFontTx/>
              <a:buNone/>
            </a:pPr>
            <a:r>
              <a:rPr lang="en-US" altLang="zh-CN" sz="2000" b="1">
                <a:latin typeface="Tahoma" pitchFamily="34" charset="0"/>
              </a:rPr>
              <a:t>}</a:t>
            </a:r>
          </a:p>
        </p:txBody>
      </p:sp>
    </p:spTree>
    <p:extLst>
      <p:ext uri="{BB962C8B-B14F-4D97-AF65-F5344CB8AC3E}">
        <p14:creationId xmlns:p14="http://schemas.microsoft.com/office/powerpoint/2010/main" val="2673370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53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5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7" grpId="0"/>
      <p:bldP spid="31539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内容占位符 2"/>
          <p:cNvSpPr>
            <a:spLocks noGrp="1" noChangeArrowheads="1"/>
          </p:cNvSpPr>
          <p:nvPr>
            <p:ph idx="1"/>
          </p:nvPr>
        </p:nvSpPr>
        <p:spPr/>
        <p:txBody>
          <a:bodyPr/>
          <a:lstStyle/>
          <a:p>
            <a:r>
              <a:rPr lang="en-US" altLang="zh-CN" b="1" dirty="0" smtClean="0">
                <a:latin typeface="Times New Roman" pitchFamily="18" charset="0"/>
                <a:ea typeface="楷体_GB2312" pitchFamily="49" charset="-122"/>
              </a:rPr>
              <a:t>(2006)</a:t>
            </a:r>
            <a:r>
              <a:rPr lang="zh-CN" altLang="en-US" b="1" dirty="0" smtClean="0">
                <a:latin typeface="Times New Roman" pitchFamily="18" charset="0"/>
                <a:ea typeface="楷体_GB2312" pitchFamily="49" charset="-122"/>
              </a:rPr>
              <a:t>假定用一个循环链表表示队列（称为循环队列），该队列只设一个队尾指针</a:t>
            </a:r>
            <a:r>
              <a:rPr lang="en-US" altLang="zh-CN" b="1" dirty="0" smtClean="0">
                <a:latin typeface="Times New Roman" pitchFamily="18" charset="0"/>
                <a:ea typeface="楷体_GB2312" pitchFamily="49" charset="-122"/>
              </a:rPr>
              <a:t>rear</a:t>
            </a:r>
            <a:r>
              <a:rPr lang="zh-CN" altLang="en-US" b="1" dirty="0" smtClean="0">
                <a:latin typeface="Times New Roman" pitchFamily="18" charset="0"/>
                <a:ea typeface="楷体_GB2312" pitchFamily="49" charset="-122"/>
              </a:rPr>
              <a:t>，不设队头指针，试编写向循环链表中插入一个元素</a:t>
            </a:r>
            <a:r>
              <a:rPr lang="en-US" altLang="zh-CN" b="1" dirty="0" smtClean="0">
                <a:latin typeface="Times New Roman" pitchFamily="18" charset="0"/>
                <a:ea typeface="楷体_GB2312" pitchFamily="49" charset="-122"/>
              </a:rPr>
              <a:t>x</a:t>
            </a:r>
            <a:r>
              <a:rPr lang="zh-CN" altLang="en-US" b="1" dirty="0" smtClean="0">
                <a:latin typeface="Times New Roman" pitchFamily="18" charset="0"/>
                <a:ea typeface="楷体_GB2312" pitchFamily="49" charset="-122"/>
              </a:rPr>
              <a:t>的结点算法和从循环链表中删除一个结点的算法。</a:t>
            </a:r>
          </a:p>
          <a:p>
            <a:endParaRPr lang="zh-CN" altLang="en-US" dirty="0" smtClean="0"/>
          </a:p>
        </p:txBody>
      </p:sp>
      <p:sp>
        <p:nvSpPr>
          <p:cNvPr id="166914" name="标题 1"/>
          <p:cNvSpPr>
            <a:spLocks noGrp="1" noChangeArrowheads="1"/>
          </p:cNvSpPr>
          <p:nvPr>
            <p:ph type="title"/>
          </p:nvPr>
        </p:nvSpPr>
        <p:spPr/>
        <p:txBody>
          <a:bodyPr/>
          <a:lstStyle/>
          <a:p>
            <a:r>
              <a:rPr lang="zh-CN" altLang="en-US" b="1" dirty="0" smtClean="0"/>
              <a:t>郑州大学研究生入学试题选</a:t>
            </a:r>
            <a:r>
              <a:rPr lang="en-US" altLang="zh-CN" b="1" dirty="0" smtClean="0"/>
              <a:t>(6)</a:t>
            </a:r>
            <a:endParaRPr lang="zh-CN" altLang="en-US" dirty="0" smtClean="0"/>
          </a:p>
        </p:txBody>
      </p:sp>
    </p:spTree>
    <p:extLst>
      <p:ext uri="{BB962C8B-B14F-4D97-AF65-F5344CB8AC3E}">
        <p14:creationId xmlns:p14="http://schemas.microsoft.com/office/powerpoint/2010/main" val="9905727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noChangeArrowheads="1"/>
          </p:cNvSpPr>
          <p:nvPr>
            <p:ph type="title"/>
          </p:nvPr>
        </p:nvSpPr>
        <p:spPr/>
        <p:txBody>
          <a:bodyPr/>
          <a:lstStyle/>
          <a:p>
            <a:r>
              <a:rPr lang="en-US" altLang="zh-CN" smtClean="0"/>
              <a:t>2020</a:t>
            </a:r>
            <a:r>
              <a:rPr lang="zh-CN" altLang="en-US" smtClean="0"/>
              <a:t>年</a:t>
            </a:r>
            <a:r>
              <a:rPr lang="en-US" altLang="zh-CN" smtClean="0"/>
              <a:t>408</a:t>
            </a:r>
            <a:r>
              <a:rPr lang="zh-CN" altLang="en-US" smtClean="0"/>
              <a:t>考试真题</a:t>
            </a:r>
          </a:p>
        </p:txBody>
      </p:sp>
      <p:pic>
        <p:nvPicPr>
          <p:cNvPr id="167941"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80" y="1981200"/>
            <a:ext cx="83437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2"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8" y="4037014"/>
            <a:ext cx="6325698"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3" name="文本框 9"/>
          <p:cNvSpPr txBox="1">
            <a:spLocks noChangeArrowheads="1"/>
          </p:cNvSpPr>
          <p:nvPr/>
        </p:nvSpPr>
        <p:spPr bwMode="auto">
          <a:xfrm>
            <a:off x="611295" y="3149601"/>
            <a:ext cx="6049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0"/>
              </a:spcBef>
              <a:buClrTx/>
              <a:buSzTx/>
              <a:buFontTx/>
              <a:buNone/>
            </a:pPr>
            <a:r>
              <a:rPr lang="en-US" altLang="zh-CN" sz="3600">
                <a:latin typeface="Tahoma" pitchFamily="34" charset="0"/>
              </a:rPr>
              <a:t>2021</a:t>
            </a:r>
            <a:r>
              <a:rPr lang="zh-CN" altLang="en-US" sz="3600">
                <a:latin typeface="Tahoma" pitchFamily="34" charset="0"/>
              </a:rPr>
              <a:t>年</a:t>
            </a:r>
            <a:r>
              <a:rPr lang="en-US" altLang="zh-CN" sz="3600">
                <a:latin typeface="Tahoma" pitchFamily="34" charset="0"/>
              </a:rPr>
              <a:t>408</a:t>
            </a:r>
            <a:r>
              <a:rPr lang="zh-CN" altLang="en-US" sz="3600">
                <a:latin typeface="Tahoma" pitchFamily="34" charset="0"/>
              </a:rPr>
              <a:t>数据结构真题</a:t>
            </a:r>
          </a:p>
        </p:txBody>
      </p:sp>
    </p:spTree>
    <p:extLst>
      <p:ext uri="{BB962C8B-B14F-4D97-AF65-F5344CB8AC3E}">
        <p14:creationId xmlns:p14="http://schemas.microsoft.com/office/powerpoint/2010/main" val="3407661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kern="2200" dirty="0">
                <a:latin typeface="等线" panose="02010600030101010101" pitchFamily="2" charset="-122"/>
                <a:ea typeface="等线" panose="02010600030101010101" pitchFamily="2" charset="-122"/>
              </a:rPr>
              <a:t>2022</a:t>
            </a:r>
            <a:r>
              <a:rPr lang="zh-CN" altLang="zh-CN" kern="2200" dirty="0">
                <a:latin typeface="等线" panose="02010600030101010101" pitchFamily="2" charset="-122"/>
                <a:ea typeface="等线" panose="02010600030101010101" pitchFamily="2" charset="-122"/>
              </a:rPr>
              <a:t>年</a:t>
            </a:r>
            <a:r>
              <a:rPr lang="en-US" altLang="zh-CN" kern="2200" dirty="0">
                <a:latin typeface="等线" panose="02010600030101010101" pitchFamily="2" charset="-122"/>
                <a:ea typeface="等线" panose="02010600030101010101" pitchFamily="2" charset="-122"/>
              </a:rPr>
              <a:t>408</a:t>
            </a:r>
            <a:r>
              <a:rPr lang="zh-CN" altLang="zh-CN" kern="2200" dirty="0">
                <a:latin typeface="等线" panose="02010600030101010101" pitchFamily="2" charset="-122"/>
                <a:ea typeface="等线" panose="02010600030101010101" pitchFamily="2" charset="-122"/>
              </a:rPr>
              <a:t>数据结构真题</a:t>
            </a:r>
            <a:endParaRPr lang="zh-CN" altLang="en-US" dirty="0"/>
          </a:p>
        </p:txBody>
      </p:sp>
      <p:pic>
        <p:nvPicPr>
          <p:cNvPr id="169989"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295" y="1418092"/>
            <a:ext cx="8088568"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7458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能 力 培 </a:t>
            </a:r>
            <a:r>
              <a:rPr lang="zh-CN" altLang="en-US" dirty="0" smtClean="0"/>
              <a:t>养</a:t>
            </a:r>
            <a:endParaRPr lang="zh-CN" altLang="en-US" dirty="0"/>
          </a:p>
        </p:txBody>
      </p:sp>
      <p:sp>
        <p:nvSpPr>
          <p:cNvPr id="172035" name="内容占位符 3"/>
          <p:cNvSpPr txBox="1">
            <a:spLocks noChangeArrowheads="1"/>
          </p:cNvSpPr>
          <p:nvPr/>
        </p:nvSpPr>
        <p:spPr bwMode="auto">
          <a:xfrm>
            <a:off x="445879" y="1073377"/>
            <a:ext cx="8211976"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685800" indent="-22860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 typeface="Arial" pitchFamily="34" charset="0"/>
              <a:buChar char="•"/>
            </a:pPr>
            <a:r>
              <a:rPr lang="zh-CN" altLang="en-US" sz="2400" b="1" dirty="0"/>
              <a:t>逻辑思维能力：运用科学的逻辑方法，对事物进行观察、比较、分析、综合、抽象、概括、判断、推理的能力，还包括准确、有条理地表达自己思维过程的能力。</a:t>
            </a:r>
            <a:endParaRPr lang="en-US" altLang="zh-CN" sz="2400" b="1" dirty="0"/>
          </a:p>
          <a:p>
            <a:pPr eaLnBrk="1" hangingPunct="1">
              <a:spcBef>
                <a:spcPct val="0"/>
              </a:spcBef>
              <a:buClrTx/>
              <a:buSzTx/>
              <a:buFont typeface="Arial" pitchFamily="34" charset="0"/>
              <a:buChar char="•"/>
            </a:pPr>
            <a:endParaRPr lang="en-US" altLang="zh-CN" sz="2400" b="1" dirty="0"/>
          </a:p>
          <a:p>
            <a:pPr eaLnBrk="1" hangingPunct="1">
              <a:spcBef>
                <a:spcPct val="0"/>
              </a:spcBef>
              <a:buClrTx/>
              <a:buSzTx/>
              <a:buFont typeface="Arial" pitchFamily="34" charset="0"/>
              <a:buChar char="•"/>
            </a:pPr>
            <a:endParaRPr lang="en-US" altLang="zh-CN" sz="2400" b="1" dirty="0"/>
          </a:p>
          <a:p>
            <a:pPr eaLnBrk="1" hangingPunct="1">
              <a:spcBef>
                <a:spcPct val="0"/>
              </a:spcBef>
              <a:buClrTx/>
              <a:buSzTx/>
              <a:buFont typeface="Arial" pitchFamily="34" charset="0"/>
              <a:buChar char="•"/>
            </a:pPr>
            <a:endParaRPr lang="en-US" altLang="zh-CN" sz="2400" b="1" dirty="0"/>
          </a:p>
          <a:p>
            <a:pPr eaLnBrk="1" hangingPunct="1">
              <a:spcBef>
                <a:spcPct val="0"/>
              </a:spcBef>
              <a:buClrTx/>
              <a:buSzTx/>
              <a:buFont typeface="Arial" pitchFamily="34" charset="0"/>
              <a:buChar char="•"/>
            </a:pPr>
            <a:endParaRPr lang="en-US" altLang="zh-CN" sz="2400" b="1" dirty="0" smtClean="0"/>
          </a:p>
          <a:p>
            <a:pPr eaLnBrk="1" hangingPunct="1">
              <a:spcBef>
                <a:spcPct val="0"/>
              </a:spcBef>
              <a:buClrTx/>
              <a:buSzTx/>
              <a:buFont typeface="Arial" pitchFamily="34" charset="0"/>
              <a:buChar char="•"/>
            </a:pPr>
            <a:endParaRPr lang="en-US" altLang="zh-CN" sz="2400" b="1" dirty="0"/>
          </a:p>
          <a:p>
            <a:pPr eaLnBrk="1" hangingPunct="1">
              <a:spcBef>
                <a:spcPct val="0"/>
              </a:spcBef>
              <a:buClrTx/>
              <a:buSzTx/>
              <a:buFont typeface="Arial" pitchFamily="34" charset="0"/>
              <a:buChar char="•"/>
            </a:pPr>
            <a:endParaRPr lang="en-US" altLang="zh-CN" sz="2400" b="1" dirty="0"/>
          </a:p>
          <a:p>
            <a:pPr eaLnBrk="1" hangingPunct="1">
              <a:spcBef>
                <a:spcPct val="0"/>
              </a:spcBef>
              <a:buClrTx/>
              <a:buSzTx/>
              <a:buFont typeface="Arial" pitchFamily="34" charset="0"/>
              <a:buChar char="•"/>
            </a:pPr>
            <a:endParaRPr lang="en-US" altLang="zh-CN" sz="2400" b="1" dirty="0"/>
          </a:p>
          <a:p>
            <a:pPr eaLnBrk="1" hangingPunct="1">
              <a:spcBef>
                <a:spcPct val="0"/>
              </a:spcBef>
              <a:buClrTx/>
              <a:buSzTx/>
              <a:buFont typeface="Arial" pitchFamily="34" charset="0"/>
              <a:buChar char="•"/>
            </a:pPr>
            <a:r>
              <a:rPr lang="zh-CN" altLang="en-US" sz="2400" b="1" dirty="0"/>
              <a:t>计算思维能力：周以真教授于</a:t>
            </a:r>
            <a:r>
              <a:rPr lang="en-US" altLang="zh-CN" sz="2400" b="1" dirty="0"/>
              <a:t>2006 </a:t>
            </a:r>
            <a:r>
              <a:rPr lang="zh-CN" altLang="en-US" sz="2400" b="1" dirty="0"/>
              <a:t>年首次提出，是运用计算机科学的基本概念进行问题求解、系统设计及人类行为理解等涵盖计算机科学之广度的一系列思维活动，是与形式化问题及其解决方案相关的思维过程</a:t>
            </a:r>
            <a:r>
              <a:rPr lang="zh-CN" altLang="en-US" sz="2400" b="1" dirty="0" smtClean="0"/>
              <a:t>。</a:t>
            </a:r>
            <a:endParaRPr lang="en-US" altLang="zh-CN" sz="2400" b="1" dirty="0"/>
          </a:p>
        </p:txBody>
      </p:sp>
      <p:pic>
        <p:nvPicPr>
          <p:cNvPr id="172037"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102" y="2320470"/>
            <a:ext cx="3593136"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8"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169" y="2320470"/>
            <a:ext cx="3564556"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866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2512" t="11887" r="17577" b="37538"/>
          <a:stretch>
            <a:fillRect/>
          </a:stretch>
        </p:blipFill>
        <p:spPr>
          <a:xfrm>
            <a:off x="0" y="0"/>
            <a:ext cx="9145588" cy="6858000"/>
          </a:xfrm>
          <a:prstGeom prst="rect">
            <a:avLst/>
          </a:prstGeom>
        </p:spPr>
      </p:pic>
      <p:sp>
        <p:nvSpPr>
          <p:cNvPr id="6" name="矩形 5"/>
          <p:cNvSpPr/>
          <p:nvPr/>
        </p:nvSpPr>
        <p:spPr>
          <a:xfrm>
            <a:off x="0" y="0"/>
            <a:ext cx="9145588" cy="6858000"/>
          </a:xfrm>
          <a:prstGeom prst="rect">
            <a:avLst/>
          </a:prstGeom>
          <a:gradFill flip="none" rotWithShape="1">
            <a:gsLst>
              <a:gs pos="100000">
                <a:schemeClr val="bg1">
                  <a:alpha val="5000"/>
                </a:schemeClr>
              </a:gs>
              <a:gs pos="0">
                <a:schemeClr val="bg1">
                  <a:alpha val="90000"/>
                </a:schemeClr>
              </a:gs>
            </a:gsLst>
            <a:lin ang="1620000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15810" y="2198930"/>
            <a:ext cx="5713968" cy="1015663"/>
          </a:xfrm>
          <a:prstGeom prst="rect">
            <a:avLst/>
          </a:prstGeom>
          <a:noFill/>
        </p:spPr>
        <p:txBody>
          <a:bodyPr wrap="square" rtlCol="0">
            <a:spAutoFit/>
          </a:bodyPr>
          <a:lstStyle/>
          <a:p>
            <a:pPr algn="ctr"/>
            <a:r>
              <a:rPr lang="zh-CN" altLang="en-US" sz="5800" dirty="0" smtClean="0">
                <a:solidFill>
                  <a:schemeClr val="accent1">
                    <a:lumMod val="75000"/>
                  </a:schemeClr>
                </a:solidFill>
                <a:effectLst>
                  <a:outerShdw blurRad="203200" dist="76200" dir="3300000" algn="tl" rotWithShape="0">
                    <a:prstClr val="black">
                      <a:alpha val="18000"/>
                    </a:prstClr>
                  </a:outerShdw>
                </a:effectLst>
                <a:latin typeface="方正兰亭粗黑简体" panose="02000000000000000000" pitchFamily="2" charset="-122"/>
                <a:ea typeface="方正兰亭粗黑简体" panose="02000000000000000000" pitchFamily="2" charset="-122"/>
              </a:rPr>
              <a:t>谢谢大家</a:t>
            </a:r>
            <a:endParaRPr lang="zh-CN" altLang="en-US" sz="5800" dirty="0">
              <a:solidFill>
                <a:schemeClr val="accent1">
                  <a:lumMod val="75000"/>
                </a:schemeClr>
              </a:solidFill>
              <a:effectLst>
                <a:outerShdw blurRad="203200" dist="76200" dir="3300000" algn="tl" rotWithShape="0">
                  <a:prstClr val="black">
                    <a:alpha val="18000"/>
                  </a:prstClr>
                </a:outerShdw>
              </a:effectLst>
              <a:latin typeface="方正兰亭粗黑简体" panose="02000000000000000000" pitchFamily="2" charset="-122"/>
              <a:ea typeface="方正兰亭粗黑简体" panose="02000000000000000000" pitchFamily="2" charset="-122"/>
            </a:endParaRPr>
          </a:p>
        </p:txBody>
      </p:sp>
      <p:sp>
        <p:nvSpPr>
          <p:cNvPr id="10" name="文本框 9"/>
          <p:cNvSpPr txBox="1"/>
          <p:nvPr/>
        </p:nvSpPr>
        <p:spPr>
          <a:xfrm>
            <a:off x="7008962" y="6257506"/>
            <a:ext cx="1809945"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A5A5A5"/>
                </a:solidFill>
                <a:effectLst/>
                <a:uLnTx/>
                <a:uFillTx/>
                <a:latin typeface="苏新诗柳楷简" panose="02010600000101010101" pitchFamily="2" charset="-122"/>
                <a:ea typeface="苏新诗柳楷简" panose="02010600000101010101" pitchFamily="2" charset="-122"/>
                <a:cs typeface="+mn-cs"/>
              </a:rPr>
              <a:t>/////////</a:t>
            </a:r>
            <a:endParaRPr kumimoji="0" lang="zh-CN" altLang="en-US" sz="2000" b="1" i="0" u="none" strike="noStrike" kern="1200" cap="none" spc="0" normalizeH="0" baseline="0" noProof="0" dirty="0">
              <a:ln>
                <a:noFill/>
              </a:ln>
              <a:solidFill>
                <a:srgbClr val="A5A5A5"/>
              </a:solidFill>
              <a:effectLst/>
              <a:uLnTx/>
              <a:uFillTx/>
              <a:latin typeface="苏新诗柳楷简" panose="02010600000101010101" pitchFamily="2" charset="-122"/>
              <a:ea typeface="苏新诗柳楷简" panose="02010600000101010101" pitchFamily="2" charset="-122"/>
              <a:cs typeface="+mn-cs"/>
            </a:endParaRPr>
          </a:p>
        </p:txBody>
      </p:sp>
      <p:pic>
        <p:nvPicPr>
          <p:cNvPr id="3" name="图形 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131024" y="602609"/>
            <a:ext cx="2376721" cy="834689"/>
          </a:xfrm>
          <a:prstGeom prst="rect">
            <a:avLst/>
          </a:prstGeom>
        </p:spPr>
      </p:pic>
      <p:sp>
        <p:nvSpPr>
          <p:cNvPr id="9" name="文本框 8"/>
          <p:cNvSpPr txBox="1"/>
          <p:nvPr/>
        </p:nvSpPr>
        <p:spPr>
          <a:xfrm>
            <a:off x="390712" y="6257506"/>
            <a:ext cx="246930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A5A5A5"/>
                </a:solidFill>
                <a:effectLst/>
                <a:uLnTx/>
                <a:uFillTx/>
                <a:latin typeface="苏新诗柳楷简" panose="02010600000101010101" pitchFamily="2" charset="-122"/>
                <a:ea typeface="苏新诗柳楷简" panose="02010600000101010101" pitchFamily="2" charset="-122"/>
                <a:cs typeface="+mn-cs"/>
              </a:rPr>
              <a:t>笃信仁厚 慎思勤勉</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lstStyle/>
          <a:p>
            <a:pPr eaLnBrk="1" hangingPunct="1">
              <a:buFont typeface="Wingdings" pitchFamily="2" charset="2"/>
              <a:buNone/>
            </a:pPr>
            <a:r>
              <a:rPr lang="zh-CN" altLang="en-US" sz="2400" b="1" smtClean="0">
                <a:latin typeface="楷体_GB2312" pitchFamily="49" charset="-122"/>
                <a:ea typeface="楷体_GB2312" pitchFamily="49" charset="-122"/>
              </a:rPr>
              <a:t>思考：</a:t>
            </a:r>
          </a:p>
          <a:p>
            <a:pPr eaLnBrk="1" hangingPunct="1">
              <a:buFont typeface="Wingdings" pitchFamily="2" charset="2"/>
              <a:buNone/>
            </a:pPr>
            <a:r>
              <a:rPr lang="en-US" altLang="zh-CN" sz="2400" b="1" smtClean="0">
                <a:latin typeface="楷体_GB2312" pitchFamily="49" charset="-122"/>
                <a:ea typeface="楷体_GB2312" pitchFamily="49" charset="-122"/>
              </a:rPr>
              <a:t>1. </a:t>
            </a:r>
            <a:r>
              <a:rPr lang="zh-CN" altLang="en-US" sz="2400" b="1" smtClean="0">
                <a:latin typeface="楷体_GB2312" pitchFamily="49" charset="-122"/>
                <a:ea typeface="楷体_GB2312" pitchFamily="49" charset="-122"/>
              </a:rPr>
              <a:t>结构如何定义？</a:t>
            </a:r>
          </a:p>
          <a:p>
            <a:pPr eaLnBrk="1" hangingPunct="1">
              <a:buFont typeface="Wingdings" pitchFamily="2" charset="2"/>
              <a:buNone/>
            </a:pPr>
            <a:r>
              <a:rPr lang="en-US" altLang="zh-CN" sz="2400" b="1" smtClean="0">
                <a:latin typeface="楷体_GB2312" pitchFamily="49" charset="-122"/>
                <a:ea typeface="楷体_GB2312" pitchFamily="49" charset="-122"/>
              </a:rPr>
              <a:t>2. </a:t>
            </a:r>
            <a:r>
              <a:rPr lang="zh-CN" altLang="en-US" sz="2400" b="1" smtClean="0">
                <a:latin typeface="楷体_GB2312" pitchFamily="49" charset="-122"/>
                <a:ea typeface="楷体_GB2312" pitchFamily="49" charset="-122"/>
              </a:rPr>
              <a:t>如何初始化？</a:t>
            </a:r>
          </a:p>
          <a:p>
            <a:pPr eaLnBrk="1" hangingPunct="1">
              <a:buFont typeface="Wingdings" pitchFamily="2" charset="2"/>
              <a:buNone/>
            </a:pPr>
            <a:r>
              <a:rPr lang="en-US" altLang="zh-CN" sz="2400" b="1" smtClean="0">
                <a:latin typeface="楷体_GB2312" pitchFamily="49" charset="-122"/>
                <a:ea typeface="楷体_GB2312" pitchFamily="49" charset="-122"/>
              </a:rPr>
              <a:t>3. </a:t>
            </a:r>
            <a:r>
              <a:rPr lang="zh-CN" altLang="en-US" sz="2400" b="1" smtClean="0">
                <a:latin typeface="楷体_GB2312" pitchFamily="49" charset="-122"/>
                <a:ea typeface="楷体_GB2312" pitchFamily="49" charset="-122"/>
              </a:rPr>
              <a:t>入、出栈操作？</a:t>
            </a:r>
          </a:p>
          <a:p>
            <a:pPr eaLnBrk="1" hangingPunct="1">
              <a:buFont typeface="Wingdings" pitchFamily="2" charset="2"/>
              <a:buNone/>
            </a:pPr>
            <a:r>
              <a:rPr lang="en-US" altLang="zh-CN" sz="2400" b="1" smtClean="0">
                <a:latin typeface="楷体_GB2312" pitchFamily="49" charset="-122"/>
                <a:ea typeface="楷体_GB2312" pitchFamily="49" charset="-122"/>
              </a:rPr>
              <a:t>4. </a:t>
            </a:r>
            <a:r>
              <a:rPr lang="zh-CN" altLang="en-US" sz="2400" b="1" smtClean="0">
                <a:latin typeface="楷体_GB2312" pitchFamily="49" charset="-122"/>
                <a:ea typeface="楷体_GB2312" pitchFamily="49" charset="-122"/>
              </a:rPr>
              <a:t>如何判断空栈？</a:t>
            </a:r>
          </a:p>
          <a:p>
            <a:pPr eaLnBrk="1" hangingPunct="1">
              <a:buFont typeface="Wingdings" pitchFamily="2" charset="2"/>
              <a:buNone/>
            </a:pPr>
            <a:r>
              <a:rPr lang="en-US" altLang="zh-CN" sz="2400" b="1" smtClean="0">
                <a:latin typeface="楷体_GB2312" pitchFamily="49" charset="-122"/>
                <a:ea typeface="楷体_GB2312" pitchFamily="49" charset="-122"/>
              </a:rPr>
              <a:t>5. </a:t>
            </a:r>
            <a:r>
              <a:rPr lang="zh-CN" altLang="en-US" sz="2400" b="1" smtClean="0">
                <a:latin typeface="楷体_GB2312" pitchFamily="49" charset="-122"/>
                <a:ea typeface="楷体_GB2312" pitchFamily="49" charset="-122"/>
              </a:rPr>
              <a:t>链式栈会溢出吗？ </a:t>
            </a:r>
          </a:p>
        </p:txBody>
      </p:sp>
      <p:sp>
        <p:nvSpPr>
          <p:cNvPr id="25602" name="Rectangle 2"/>
          <p:cNvSpPr>
            <a:spLocks noGrp="1" noChangeArrowheads="1"/>
          </p:cNvSpPr>
          <p:nvPr>
            <p:ph type="title"/>
          </p:nvPr>
        </p:nvSpPr>
        <p:spPr/>
        <p:txBody>
          <a:bodyPr/>
          <a:lstStyle/>
          <a:p>
            <a:pPr eaLnBrk="1" hangingPunct="1"/>
            <a:r>
              <a:rPr lang="zh-CN" altLang="en-US" smtClean="0"/>
              <a:t>栈的链式存储结构</a:t>
            </a:r>
          </a:p>
        </p:txBody>
      </p:sp>
      <p:grpSp>
        <p:nvGrpSpPr>
          <p:cNvPr id="25604" name="Group 26"/>
          <p:cNvGrpSpPr>
            <a:grpSpLocks/>
          </p:cNvGrpSpPr>
          <p:nvPr/>
        </p:nvGrpSpPr>
        <p:grpSpPr bwMode="auto">
          <a:xfrm>
            <a:off x="5560390" y="1765301"/>
            <a:ext cx="3385138" cy="3230563"/>
            <a:chOff x="2471" y="1395"/>
            <a:chExt cx="2132" cy="2035"/>
          </a:xfrm>
        </p:grpSpPr>
        <p:grpSp>
          <p:nvGrpSpPr>
            <p:cNvPr id="25606" name="Group 23"/>
            <p:cNvGrpSpPr>
              <a:grpSpLocks/>
            </p:cNvGrpSpPr>
            <p:nvPr/>
          </p:nvGrpSpPr>
          <p:grpSpPr bwMode="auto">
            <a:xfrm>
              <a:off x="3061" y="1570"/>
              <a:ext cx="1542" cy="1860"/>
              <a:chOff x="3061" y="1570"/>
              <a:chExt cx="1542" cy="1860"/>
            </a:xfrm>
          </p:grpSpPr>
          <p:grpSp>
            <p:nvGrpSpPr>
              <p:cNvPr id="25609" name="Group 19"/>
              <p:cNvGrpSpPr>
                <a:grpSpLocks/>
              </p:cNvGrpSpPr>
              <p:nvPr/>
            </p:nvGrpSpPr>
            <p:grpSpPr bwMode="auto">
              <a:xfrm>
                <a:off x="3560" y="1570"/>
                <a:ext cx="1043" cy="1860"/>
                <a:chOff x="3560" y="1570"/>
                <a:chExt cx="1043" cy="1860"/>
              </a:xfrm>
            </p:grpSpPr>
            <p:grpSp>
              <p:nvGrpSpPr>
                <p:cNvPr id="25612" name="Group 6"/>
                <p:cNvGrpSpPr>
                  <a:grpSpLocks/>
                </p:cNvGrpSpPr>
                <p:nvPr/>
              </p:nvGrpSpPr>
              <p:grpSpPr bwMode="auto">
                <a:xfrm>
                  <a:off x="3560" y="1570"/>
                  <a:ext cx="1043" cy="272"/>
                  <a:chOff x="3107" y="2568"/>
                  <a:chExt cx="1043" cy="272"/>
                </a:xfrm>
              </p:grpSpPr>
              <p:sp>
                <p:nvSpPr>
                  <p:cNvPr id="25625" name="Rectangle 4"/>
                  <p:cNvSpPr>
                    <a:spLocks noChangeArrowheads="1"/>
                  </p:cNvSpPr>
                  <p:nvPr/>
                </p:nvSpPr>
                <p:spPr bwMode="auto">
                  <a:xfrm>
                    <a:off x="3107" y="2568"/>
                    <a:ext cx="1043" cy="27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t>d           </a:t>
                    </a:r>
                  </a:p>
                </p:txBody>
              </p:sp>
              <p:sp>
                <p:nvSpPr>
                  <p:cNvPr id="25626" name="Line 5"/>
                  <p:cNvSpPr>
                    <a:spLocks noChangeShapeType="1"/>
                  </p:cNvSpPr>
                  <p:nvPr/>
                </p:nvSpPr>
                <p:spPr bwMode="auto">
                  <a:xfrm>
                    <a:off x="3651" y="2568"/>
                    <a:ext cx="0" cy="2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5613" name="Group 7"/>
                <p:cNvGrpSpPr>
                  <a:grpSpLocks/>
                </p:cNvGrpSpPr>
                <p:nvPr/>
              </p:nvGrpSpPr>
              <p:grpSpPr bwMode="auto">
                <a:xfrm>
                  <a:off x="3560" y="2024"/>
                  <a:ext cx="1043" cy="272"/>
                  <a:chOff x="3107" y="2568"/>
                  <a:chExt cx="1043" cy="272"/>
                </a:xfrm>
              </p:grpSpPr>
              <p:sp>
                <p:nvSpPr>
                  <p:cNvPr id="25623" name="Rectangle 8"/>
                  <p:cNvSpPr>
                    <a:spLocks noChangeArrowheads="1"/>
                  </p:cNvSpPr>
                  <p:nvPr/>
                </p:nvSpPr>
                <p:spPr bwMode="auto">
                  <a:xfrm>
                    <a:off x="3107" y="2568"/>
                    <a:ext cx="1043" cy="27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t>c            </a:t>
                    </a:r>
                  </a:p>
                </p:txBody>
              </p:sp>
              <p:sp>
                <p:nvSpPr>
                  <p:cNvPr id="25624" name="Line 9"/>
                  <p:cNvSpPr>
                    <a:spLocks noChangeShapeType="1"/>
                  </p:cNvSpPr>
                  <p:nvPr/>
                </p:nvSpPr>
                <p:spPr bwMode="auto">
                  <a:xfrm>
                    <a:off x="3651" y="2568"/>
                    <a:ext cx="0" cy="2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5614" name="Group 10"/>
                <p:cNvGrpSpPr>
                  <a:grpSpLocks/>
                </p:cNvGrpSpPr>
                <p:nvPr/>
              </p:nvGrpSpPr>
              <p:grpSpPr bwMode="auto">
                <a:xfrm>
                  <a:off x="3560" y="3158"/>
                  <a:ext cx="1043" cy="272"/>
                  <a:chOff x="3107" y="2568"/>
                  <a:chExt cx="1043" cy="272"/>
                </a:xfrm>
              </p:grpSpPr>
              <p:sp>
                <p:nvSpPr>
                  <p:cNvPr id="25621" name="Rectangle 11"/>
                  <p:cNvSpPr>
                    <a:spLocks noChangeArrowheads="1"/>
                  </p:cNvSpPr>
                  <p:nvPr/>
                </p:nvSpPr>
                <p:spPr bwMode="auto">
                  <a:xfrm>
                    <a:off x="3107" y="2568"/>
                    <a:ext cx="1043" cy="27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t>a         ^</a:t>
                    </a:r>
                  </a:p>
                </p:txBody>
              </p:sp>
              <p:sp>
                <p:nvSpPr>
                  <p:cNvPr id="25622" name="Line 12"/>
                  <p:cNvSpPr>
                    <a:spLocks noChangeShapeType="1"/>
                  </p:cNvSpPr>
                  <p:nvPr/>
                </p:nvSpPr>
                <p:spPr bwMode="auto">
                  <a:xfrm>
                    <a:off x="3651" y="2568"/>
                    <a:ext cx="0" cy="2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5615" name="Group 13"/>
                <p:cNvGrpSpPr>
                  <a:grpSpLocks/>
                </p:cNvGrpSpPr>
                <p:nvPr/>
              </p:nvGrpSpPr>
              <p:grpSpPr bwMode="auto">
                <a:xfrm>
                  <a:off x="3560" y="2568"/>
                  <a:ext cx="1043" cy="272"/>
                  <a:chOff x="3107" y="2568"/>
                  <a:chExt cx="1043" cy="272"/>
                </a:xfrm>
              </p:grpSpPr>
              <p:sp>
                <p:nvSpPr>
                  <p:cNvPr id="25619" name="Rectangle 14"/>
                  <p:cNvSpPr>
                    <a:spLocks noChangeArrowheads="1"/>
                  </p:cNvSpPr>
                  <p:nvPr/>
                </p:nvSpPr>
                <p:spPr bwMode="auto">
                  <a:xfrm>
                    <a:off x="3107" y="2568"/>
                    <a:ext cx="1043" cy="27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t>b           </a:t>
                    </a:r>
                  </a:p>
                </p:txBody>
              </p:sp>
              <p:sp>
                <p:nvSpPr>
                  <p:cNvPr id="25620" name="Line 15"/>
                  <p:cNvSpPr>
                    <a:spLocks noChangeShapeType="1"/>
                  </p:cNvSpPr>
                  <p:nvPr/>
                </p:nvSpPr>
                <p:spPr bwMode="auto">
                  <a:xfrm>
                    <a:off x="3651" y="2568"/>
                    <a:ext cx="0" cy="2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5616" name="Line 16"/>
                <p:cNvSpPr>
                  <a:spLocks noChangeShapeType="1"/>
                </p:cNvSpPr>
                <p:nvPr/>
              </p:nvSpPr>
              <p:spPr bwMode="auto">
                <a:xfrm>
                  <a:off x="4332" y="1752"/>
                  <a:ext cx="0" cy="2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617" name="Line 17"/>
                <p:cNvSpPr>
                  <a:spLocks noChangeShapeType="1"/>
                </p:cNvSpPr>
                <p:nvPr/>
              </p:nvSpPr>
              <p:spPr bwMode="auto">
                <a:xfrm>
                  <a:off x="4332" y="2205"/>
                  <a:ext cx="0" cy="363"/>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618" name="Line 18"/>
                <p:cNvSpPr>
                  <a:spLocks noChangeShapeType="1"/>
                </p:cNvSpPr>
                <p:nvPr/>
              </p:nvSpPr>
              <p:spPr bwMode="auto">
                <a:xfrm>
                  <a:off x="4332" y="2704"/>
                  <a:ext cx="0" cy="45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5610" name="Line 20"/>
              <p:cNvSpPr>
                <a:spLocks noChangeShapeType="1"/>
              </p:cNvSpPr>
              <p:nvPr/>
            </p:nvSpPr>
            <p:spPr bwMode="auto">
              <a:xfrm>
                <a:off x="3061" y="1661"/>
                <a:ext cx="499"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611" name="Line 22"/>
              <p:cNvSpPr>
                <a:spLocks noChangeShapeType="1"/>
              </p:cNvSpPr>
              <p:nvPr/>
            </p:nvSpPr>
            <p:spPr bwMode="auto">
              <a:xfrm>
                <a:off x="3061" y="3294"/>
                <a:ext cx="499"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5607" name="Text Box 24"/>
            <p:cNvSpPr txBox="1">
              <a:spLocks noChangeArrowheads="1"/>
            </p:cNvSpPr>
            <p:nvPr/>
          </p:nvSpPr>
          <p:spPr bwMode="auto">
            <a:xfrm>
              <a:off x="2676" y="1395"/>
              <a:ext cx="8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t>top(</a:t>
              </a:r>
              <a:r>
                <a:rPr lang="zh-CN" altLang="en-US" sz="2000" b="1"/>
                <a:t>表尾</a:t>
              </a:r>
              <a:r>
                <a:rPr lang="en-US" altLang="zh-CN" sz="2000" b="1"/>
                <a:t>)</a:t>
              </a:r>
            </a:p>
          </p:txBody>
        </p:sp>
        <p:sp>
          <p:nvSpPr>
            <p:cNvPr id="25608" name="Text Box 25"/>
            <p:cNvSpPr txBox="1">
              <a:spLocks noChangeArrowheads="1"/>
            </p:cNvSpPr>
            <p:nvPr/>
          </p:nvSpPr>
          <p:spPr bwMode="auto">
            <a:xfrm>
              <a:off x="2471" y="3048"/>
              <a:ext cx="10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t>bottom(</a:t>
              </a:r>
              <a:r>
                <a:rPr lang="zh-CN" altLang="en-US" sz="2000" b="1"/>
                <a:t>表头</a:t>
              </a:r>
              <a:r>
                <a:rPr lang="en-US" altLang="zh-CN" sz="2000" b="1"/>
                <a:t>)</a:t>
              </a:r>
            </a:p>
          </p:txBody>
        </p:sp>
      </p:grpSp>
      <p:sp>
        <p:nvSpPr>
          <p:cNvPr id="25605" name="文本框 2"/>
          <p:cNvSpPr txBox="1">
            <a:spLocks noChangeArrowheads="1"/>
          </p:cNvSpPr>
          <p:nvPr/>
        </p:nvSpPr>
        <p:spPr bwMode="auto">
          <a:xfrm>
            <a:off x="50810" y="4277854"/>
            <a:ext cx="8464432"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r>
              <a:rPr lang="en-US" altLang="zh-CN" sz="2400" dirty="0" err="1"/>
              <a:t>typedef</a:t>
            </a:r>
            <a:r>
              <a:rPr lang="en-US" altLang="zh-CN" sz="2400" dirty="0"/>
              <a:t> </a:t>
            </a:r>
            <a:r>
              <a:rPr lang="en-US" altLang="zh-CN" sz="2400" dirty="0" err="1"/>
              <a:t>struct</a:t>
            </a:r>
            <a:r>
              <a:rPr lang="en-US" altLang="zh-CN" sz="2400" dirty="0"/>
              <a:t> </a:t>
            </a:r>
            <a:r>
              <a:rPr lang="en-US" altLang="zh-CN" sz="2400" dirty="0" err="1"/>
              <a:t>StackNode</a:t>
            </a:r>
            <a:r>
              <a:rPr lang="en-US" altLang="zh-CN" sz="2400" dirty="0"/>
              <a:t> {</a:t>
            </a:r>
          </a:p>
          <a:p>
            <a:pPr>
              <a:spcBef>
                <a:spcPct val="0"/>
              </a:spcBef>
              <a:buClrTx/>
              <a:buSzTx/>
              <a:buFontTx/>
              <a:buNone/>
            </a:pPr>
            <a:r>
              <a:rPr lang="en-US" altLang="zh-CN" sz="2400" dirty="0"/>
              <a:t>  </a:t>
            </a:r>
            <a:r>
              <a:rPr lang="en-US" altLang="zh-CN" sz="2400" dirty="0" err="1"/>
              <a:t>ElemType</a:t>
            </a:r>
            <a:r>
              <a:rPr lang="en-US" altLang="zh-CN" sz="2400" dirty="0"/>
              <a:t> data;      </a:t>
            </a:r>
            <a:r>
              <a:rPr lang="en-US" altLang="zh-CN" sz="2400" dirty="0">
                <a:solidFill>
                  <a:srgbClr val="00B050"/>
                </a:solidFill>
              </a:rPr>
              <a:t>//</a:t>
            </a:r>
            <a:r>
              <a:rPr lang="zh-CN" altLang="en-US" sz="2400" dirty="0">
                <a:solidFill>
                  <a:srgbClr val="00B050"/>
                </a:solidFill>
              </a:rPr>
              <a:t>存放栈中元素</a:t>
            </a:r>
          </a:p>
          <a:p>
            <a:pPr>
              <a:spcBef>
                <a:spcPct val="0"/>
              </a:spcBef>
              <a:buClrTx/>
              <a:buSzTx/>
              <a:buFontTx/>
              <a:buNone/>
            </a:pPr>
            <a:r>
              <a:rPr lang="zh-CN" altLang="en-US" sz="2400" dirty="0"/>
              <a:t>  </a:t>
            </a:r>
            <a:r>
              <a:rPr lang="en-US" altLang="zh-CN" sz="2400" dirty="0" err="1"/>
              <a:t>struct</a:t>
            </a:r>
            <a:r>
              <a:rPr lang="en-US" altLang="zh-CN" sz="2400" dirty="0"/>
              <a:t> </a:t>
            </a:r>
            <a:r>
              <a:rPr lang="en-US" altLang="zh-CN" sz="2400" dirty="0" err="1"/>
              <a:t>StackNode</a:t>
            </a:r>
            <a:r>
              <a:rPr lang="en-US" altLang="zh-CN" sz="2400" dirty="0"/>
              <a:t> *next; </a:t>
            </a:r>
            <a:r>
              <a:rPr lang="en-US" altLang="zh-CN" sz="2400" dirty="0">
                <a:solidFill>
                  <a:srgbClr val="00B050"/>
                </a:solidFill>
              </a:rPr>
              <a:t>//</a:t>
            </a:r>
            <a:r>
              <a:rPr lang="zh-CN" altLang="en-US" sz="2400" dirty="0">
                <a:solidFill>
                  <a:srgbClr val="00B050"/>
                </a:solidFill>
              </a:rPr>
              <a:t>栈顶指针记录栈顶元素的位置</a:t>
            </a:r>
          </a:p>
          <a:p>
            <a:pPr>
              <a:spcBef>
                <a:spcPct val="0"/>
              </a:spcBef>
              <a:buClrTx/>
              <a:buSzTx/>
              <a:buFontTx/>
              <a:buNone/>
            </a:pPr>
            <a:r>
              <a:rPr lang="en-US" altLang="zh-CN" sz="2400" dirty="0"/>
              <a:t>} *</a:t>
            </a:r>
            <a:r>
              <a:rPr lang="en-US" altLang="zh-CN" sz="2400" dirty="0" err="1"/>
              <a:t>LinkStack</a:t>
            </a:r>
            <a:r>
              <a:rPr lang="en-US" altLang="zh-CN" sz="2400" dirty="0"/>
              <a:t>;           </a:t>
            </a:r>
            <a:r>
              <a:rPr lang="en-US" altLang="zh-CN" sz="2400" dirty="0">
                <a:solidFill>
                  <a:srgbClr val="00B050"/>
                </a:solidFill>
              </a:rPr>
              <a:t>//</a:t>
            </a:r>
            <a:r>
              <a:rPr lang="zh-CN" altLang="en-US" sz="2400" dirty="0">
                <a:solidFill>
                  <a:srgbClr val="00B050"/>
                </a:solidFill>
              </a:rPr>
              <a:t>链栈的类型定义</a:t>
            </a:r>
            <a:endParaRPr lang="en-US" altLang="zh-CN" sz="2400" dirty="0">
              <a:solidFill>
                <a:srgbClr val="00B050"/>
              </a:solidFill>
            </a:endParaRPr>
          </a:p>
          <a:p>
            <a:pPr>
              <a:spcBef>
                <a:spcPct val="0"/>
              </a:spcBef>
              <a:buClrTx/>
              <a:buSzTx/>
              <a:buFontTx/>
              <a:buNone/>
            </a:pPr>
            <a:r>
              <a:rPr lang="en-US" altLang="zh-CN" sz="2400" dirty="0" err="1"/>
              <a:t>LinkStack</a:t>
            </a:r>
            <a:r>
              <a:rPr lang="en-US" altLang="zh-CN" sz="2400" dirty="0"/>
              <a:t> S=NULL;  </a:t>
            </a:r>
            <a:r>
              <a:rPr lang="en-US" altLang="zh-CN" sz="2400" dirty="0">
                <a:solidFill>
                  <a:srgbClr val="008000"/>
                </a:solidFill>
              </a:rPr>
              <a:t>//</a:t>
            </a:r>
            <a:r>
              <a:rPr lang="zh-CN" altLang="en-US" sz="2400" dirty="0">
                <a:solidFill>
                  <a:srgbClr val="008000"/>
                </a:solidFill>
              </a:rPr>
              <a:t>空栈</a:t>
            </a:r>
            <a:endParaRPr lang="zh-CN" altLang="en-US" sz="2000" dirty="0"/>
          </a:p>
        </p:txBody>
      </p:sp>
    </p:spTree>
    <p:extLst>
      <p:ext uri="{BB962C8B-B14F-4D97-AF65-F5344CB8AC3E}">
        <p14:creationId xmlns:p14="http://schemas.microsoft.com/office/powerpoint/2010/main" val="1664883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7" name="Rectangle 3"/>
          <p:cNvSpPr>
            <a:spLocks noGrp="1" noChangeArrowheads="1"/>
          </p:cNvSpPr>
          <p:nvPr>
            <p:ph idx="1"/>
          </p:nvPr>
        </p:nvSpPr>
        <p:spPr>
          <a:xfrm>
            <a:off x="641821" y="1476273"/>
            <a:ext cx="7888070" cy="4930054"/>
          </a:xfrm>
        </p:spPr>
        <p:txBody>
          <a:bodyPr/>
          <a:lstStyle/>
          <a:p>
            <a:pPr eaLnBrk="1" hangingPunct="1">
              <a:lnSpc>
                <a:spcPct val="90000"/>
              </a:lnSpc>
              <a:buFont typeface="Wingdings" pitchFamily="2" charset="2"/>
              <a:buNone/>
            </a:pPr>
            <a:r>
              <a:rPr lang="en-US" altLang="zh-CN" sz="2400" b="1" dirty="0" smtClean="0">
                <a:latin typeface="Times New Roman" pitchFamily="18" charset="0"/>
                <a:ea typeface="楷体_GB2312" pitchFamily="49" charset="-122"/>
              </a:rPr>
              <a:t>void </a:t>
            </a:r>
            <a:r>
              <a:rPr lang="en-US" altLang="zh-CN" sz="2400" b="1" dirty="0" err="1" smtClean="0">
                <a:latin typeface="Times New Roman" pitchFamily="18" charset="0"/>
                <a:ea typeface="楷体_GB2312" pitchFamily="49" charset="-122"/>
              </a:rPr>
              <a:t>ReverseRead</a:t>
            </a:r>
            <a:r>
              <a:rPr lang="en-US" altLang="zh-CN" sz="2400" b="1" dirty="0" smtClean="0">
                <a:latin typeface="Times New Roman" pitchFamily="18" charset="0"/>
                <a:ea typeface="楷体_GB2312" pitchFamily="49" charset="-122"/>
              </a:rPr>
              <a:t>( )</a:t>
            </a:r>
          </a:p>
          <a:p>
            <a:pPr eaLnBrk="1" hangingPunct="1">
              <a:lnSpc>
                <a:spcPct val="90000"/>
              </a:lnSpc>
              <a:buFont typeface="Wingdings" pitchFamily="2" charset="2"/>
              <a:buNone/>
            </a:pPr>
            <a:r>
              <a:rPr lang="en-US" altLang="zh-CN" sz="2400" b="1" dirty="0" smtClean="0">
                <a:latin typeface="Times New Roman" pitchFamily="18" charset="0"/>
                <a:ea typeface="楷体_GB2312" pitchFamily="49" charset="-122"/>
              </a:rPr>
              <a:t>{    </a:t>
            </a:r>
            <a:r>
              <a:rPr lang="en-US" altLang="zh-CN" sz="2400" b="1" dirty="0" err="1" smtClean="0">
                <a:latin typeface="Times New Roman" pitchFamily="18" charset="0"/>
                <a:ea typeface="楷体_GB2312" pitchFamily="49" charset="-122"/>
              </a:rPr>
              <a:t>InitStack</a:t>
            </a:r>
            <a:r>
              <a:rPr lang="en-US" altLang="zh-CN" sz="2400" b="1" dirty="0" smtClean="0">
                <a:latin typeface="Times New Roman" pitchFamily="18" charset="0"/>
                <a:ea typeface="楷体_GB2312" pitchFamily="49" charset="-122"/>
              </a:rPr>
              <a:t>(S);             </a:t>
            </a:r>
            <a:r>
              <a:rPr lang="en-US" altLang="zh-CN" sz="2400" b="1" dirty="0" smtClean="0">
                <a:solidFill>
                  <a:srgbClr val="008000"/>
                </a:solidFill>
                <a:latin typeface="Times New Roman" pitchFamily="18" charset="0"/>
                <a:ea typeface="楷体_GB2312" pitchFamily="49" charset="-122"/>
              </a:rPr>
              <a:t>//</a:t>
            </a:r>
            <a:r>
              <a:rPr lang="zh-CN" altLang="en-US" sz="2400" b="1" dirty="0" smtClean="0">
                <a:solidFill>
                  <a:srgbClr val="008000"/>
                </a:solidFill>
                <a:latin typeface="Times New Roman" pitchFamily="18" charset="0"/>
                <a:ea typeface="楷体_GB2312" pitchFamily="49" charset="-122"/>
              </a:rPr>
              <a:t>初始化栈</a:t>
            </a:r>
          </a:p>
          <a:p>
            <a:pPr eaLnBrk="1" hangingPunct="1">
              <a:lnSpc>
                <a:spcPct val="90000"/>
              </a:lnSpc>
              <a:buFont typeface="Wingdings" pitchFamily="2" charset="2"/>
              <a:buNone/>
            </a:pPr>
            <a:r>
              <a:rPr lang="zh-CN" altLang="en-US" sz="2400" b="1" dirty="0" smtClean="0">
                <a:latin typeface="Times New Roman" pitchFamily="18" charset="0"/>
                <a:ea typeface="楷体_GB2312" pitchFamily="49" charset="-122"/>
              </a:rPr>
              <a:t>  　</a:t>
            </a:r>
            <a:r>
              <a:rPr lang="en-US" altLang="zh-CN" sz="2400" b="1" dirty="0" smtClean="0">
                <a:latin typeface="Times New Roman" pitchFamily="18" charset="0"/>
                <a:ea typeface="楷体_GB2312" pitchFamily="49" charset="-122"/>
              </a:rPr>
              <a:t>while ((</a:t>
            </a:r>
            <a:r>
              <a:rPr lang="en-US" altLang="zh-CN" sz="2400" b="1" dirty="0" err="1" smtClean="0">
                <a:latin typeface="Times New Roman" pitchFamily="18" charset="0"/>
                <a:ea typeface="楷体_GB2312" pitchFamily="49" charset="-122"/>
              </a:rPr>
              <a:t>ch</a:t>
            </a:r>
            <a:r>
              <a:rPr lang="en-US" altLang="zh-CN" sz="2400" b="1" dirty="0" smtClean="0">
                <a:latin typeface="Times New Roman" pitchFamily="18" charset="0"/>
                <a:ea typeface="楷体_GB2312" pitchFamily="49" charset="-122"/>
              </a:rPr>
              <a:t>=</a:t>
            </a:r>
            <a:r>
              <a:rPr lang="en-US" altLang="zh-CN" sz="2400" b="1" dirty="0" err="1" smtClean="0">
                <a:latin typeface="Times New Roman" pitchFamily="18" charset="0"/>
                <a:ea typeface="楷体_GB2312" pitchFamily="49" charset="-122"/>
              </a:rPr>
              <a:t>getchar</a:t>
            </a:r>
            <a:r>
              <a:rPr lang="en-US" altLang="zh-CN" sz="2400" b="1" dirty="0" smtClean="0">
                <a:latin typeface="Times New Roman" pitchFamily="18" charset="0"/>
                <a:ea typeface="楷体_GB2312" pitchFamily="49" charset="-122"/>
              </a:rPr>
              <a:t>())!=</a:t>
            </a:r>
            <a:r>
              <a:rPr lang="en-US" altLang="zh-CN" sz="2400" b="1" dirty="0" smtClean="0">
                <a:latin typeface="Arial" pitchFamily="34" charset="0"/>
                <a:ea typeface="楷体_GB2312" pitchFamily="49" charset="-122"/>
              </a:rPr>
              <a:t>’</a:t>
            </a:r>
            <a:r>
              <a:rPr lang="en-US" altLang="zh-CN" sz="2400" b="1" dirty="0" smtClean="0">
                <a:latin typeface="Times New Roman" pitchFamily="18" charset="0"/>
                <a:ea typeface="楷体_GB2312" pitchFamily="49" charset="-122"/>
              </a:rPr>
              <a:t>\n</a:t>
            </a:r>
            <a:r>
              <a:rPr lang="en-US" altLang="zh-CN" sz="2400" b="1" dirty="0" smtClean="0">
                <a:latin typeface="Arial" pitchFamily="34" charset="0"/>
                <a:ea typeface="楷体_GB2312" pitchFamily="49" charset="-122"/>
              </a:rPr>
              <a:t>’</a:t>
            </a:r>
            <a:r>
              <a:rPr lang="en-US" altLang="zh-CN" sz="2400" b="1" dirty="0" smtClean="0">
                <a:latin typeface="Times New Roman" pitchFamily="18" charset="0"/>
                <a:ea typeface="楷体_GB2312" pitchFamily="49" charset="-122"/>
              </a:rPr>
              <a:t>) </a:t>
            </a:r>
            <a:r>
              <a:rPr lang="en-US" altLang="zh-CN" sz="2400" b="1" dirty="0" smtClean="0">
                <a:solidFill>
                  <a:srgbClr val="008000"/>
                </a:solidFill>
                <a:latin typeface="Times New Roman" pitchFamily="18" charset="0"/>
                <a:ea typeface="楷体_GB2312" pitchFamily="49" charset="-122"/>
              </a:rPr>
              <a:t>//</a:t>
            </a:r>
            <a:r>
              <a:rPr lang="zh-CN" altLang="en-US" sz="2400" b="1" dirty="0" smtClean="0">
                <a:solidFill>
                  <a:srgbClr val="008000"/>
                </a:solidFill>
                <a:latin typeface="Times New Roman" pitchFamily="18" charset="0"/>
                <a:ea typeface="楷体_GB2312" pitchFamily="49" charset="-122"/>
              </a:rPr>
              <a:t>输入字符，直到输入换行符</a:t>
            </a:r>
          </a:p>
          <a:p>
            <a:pPr eaLnBrk="1" hangingPunct="1">
              <a:lnSpc>
                <a:spcPct val="90000"/>
              </a:lnSpc>
              <a:buFont typeface="Wingdings" pitchFamily="2" charset="2"/>
              <a:buNone/>
            </a:pPr>
            <a:r>
              <a:rPr lang="zh-CN" altLang="en-US" sz="2400" b="1" dirty="0" smtClean="0">
                <a:latin typeface="Times New Roman" pitchFamily="18" charset="0"/>
                <a:ea typeface="楷体_GB2312" pitchFamily="49" charset="-122"/>
              </a:rPr>
              <a:t>       　</a:t>
            </a:r>
            <a:r>
              <a:rPr lang="en-US" altLang="zh-CN" sz="2400" b="1" dirty="0" smtClean="0">
                <a:latin typeface="Times New Roman" pitchFamily="18" charset="0"/>
                <a:ea typeface="楷体_GB2312" pitchFamily="49" charset="-122"/>
              </a:rPr>
              <a:t>Push(S, </a:t>
            </a:r>
            <a:r>
              <a:rPr lang="en-US" altLang="zh-CN" sz="2400" b="1" dirty="0" err="1" smtClean="0">
                <a:latin typeface="Times New Roman" pitchFamily="18" charset="0"/>
                <a:ea typeface="楷体_GB2312" pitchFamily="49" charset="-122"/>
              </a:rPr>
              <a:t>ch</a:t>
            </a:r>
            <a:r>
              <a:rPr lang="en-US" altLang="zh-CN" sz="2400" b="1" dirty="0" smtClean="0">
                <a:latin typeface="Times New Roman" pitchFamily="18" charset="0"/>
                <a:ea typeface="楷体_GB2312" pitchFamily="49" charset="-122"/>
              </a:rPr>
              <a:t>); </a:t>
            </a:r>
            <a:r>
              <a:rPr lang="en-US" altLang="zh-CN" sz="2400" b="1" dirty="0" smtClean="0">
                <a:solidFill>
                  <a:srgbClr val="008000"/>
                </a:solidFill>
                <a:latin typeface="Times New Roman" pitchFamily="18" charset="0"/>
                <a:ea typeface="楷体_GB2312" pitchFamily="49" charset="-122"/>
              </a:rPr>
              <a:t>//</a:t>
            </a:r>
            <a:r>
              <a:rPr lang="zh-CN" altLang="en-US" sz="2400" b="1" dirty="0" smtClean="0">
                <a:solidFill>
                  <a:srgbClr val="008000"/>
                </a:solidFill>
                <a:latin typeface="Times New Roman" pitchFamily="18" charset="0"/>
                <a:ea typeface="楷体_GB2312" pitchFamily="49" charset="-122"/>
              </a:rPr>
              <a:t>将输入的每个字符入栈</a:t>
            </a:r>
          </a:p>
          <a:p>
            <a:pPr eaLnBrk="1" hangingPunct="1">
              <a:lnSpc>
                <a:spcPct val="90000"/>
              </a:lnSpc>
              <a:buFont typeface="Wingdings" pitchFamily="2" charset="2"/>
              <a:buNone/>
            </a:pPr>
            <a:r>
              <a:rPr lang="zh-CN" altLang="en-US" sz="2400" b="1" dirty="0" smtClean="0">
                <a:latin typeface="Times New Roman" pitchFamily="18" charset="0"/>
                <a:ea typeface="楷体_GB2312" pitchFamily="49" charset="-122"/>
              </a:rPr>
              <a:t>  　</a:t>
            </a:r>
            <a:r>
              <a:rPr lang="en-US" altLang="zh-CN" sz="2400" b="1" dirty="0" smtClean="0">
                <a:latin typeface="Times New Roman" pitchFamily="18" charset="0"/>
                <a:ea typeface="楷体_GB2312" pitchFamily="49" charset="-122"/>
              </a:rPr>
              <a:t>while (!</a:t>
            </a:r>
            <a:r>
              <a:rPr lang="en-US" altLang="zh-CN" sz="2400" b="1" dirty="0" err="1" smtClean="0">
                <a:latin typeface="Times New Roman" pitchFamily="18" charset="0"/>
                <a:ea typeface="楷体_GB2312" pitchFamily="49" charset="-122"/>
              </a:rPr>
              <a:t>StackEmpty</a:t>
            </a:r>
            <a:r>
              <a:rPr lang="en-US" altLang="zh-CN" sz="2400" b="1" dirty="0" smtClean="0">
                <a:latin typeface="Times New Roman" pitchFamily="18" charset="0"/>
                <a:ea typeface="楷体_GB2312" pitchFamily="49" charset="-122"/>
              </a:rPr>
              <a:t>(S)) </a:t>
            </a:r>
            <a:r>
              <a:rPr lang="en-US" altLang="zh-CN" sz="2400" b="1" dirty="0" smtClean="0">
                <a:solidFill>
                  <a:srgbClr val="008000"/>
                </a:solidFill>
                <a:latin typeface="Times New Roman" pitchFamily="18" charset="0"/>
                <a:ea typeface="楷体_GB2312" pitchFamily="49" charset="-122"/>
              </a:rPr>
              <a:t>//</a:t>
            </a:r>
            <a:r>
              <a:rPr lang="zh-CN" altLang="en-US" sz="2400" b="1" dirty="0" smtClean="0">
                <a:solidFill>
                  <a:srgbClr val="008000"/>
                </a:solidFill>
                <a:latin typeface="Times New Roman" pitchFamily="18" charset="0"/>
                <a:ea typeface="楷体_GB2312" pitchFamily="49" charset="-122"/>
              </a:rPr>
              <a:t>依次退栈并输出退出的字符</a:t>
            </a:r>
          </a:p>
          <a:p>
            <a:pPr eaLnBrk="1" hangingPunct="1">
              <a:lnSpc>
                <a:spcPct val="90000"/>
              </a:lnSpc>
              <a:buFont typeface="Wingdings" pitchFamily="2" charset="2"/>
              <a:buNone/>
            </a:pPr>
            <a:r>
              <a:rPr lang="zh-CN" altLang="en-US" sz="2400" b="1" dirty="0" smtClean="0">
                <a:latin typeface="Times New Roman" pitchFamily="18" charset="0"/>
                <a:ea typeface="楷体_GB2312" pitchFamily="49" charset="-122"/>
              </a:rPr>
              <a:t> 　</a:t>
            </a:r>
            <a:r>
              <a:rPr lang="en-US" altLang="zh-CN" sz="2400" b="1" dirty="0" smtClean="0">
                <a:latin typeface="Times New Roman" pitchFamily="18" charset="0"/>
                <a:ea typeface="楷体_GB2312" pitchFamily="49" charset="-122"/>
              </a:rPr>
              <a:t>{    Pop(S,&amp;</a:t>
            </a:r>
            <a:r>
              <a:rPr lang="en-US" altLang="zh-CN" sz="2400" b="1" dirty="0" err="1" smtClean="0">
                <a:latin typeface="Times New Roman" pitchFamily="18" charset="0"/>
                <a:ea typeface="楷体_GB2312" pitchFamily="49" charset="-122"/>
              </a:rPr>
              <a:t>ch</a:t>
            </a:r>
            <a:r>
              <a:rPr lang="en-US" altLang="zh-CN" sz="2400" b="1" dirty="0" smtClean="0">
                <a:latin typeface="Times New Roman" pitchFamily="18" charset="0"/>
                <a:ea typeface="楷体_GB2312" pitchFamily="49" charset="-122"/>
              </a:rPr>
              <a:t>);</a:t>
            </a:r>
          </a:p>
          <a:p>
            <a:pPr eaLnBrk="1" hangingPunct="1">
              <a:lnSpc>
                <a:spcPct val="90000"/>
              </a:lnSpc>
              <a:buFont typeface="Wingdings" pitchFamily="2" charset="2"/>
              <a:buNone/>
            </a:pPr>
            <a:r>
              <a:rPr lang="en-US" altLang="zh-CN" sz="2400" b="1" dirty="0" smtClean="0">
                <a:latin typeface="Times New Roman" pitchFamily="18" charset="0"/>
                <a:ea typeface="楷体_GB2312" pitchFamily="49" charset="-122"/>
              </a:rPr>
              <a:t>      </a:t>
            </a:r>
            <a:r>
              <a:rPr lang="zh-CN" altLang="en-US" sz="2400" b="1" dirty="0" smtClean="0">
                <a:latin typeface="Times New Roman" pitchFamily="18" charset="0"/>
                <a:ea typeface="楷体_GB2312" pitchFamily="49" charset="-122"/>
              </a:rPr>
              <a:t>　 </a:t>
            </a:r>
            <a:r>
              <a:rPr lang="en-US" altLang="zh-CN" sz="2400" b="1" dirty="0" err="1" smtClean="0">
                <a:latin typeface="Times New Roman" pitchFamily="18" charset="0"/>
                <a:ea typeface="楷体_GB2312" pitchFamily="49" charset="-122"/>
              </a:rPr>
              <a:t>putchar</a:t>
            </a:r>
            <a:r>
              <a:rPr lang="en-US" altLang="zh-CN" sz="2400" b="1" dirty="0" smtClean="0">
                <a:latin typeface="Times New Roman" pitchFamily="18" charset="0"/>
                <a:ea typeface="楷体_GB2312" pitchFamily="49" charset="-122"/>
              </a:rPr>
              <a:t>(</a:t>
            </a:r>
            <a:r>
              <a:rPr lang="en-US" altLang="zh-CN" sz="2400" b="1" dirty="0" err="1" smtClean="0">
                <a:latin typeface="Times New Roman" pitchFamily="18" charset="0"/>
                <a:ea typeface="楷体_GB2312" pitchFamily="49" charset="-122"/>
              </a:rPr>
              <a:t>ch</a:t>
            </a:r>
            <a:r>
              <a:rPr lang="en-US" altLang="zh-CN" sz="2400" b="1" dirty="0" smtClean="0">
                <a:latin typeface="Times New Roman" pitchFamily="18" charset="0"/>
                <a:ea typeface="楷体_GB2312" pitchFamily="49" charset="-122"/>
              </a:rPr>
              <a:t>);</a:t>
            </a:r>
          </a:p>
          <a:p>
            <a:pPr eaLnBrk="1" hangingPunct="1">
              <a:lnSpc>
                <a:spcPct val="90000"/>
              </a:lnSpc>
              <a:buFont typeface="Wingdings" pitchFamily="2" charset="2"/>
              <a:buNone/>
            </a:pPr>
            <a:r>
              <a:rPr lang="zh-CN" altLang="en-US" sz="2400" b="1" dirty="0" smtClean="0">
                <a:latin typeface="Times New Roman" pitchFamily="18" charset="0"/>
                <a:ea typeface="楷体_GB2312" pitchFamily="49" charset="-122"/>
              </a:rPr>
              <a:t>　 </a:t>
            </a:r>
            <a:r>
              <a:rPr lang="en-US" altLang="zh-CN" sz="2400" b="1" dirty="0" smtClean="0">
                <a:latin typeface="Times New Roman" pitchFamily="18" charset="0"/>
                <a:ea typeface="楷体_GB2312" pitchFamily="49" charset="-122"/>
              </a:rPr>
              <a:t>}</a:t>
            </a:r>
          </a:p>
          <a:p>
            <a:pPr eaLnBrk="1" hangingPunct="1">
              <a:lnSpc>
                <a:spcPct val="90000"/>
              </a:lnSpc>
              <a:buFont typeface="Wingdings" pitchFamily="2" charset="2"/>
              <a:buNone/>
            </a:pPr>
            <a:r>
              <a:rPr lang="en-US" altLang="zh-CN" sz="2400" b="1" dirty="0" smtClean="0">
                <a:latin typeface="Times New Roman" pitchFamily="18" charset="0"/>
                <a:ea typeface="楷体_GB2312" pitchFamily="49" charset="-122"/>
              </a:rPr>
              <a:t> </a:t>
            </a:r>
            <a:r>
              <a:rPr lang="zh-CN" altLang="en-US" sz="2400" b="1" dirty="0" smtClean="0">
                <a:latin typeface="Times New Roman" pitchFamily="18" charset="0"/>
                <a:ea typeface="楷体_GB2312" pitchFamily="49" charset="-122"/>
              </a:rPr>
              <a:t>　</a:t>
            </a:r>
            <a:r>
              <a:rPr lang="en-US" altLang="zh-CN" sz="2400" b="1" dirty="0" err="1" smtClean="0">
                <a:latin typeface="Times New Roman" pitchFamily="18" charset="0"/>
                <a:ea typeface="楷体_GB2312" pitchFamily="49" charset="-122"/>
              </a:rPr>
              <a:t>putchar</a:t>
            </a:r>
            <a:r>
              <a:rPr lang="en-US" altLang="zh-CN" sz="2400" b="1" dirty="0" smtClean="0">
                <a:latin typeface="Times New Roman" pitchFamily="18" charset="0"/>
                <a:ea typeface="楷体_GB2312" pitchFamily="49" charset="-122"/>
              </a:rPr>
              <a:t>(</a:t>
            </a:r>
            <a:r>
              <a:rPr lang="en-US" altLang="zh-CN" sz="2400" b="1" dirty="0" smtClean="0">
                <a:latin typeface="Arial" pitchFamily="34" charset="0"/>
                <a:ea typeface="楷体_GB2312" pitchFamily="49" charset="-122"/>
              </a:rPr>
              <a:t>‘</a:t>
            </a:r>
            <a:r>
              <a:rPr lang="en-US" altLang="zh-CN" sz="2400" b="1" dirty="0" smtClean="0">
                <a:latin typeface="Times New Roman" pitchFamily="18" charset="0"/>
                <a:ea typeface="楷体_GB2312" pitchFamily="49" charset="-122"/>
              </a:rPr>
              <a:t>\n</a:t>
            </a:r>
            <a:r>
              <a:rPr lang="en-US" altLang="zh-CN" sz="2400" b="1" dirty="0" smtClean="0">
                <a:latin typeface="Arial" pitchFamily="34" charset="0"/>
                <a:ea typeface="楷体_GB2312" pitchFamily="49" charset="-122"/>
              </a:rPr>
              <a:t>’</a:t>
            </a:r>
            <a:r>
              <a:rPr lang="en-US" altLang="zh-CN" sz="2400" b="1" dirty="0" smtClean="0">
                <a:latin typeface="Times New Roman" pitchFamily="18" charset="0"/>
                <a:ea typeface="楷体_GB2312" pitchFamily="49" charset="-122"/>
              </a:rPr>
              <a:t>);</a:t>
            </a:r>
          </a:p>
          <a:p>
            <a:pPr eaLnBrk="1" hangingPunct="1">
              <a:lnSpc>
                <a:spcPct val="90000"/>
              </a:lnSpc>
              <a:buFont typeface="Wingdings" pitchFamily="2" charset="2"/>
              <a:buNone/>
            </a:pPr>
            <a:r>
              <a:rPr lang="en-US" altLang="zh-CN" sz="2400" b="1" dirty="0" smtClean="0">
                <a:latin typeface="Times New Roman" pitchFamily="18" charset="0"/>
                <a:ea typeface="楷体_GB2312" pitchFamily="49" charset="-122"/>
              </a:rPr>
              <a:t>}</a:t>
            </a:r>
          </a:p>
        </p:txBody>
      </p:sp>
      <p:sp>
        <p:nvSpPr>
          <p:cNvPr id="27650" name="Rectangle 2"/>
          <p:cNvSpPr>
            <a:spLocks noGrp="1" noChangeArrowheads="1"/>
          </p:cNvSpPr>
          <p:nvPr>
            <p:ph type="title"/>
          </p:nvPr>
        </p:nvSpPr>
        <p:spPr>
          <a:xfrm>
            <a:off x="929108" y="365126"/>
            <a:ext cx="7600937" cy="596760"/>
          </a:xfrm>
        </p:spPr>
        <p:txBody>
          <a:bodyPr/>
          <a:lstStyle/>
          <a:p>
            <a:pPr eaLnBrk="1" hangingPunct="1"/>
            <a:r>
              <a:rPr lang="en-US" altLang="zh-CN" dirty="0" smtClean="0"/>
              <a:t>3.2 </a:t>
            </a:r>
            <a:r>
              <a:rPr lang="zh-CN" altLang="en-US" dirty="0" smtClean="0"/>
              <a:t>栈的应用</a:t>
            </a:r>
            <a:r>
              <a:rPr lang="en-US" altLang="zh-CN" dirty="0" smtClean="0">
                <a:latin typeface="Arial" pitchFamily="34" charset="0"/>
              </a:rPr>
              <a:t>—</a:t>
            </a:r>
            <a:r>
              <a:rPr lang="zh-CN" altLang="en-US" dirty="0" smtClean="0">
                <a:latin typeface="Times New Roman" pitchFamily="18" charset="0"/>
              </a:rPr>
              <a:t>字符序列逆置</a:t>
            </a:r>
          </a:p>
        </p:txBody>
      </p:sp>
      <p:sp>
        <p:nvSpPr>
          <p:cNvPr id="27652" name="Rectangle 5"/>
          <p:cNvSpPr>
            <a:spLocks noChangeArrowheads="1"/>
          </p:cNvSpPr>
          <p:nvPr/>
        </p:nvSpPr>
        <p:spPr bwMode="auto">
          <a:xfrm>
            <a:off x="125955" y="959208"/>
            <a:ext cx="5891356"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115000"/>
              </a:lnSpc>
              <a:spcAft>
                <a:spcPts val="1200"/>
              </a:spcAft>
            </a:pPr>
            <a:r>
              <a:rPr kumimoji="1" lang="zh-CN" altLang="en-US" sz="2400" b="1" dirty="0">
                <a:latin typeface="楷体_GB2312" pitchFamily="49" charset="-122"/>
                <a:ea typeface="楷体_GB2312" pitchFamily="49" charset="-122"/>
              </a:rPr>
              <a:t>问题：将从键盘输入的字符序列逆置输出</a:t>
            </a:r>
            <a:endParaRPr kumimoji="1" lang="zh-CN" altLang="en-US" sz="2400" b="1" dirty="0">
              <a:latin typeface="Times New Roman" pitchFamily="18" charset="0"/>
              <a:ea typeface="楷体_GB2312" pitchFamily="49" charset="-122"/>
            </a:endParaRPr>
          </a:p>
        </p:txBody>
      </p:sp>
    </p:spTree>
    <p:extLst>
      <p:ext uri="{BB962C8B-B14F-4D97-AF65-F5344CB8AC3E}">
        <p14:creationId xmlns:p14="http://schemas.microsoft.com/office/powerpoint/2010/main" val="1036632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31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31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931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9318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9318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9318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93187">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93187">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93187">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93187">
                                            <p:txEl>
                                              <p:pRg st="3" end="3"/>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93187">
                                            <p:txEl>
                                              <p:pRg st="5" end="5"/>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93187">
                                            <p:txEl>
                                              <p:pRg st="6" end="6"/>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93187">
                                            <p:txEl>
                                              <p:pRg st="7" end="7"/>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93187">
                                            <p:txEl>
                                              <p:pRg st="8" end="8"/>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931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P spid="93187"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p:txBody>
          <a:bodyPr/>
          <a:lstStyle/>
          <a:p>
            <a:pPr marL="0" indent="0" eaLnBrk="1" hangingPunct="1"/>
            <a:r>
              <a:rPr lang="zh-CN" altLang="en-US" sz="2400" b="1" dirty="0" smtClean="0">
                <a:latin typeface="Times New Roman" pitchFamily="18" charset="0"/>
                <a:ea typeface="楷体_GB2312" pitchFamily="49" charset="-122"/>
              </a:rPr>
              <a:t>问题</a:t>
            </a:r>
            <a:r>
              <a:rPr lang="en-US" altLang="zh-CN" sz="2400" b="1" dirty="0" smtClean="0">
                <a:latin typeface="Times New Roman" pitchFamily="18" charset="0"/>
                <a:ea typeface="楷体_GB2312" pitchFamily="49" charset="-122"/>
              </a:rPr>
              <a:t>:</a:t>
            </a:r>
            <a:r>
              <a:rPr lang="zh-CN" altLang="en-US" sz="2400" b="1" dirty="0" smtClean="0">
                <a:latin typeface="Times New Roman" pitchFamily="18" charset="0"/>
                <a:ea typeface="楷体_GB2312" pitchFamily="49" charset="-122"/>
              </a:rPr>
              <a:t>十进制数和其它进制数转换是计算机实现计算的基本</a:t>
            </a:r>
          </a:p>
          <a:p>
            <a:pPr marL="0" indent="0" eaLnBrk="1" hangingPunct="1"/>
            <a:r>
              <a:rPr lang="zh-CN" altLang="en-US" sz="2400" b="1" dirty="0" smtClean="0">
                <a:latin typeface="Times New Roman" pitchFamily="18" charset="0"/>
                <a:ea typeface="楷体_GB2312" pitchFamily="49" charset="-122"/>
              </a:rPr>
              <a:t>算法策略</a:t>
            </a:r>
            <a:r>
              <a:rPr lang="en-US" altLang="zh-CN" sz="2400" b="1" dirty="0" smtClean="0">
                <a:latin typeface="Times New Roman" pitchFamily="18" charset="0"/>
                <a:ea typeface="楷体_GB2312" pitchFamily="49" charset="-122"/>
              </a:rPr>
              <a:t>:N=(N div d)*</a:t>
            </a:r>
            <a:r>
              <a:rPr lang="en-US" altLang="zh-CN" sz="2400" b="1" dirty="0" err="1" smtClean="0">
                <a:latin typeface="Times New Roman" pitchFamily="18" charset="0"/>
                <a:ea typeface="楷体_GB2312" pitchFamily="49" charset="-122"/>
              </a:rPr>
              <a:t>d+N</a:t>
            </a:r>
            <a:r>
              <a:rPr lang="en-US" altLang="zh-CN" sz="2400" b="1" dirty="0" smtClean="0">
                <a:latin typeface="Times New Roman" pitchFamily="18" charset="0"/>
                <a:ea typeface="楷体_GB2312" pitchFamily="49" charset="-122"/>
              </a:rPr>
              <a:t> mod d</a:t>
            </a:r>
          </a:p>
          <a:p>
            <a:pPr marL="0" indent="0" eaLnBrk="1" hangingPunct="1">
              <a:spcBef>
                <a:spcPct val="50000"/>
              </a:spcBef>
            </a:pPr>
            <a:r>
              <a:rPr kumimoji="1" lang="zh-CN" altLang="en-US" sz="2400" b="1" dirty="0" smtClean="0">
                <a:ea typeface="楷体_GB2312" pitchFamily="49" charset="-122"/>
              </a:rPr>
              <a:t>例： </a:t>
            </a:r>
            <a:r>
              <a:rPr kumimoji="1" lang="en-US" altLang="zh-CN" sz="2400" b="1" dirty="0" smtClean="0">
                <a:ea typeface="楷体_GB2312" pitchFamily="49" charset="-122"/>
              </a:rPr>
              <a:t>(</a:t>
            </a:r>
            <a:r>
              <a:rPr kumimoji="1" lang="en-US" altLang="zh-CN" sz="2400" b="1" dirty="0" smtClean="0">
                <a:ea typeface="楷体_GB2312" pitchFamily="49" charset="-122"/>
                <a:sym typeface="Wingdings" pitchFamily="2" charset="2"/>
              </a:rPr>
              <a:t>1348)</a:t>
            </a:r>
            <a:r>
              <a:rPr kumimoji="1" lang="en-US" altLang="zh-CN" sz="2400" b="1" baseline="-25000" dirty="0" smtClean="0">
                <a:ea typeface="楷体_GB2312" pitchFamily="49" charset="-122"/>
                <a:sym typeface="Wingdings" pitchFamily="2" charset="2"/>
              </a:rPr>
              <a:t>10</a:t>
            </a:r>
            <a:r>
              <a:rPr kumimoji="1" lang="en-US" altLang="zh-CN" sz="2400" b="1" dirty="0" smtClean="0">
                <a:ea typeface="楷体_GB2312" pitchFamily="49" charset="-122"/>
                <a:sym typeface="Wingdings" pitchFamily="2" charset="2"/>
              </a:rPr>
              <a:t>=(        )</a:t>
            </a:r>
            <a:r>
              <a:rPr kumimoji="1" lang="en-US" altLang="zh-CN" sz="2400" b="1" baseline="-20000" dirty="0" smtClean="0">
                <a:ea typeface="楷体_GB2312" pitchFamily="49" charset="-122"/>
                <a:sym typeface="Wingdings" pitchFamily="2" charset="2"/>
              </a:rPr>
              <a:t>8</a:t>
            </a:r>
            <a:r>
              <a:rPr kumimoji="1" lang="zh-CN" altLang="en-US" sz="2400" b="1" dirty="0" smtClean="0">
                <a:ea typeface="楷体_GB2312" pitchFamily="49" charset="-122"/>
                <a:sym typeface="Wingdings" pitchFamily="2" charset="2"/>
              </a:rPr>
              <a:t>，</a:t>
            </a:r>
            <a:r>
              <a:rPr kumimoji="1" lang="zh-CN" altLang="en-US" sz="2400" b="1" dirty="0" smtClean="0">
                <a:ea typeface="楷体_GB2312" pitchFamily="49" charset="-122"/>
              </a:rPr>
              <a:t>其运算过程如下：</a:t>
            </a:r>
          </a:p>
          <a:p>
            <a:pPr marL="0" indent="0" eaLnBrk="1" hangingPunct="1">
              <a:spcBef>
                <a:spcPct val="50000"/>
              </a:spcBef>
              <a:buFont typeface="Wingdings" pitchFamily="2" charset="2"/>
              <a:buNone/>
            </a:pPr>
            <a:r>
              <a:rPr kumimoji="1" lang="zh-CN" altLang="en-US" sz="2400" b="1" dirty="0" smtClean="0"/>
              <a:t>               </a:t>
            </a:r>
            <a:r>
              <a:rPr kumimoji="1" lang="en-US" altLang="zh-CN" sz="2400" b="1" dirty="0" smtClean="0">
                <a:latin typeface="Times New Roman" pitchFamily="18" charset="0"/>
              </a:rPr>
              <a:t>N       </a:t>
            </a:r>
            <a:r>
              <a:rPr kumimoji="1" lang="en-US" altLang="zh-CN" sz="2400" b="1" dirty="0" err="1" smtClean="0">
                <a:latin typeface="Times New Roman" pitchFamily="18" charset="0"/>
              </a:rPr>
              <a:t>N</a:t>
            </a:r>
            <a:r>
              <a:rPr kumimoji="1" lang="en-US" altLang="zh-CN" sz="2400" b="1" dirty="0" smtClean="0">
                <a:latin typeface="Times New Roman" pitchFamily="18" charset="0"/>
              </a:rPr>
              <a:t> div 8     N mod 8</a:t>
            </a:r>
          </a:p>
          <a:p>
            <a:pPr marL="0" indent="0" eaLnBrk="1" hangingPunct="1">
              <a:spcBef>
                <a:spcPct val="50000"/>
              </a:spcBef>
              <a:buFont typeface="Wingdings" pitchFamily="2" charset="2"/>
              <a:buNone/>
            </a:pPr>
            <a:r>
              <a:rPr kumimoji="1" lang="en-US" altLang="zh-CN" sz="2400" b="1" dirty="0" smtClean="0">
                <a:latin typeface="Times New Roman" pitchFamily="18" charset="0"/>
              </a:rPr>
              <a:t>                  1348        168            4</a:t>
            </a:r>
          </a:p>
          <a:p>
            <a:pPr marL="0" indent="0" eaLnBrk="1" hangingPunct="1">
              <a:spcBef>
                <a:spcPct val="50000"/>
              </a:spcBef>
              <a:buFont typeface="Wingdings" pitchFamily="2" charset="2"/>
              <a:buNone/>
            </a:pPr>
            <a:r>
              <a:rPr kumimoji="1" lang="en-US" altLang="zh-CN" sz="2400" b="1" dirty="0" smtClean="0">
                <a:latin typeface="Times New Roman" pitchFamily="18" charset="0"/>
              </a:rPr>
              <a:t>                    168         21             0</a:t>
            </a:r>
          </a:p>
          <a:p>
            <a:pPr marL="0" indent="0" eaLnBrk="1" hangingPunct="1">
              <a:spcBef>
                <a:spcPct val="50000"/>
              </a:spcBef>
              <a:buFont typeface="Wingdings" pitchFamily="2" charset="2"/>
              <a:buNone/>
            </a:pPr>
            <a:r>
              <a:rPr kumimoji="1" lang="en-US" altLang="zh-CN" sz="2400" b="1" dirty="0" smtClean="0">
                <a:latin typeface="Times New Roman" pitchFamily="18" charset="0"/>
              </a:rPr>
              <a:t>                      21          2              5</a:t>
            </a:r>
          </a:p>
          <a:p>
            <a:pPr marL="0" indent="0" eaLnBrk="1" hangingPunct="1">
              <a:spcBef>
                <a:spcPct val="50000"/>
              </a:spcBef>
              <a:buFont typeface="Wingdings" pitchFamily="2" charset="2"/>
              <a:buNone/>
            </a:pPr>
            <a:r>
              <a:rPr kumimoji="1" lang="en-US" altLang="zh-CN" sz="2400" b="1" dirty="0" smtClean="0">
                <a:latin typeface="Times New Roman" pitchFamily="18" charset="0"/>
              </a:rPr>
              <a:t>                       2            0             2</a:t>
            </a:r>
            <a:endParaRPr lang="en-US" altLang="zh-CN" sz="2400" b="1" dirty="0" smtClean="0">
              <a:latin typeface="Times New Roman" pitchFamily="18" charset="0"/>
              <a:ea typeface="楷体_GB2312" pitchFamily="49" charset="-122"/>
            </a:endParaRPr>
          </a:p>
        </p:txBody>
      </p:sp>
      <p:sp>
        <p:nvSpPr>
          <p:cNvPr id="29698" name="Rectangle 2"/>
          <p:cNvSpPr>
            <a:spLocks noGrp="1" noChangeArrowheads="1"/>
          </p:cNvSpPr>
          <p:nvPr>
            <p:ph type="title"/>
          </p:nvPr>
        </p:nvSpPr>
        <p:spPr/>
        <p:txBody>
          <a:bodyPr/>
          <a:lstStyle/>
          <a:p>
            <a:pPr eaLnBrk="1" hangingPunct="1"/>
            <a:r>
              <a:rPr lang="en-US" altLang="zh-CN" dirty="0" smtClean="0"/>
              <a:t>3.2 </a:t>
            </a:r>
            <a:r>
              <a:rPr lang="zh-CN" altLang="en-US" dirty="0" smtClean="0"/>
              <a:t>栈的应用</a:t>
            </a:r>
            <a:r>
              <a:rPr lang="en-US" altLang="zh-CN" dirty="0" smtClean="0">
                <a:latin typeface="Arial" pitchFamily="34" charset="0"/>
              </a:rPr>
              <a:t>—</a:t>
            </a:r>
            <a:r>
              <a:rPr lang="zh-CN" altLang="en-US" dirty="0" smtClean="0"/>
              <a:t>数制转换</a:t>
            </a:r>
          </a:p>
        </p:txBody>
      </p:sp>
      <p:sp>
        <p:nvSpPr>
          <p:cNvPr id="9220" name="Rectangle 4"/>
          <p:cNvSpPr>
            <a:spLocks noChangeArrowheads="1"/>
          </p:cNvSpPr>
          <p:nvPr/>
        </p:nvSpPr>
        <p:spPr bwMode="auto">
          <a:xfrm>
            <a:off x="2894861" y="2570544"/>
            <a:ext cx="85104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400" dirty="0">
                <a:solidFill>
                  <a:srgbClr val="FF0000"/>
                </a:solidFill>
                <a:ea typeface="楷体_GB2312" pitchFamily="49" charset="-122"/>
                <a:sym typeface="Wingdings" pitchFamily="2" charset="2"/>
              </a:rPr>
              <a:t>2504</a:t>
            </a:r>
          </a:p>
        </p:txBody>
      </p:sp>
    </p:spTree>
    <p:extLst>
      <p:ext uri="{BB962C8B-B14F-4D97-AF65-F5344CB8AC3E}">
        <p14:creationId xmlns:p14="http://schemas.microsoft.com/office/powerpoint/2010/main" val="4106709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p:txBody>
          <a:bodyPr/>
          <a:lstStyle/>
          <a:p>
            <a:pPr eaLnBrk="1" hangingPunct="1">
              <a:lnSpc>
                <a:spcPct val="90000"/>
              </a:lnSpc>
              <a:buFont typeface="Wingdings" pitchFamily="2" charset="2"/>
              <a:buNone/>
            </a:pPr>
            <a:r>
              <a:rPr lang="en-US" altLang="zh-CN" sz="2400" b="1" smtClean="0">
                <a:latin typeface="Times New Roman" pitchFamily="18" charset="0"/>
                <a:cs typeface="Times New Roman" pitchFamily="18" charset="0"/>
              </a:rPr>
              <a:t>void conversion(  ) </a:t>
            </a:r>
          </a:p>
          <a:p>
            <a:pPr eaLnBrk="1" hangingPunct="1">
              <a:lnSpc>
                <a:spcPct val="90000"/>
              </a:lnSpc>
              <a:buFont typeface="Wingdings" pitchFamily="2" charset="2"/>
              <a:buNone/>
            </a:pPr>
            <a:r>
              <a:rPr lang="en-US" altLang="zh-CN" sz="2400" b="1" smtClean="0">
                <a:latin typeface="Times New Roman" pitchFamily="18" charset="0"/>
                <a:cs typeface="Times New Roman" pitchFamily="18" charset="0"/>
              </a:rPr>
              <a:t>{      initstack(s);</a:t>
            </a:r>
          </a:p>
          <a:p>
            <a:pPr eaLnBrk="1" hangingPunct="1">
              <a:lnSpc>
                <a:spcPct val="90000"/>
              </a:lnSpc>
              <a:buFont typeface="Wingdings" pitchFamily="2" charset="2"/>
              <a:buNone/>
            </a:pPr>
            <a:r>
              <a:rPr lang="en-US" altLang="zh-CN" sz="2400" b="1" smtClean="0">
                <a:latin typeface="Times New Roman" pitchFamily="18" charset="0"/>
                <a:cs typeface="Times New Roman" pitchFamily="18" charset="0"/>
              </a:rPr>
              <a:t>        scanf (“%d”,&amp;n);</a:t>
            </a:r>
            <a:r>
              <a:rPr lang="en-US" altLang="zh-CN" sz="2400" b="1" smtClean="0">
                <a:solidFill>
                  <a:srgbClr val="008000"/>
                </a:solidFill>
                <a:latin typeface="Times New Roman" pitchFamily="18" charset="0"/>
                <a:cs typeface="Times New Roman" pitchFamily="18" charset="0"/>
              </a:rPr>
              <a:t>//</a:t>
            </a:r>
            <a:r>
              <a:rPr lang="zh-CN" altLang="en-US" sz="2400" b="1" smtClean="0">
                <a:solidFill>
                  <a:srgbClr val="008000"/>
                </a:solidFill>
                <a:latin typeface="Times New Roman" pitchFamily="18" charset="0"/>
                <a:cs typeface="Times New Roman" pitchFamily="18" charset="0"/>
              </a:rPr>
              <a:t>读入要转换的数</a:t>
            </a:r>
          </a:p>
          <a:p>
            <a:pPr eaLnBrk="1" hangingPunct="1">
              <a:lnSpc>
                <a:spcPct val="90000"/>
              </a:lnSpc>
              <a:buFont typeface="Wingdings" pitchFamily="2" charset="2"/>
              <a:buNone/>
            </a:pPr>
            <a:r>
              <a:rPr lang="zh-CN" altLang="en-US" sz="2400" b="1" smtClean="0">
                <a:latin typeface="Times New Roman" pitchFamily="18" charset="0"/>
                <a:cs typeface="Times New Roman" pitchFamily="18" charset="0"/>
              </a:rPr>
              <a:t>        </a:t>
            </a:r>
            <a:r>
              <a:rPr lang="en-US" altLang="zh-CN" sz="2400" b="1" smtClean="0">
                <a:latin typeface="Times New Roman" pitchFamily="18" charset="0"/>
                <a:cs typeface="Times New Roman" pitchFamily="18" charset="0"/>
              </a:rPr>
              <a:t>while(n)</a:t>
            </a:r>
          </a:p>
          <a:p>
            <a:pPr eaLnBrk="1" hangingPunct="1">
              <a:lnSpc>
                <a:spcPct val="90000"/>
              </a:lnSpc>
              <a:buFont typeface="Wingdings" pitchFamily="2" charset="2"/>
              <a:buNone/>
            </a:pPr>
            <a:r>
              <a:rPr lang="en-US" altLang="zh-CN" sz="2400" b="1" smtClean="0">
                <a:latin typeface="Times New Roman" pitchFamily="18" charset="0"/>
                <a:cs typeface="Times New Roman" pitchFamily="18" charset="0"/>
              </a:rPr>
              <a:t>        {   push(s,n%8);</a:t>
            </a:r>
            <a:r>
              <a:rPr lang="en-US" altLang="zh-CN" sz="2400" b="1" smtClean="0">
                <a:solidFill>
                  <a:srgbClr val="008000"/>
                </a:solidFill>
                <a:latin typeface="Times New Roman" pitchFamily="18" charset="0"/>
                <a:cs typeface="Times New Roman" pitchFamily="18" charset="0"/>
              </a:rPr>
              <a:t>//</a:t>
            </a:r>
            <a:r>
              <a:rPr lang="zh-CN" altLang="en-US" sz="2400" b="1" smtClean="0">
                <a:solidFill>
                  <a:srgbClr val="008000"/>
                </a:solidFill>
                <a:latin typeface="Times New Roman" pitchFamily="18" charset="0"/>
                <a:cs typeface="Times New Roman" pitchFamily="18" charset="0"/>
              </a:rPr>
              <a:t>各个数位的数值入栈</a:t>
            </a:r>
          </a:p>
          <a:p>
            <a:pPr eaLnBrk="1" hangingPunct="1">
              <a:lnSpc>
                <a:spcPct val="90000"/>
              </a:lnSpc>
              <a:buFont typeface="Wingdings" pitchFamily="2" charset="2"/>
              <a:buNone/>
            </a:pPr>
            <a:r>
              <a:rPr lang="zh-CN" altLang="en-US" sz="2400" b="1" smtClean="0">
                <a:latin typeface="Times New Roman" pitchFamily="18" charset="0"/>
                <a:cs typeface="Times New Roman" pitchFamily="18" charset="0"/>
              </a:rPr>
              <a:t>             </a:t>
            </a:r>
            <a:r>
              <a:rPr lang="en-US" altLang="zh-CN" sz="2400" b="1" smtClean="0">
                <a:latin typeface="Times New Roman" pitchFamily="18" charset="0"/>
                <a:cs typeface="Times New Roman" pitchFamily="18" charset="0"/>
              </a:rPr>
              <a:t>n=n/8;</a:t>
            </a:r>
          </a:p>
          <a:p>
            <a:pPr eaLnBrk="1" hangingPunct="1">
              <a:lnSpc>
                <a:spcPct val="90000"/>
              </a:lnSpc>
              <a:buFont typeface="Wingdings" pitchFamily="2" charset="2"/>
              <a:buNone/>
            </a:pPr>
            <a:r>
              <a:rPr lang="en-US" altLang="zh-CN" sz="2400" b="1" smtClean="0">
                <a:latin typeface="Times New Roman" pitchFamily="18" charset="0"/>
                <a:cs typeface="Times New Roman" pitchFamily="18" charset="0"/>
              </a:rPr>
              <a:t>         }</a:t>
            </a:r>
          </a:p>
          <a:p>
            <a:pPr eaLnBrk="1" hangingPunct="1">
              <a:lnSpc>
                <a:spcPct val="90000"/>
              </a:lnSpc>
              <a:buFont typeface="Wingdings" pitchFamily="2" charset="2"/>
              <a:buNone/>
            </a:pPr>
            <a:r>
              <a:rPr lang="en-US" altLang="zh-CN" sz="2400" b="1" smtClean="0">
                <a:latin typeface="Times New Roman" pitchFamily="18" charset="0"/>
                <a:cs typeface="Times New Roman" pitchFamily="18" charset="0"/>
              </a:rPr>
              <a:t>         while(! Stackempty(s))</a:t>
            </a:r>
          </a:p>
          <a:p>
            <a:pPr eaLnBrk="1" hangingPunct="1">
              <a:lnSpc>
                <a:spcPct val="90000"/>
              </a:lnSpc>
              <a:buFont typeface="Wingdings" pitchFamily="2" charset="2"/>
              <a:buNone/>
            </a:pPr>
            <a:r>
              <a:rPr lang="en-US" altLang="zh-CN" sz="2400" b="1" smtClean="0">
                <a:latin typeface="Times New Roman" pitchFamily="18" charset="0"/>
                <a:cs typeface="Times New Roman" pitchFamily="18" charset="0"/>
              </a:rPr>
              <a:t>         { pop(s,e);</a:t>
            </a:r>
            <a:r>
              <a:rPr lang="en-US" altLang="zh-CN" sz="2400" b="1" smtClean="0">
                <a:solidFill>
                  <a:srgbClr val="008000"/>
                </a:solidFill>
                <a:latin typeface="Times New Roman" pitchFamily="18" charset="0"/>
                <a:cs typeface="Times New Roman" pitchFamily="18" charset="0"/>
              </a:rPr>
              <a:t>//</a:t>
            </a:r>
            <a:r>
              <a:rPr lang="zh-CN" altLang="en-US" sz="2400" b="1" smtClean="0">
                <a:solidFill>
                  <a:srgbClr val="008000"/>
                </a:solidFill>
                <a:latin typeface="Times New Roman" pitchFamily="18" charset="0"/>
                <a:cs typeface="Times New Roman" pitchFamily="18" charset="0"/>
              </a:rPr>
              <a:t>按高位到低位顺序出栈</a:t>
            </a:r>
          </a:p>
          <a:p>
            <a:pPr eaLnBrk="1" hangingPunct="1">
              <a:lnSpc>
                <a:spcPct val="90000"/>
              </a:lnSpc>
              <a:buFont typeface="Wingdings" pitchFamily="2" charset="2"/>
              <a:buNone/>
            </a:pPr>
            <a:r>
              <a:rPr lang="zh-CN" altLang="en-US" sz="2400" b="1" smtClean="0">
                <a:latin typeface="Times New Roman" pitchFamily="18" charset="0"/>
                <a:cs typeface="Times New Roman" pitchFamily="18" charset="0"/>
              </a:rPr>
              <a:t>            </a:t>
            </a:r>
            <a:r>
              <a:rPr lang="en-US" altLang="zh-CN" sz="2400" b="1" smtClean="0">
                <a:latin typeface="Times New Roman" pitchFamily="18" charset="0"/>
                <a:cs typeface="Times New Roman" pitchFamily="18" charset="0"/>
              </a:rPr>
              <a:t>printf(“%d”,e);</a:t>
            </a:r>
          </a:p>
          <a:p>
            <a:pPr eaLnBrk="1" hangingPunct="1">
              <a:lnSpc>
                <a:spcPct val="90000"/>
              </a:lnSpc>
              <a:buFont typeface="Wingdings" pitchFamily="2" charset="2"/>
              <a:buNone/>
            </a:pPr>
            <a:r>
              <a:rPr lang="en-US" altLang="zh-CN" sz="2400" b="1" smtClean="0">
                <a:latin typeface="Times New Roman" pitchFamily="18" charset="0"/>
                <a:cs typeface="Times New Roman" pitchFamily="18" charset="0"/>
              </a:rPr>
              <a:t>          }</a:t>
            </a:r>
          </a:p>
          <a:p>
            <a:pPr eaLnBrk="1" hangingPunct="1">
              <a:lnSpc>
                <a:spcPct val="90000"/>
              </a:lnSpc>
              <a:buFont typeface="Wingdings" pitchFamily="2" charset="2"/>
              <a:buNone/>
            </a:pPr>
            <a:r>
              <a:rPr lang="en-US" altLang="zh-CN" sz="2400" b="1" smtClean="0">
                <a:latin typeface="Times New Roman" pitchFamily="18" charset="0"/>
                <a:cs typeface="Times New Roman" pitchFamily="18" charset="0"/>
              </a:rPr>
              <a:t> } </a:t>
            </a:r>
          </a:p>
        </p:txBody>
      </p:sp>
      <p:sp>
        <p:nvSpPr>
          <p:cNvPr id="31746" name="Rectangle 2"/>
          <p:cNvSpPr>
            <a:spLocks noGrp="1" noChangeArrowheads="1"/>
          </p:cNvSpPr>
          <p:nvPr>
            <p:ph type="title"/>
          </p:nvPr>
        </p:nvSpPr>
        <p:spPr/>
        <p:txBody>
          <a:bodyPr/>
          <a:lstStyle/>
          <a:p>
            <a:pPr eaLnBrk="1" hangingPunct="1"/>
            <a:r>
              <a:rPr lang="en-US" altLang="zh-CN" dirty="0" smtClean="0"/>
              <a:t>3.2 </a:t>
            </a:r>
            <a:r>
              <a:rPr lang="zh-CN" altLang="en-US" dirty="0" smtClean="0"/>
              <a:t>栈的应用</a:t>
            </a:r>
            <a:r>
              <a:rPr lang="en-US" altLang="zh-CN" dirty="0" smtClean="0">
                <a:latin typeface="Arial" pitchFamily="34" charset="0"/>
              </a:rPr>
              <a:t>—</a:t>
            </a:r>
            <a:r>
              <a:rPr lang="zh-CN" altLang="en-US" dirty="0" smtClean="0"/>
              <a:t>数制转换函数</a:t>
            </a:r>
          </a:p>
        </p:txBody>
      </p:sp>
      <p:sp>
        <p:nvSpPr>
          <p:cNvPr id="40964" name="Text Box 4"/>
          <p:cNvSpPr txBox="1">
            <a:spLocks noChangeArrowheads="1"/>
          </p:cNvSpPr>
          <p:nvPr/>
        </p:nvSpPr>
        <p:spPr bwMode="auto">
          <a:xfrm>
            <a:off x="6325699" y="4343401"/>
            <a:ext cx="2743676"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zh-CN" altLang="en-US" sz="2400" b="1">
                <a:latin typeface="Times New Roman" pitchFamily="18" charset="0"/>
                <a:ea typeface="楷体_GB2312" pitchFamily="49" charset="-122"/>
              </a:rPr>
              <a:t>十进制数转换成二进制、十六进制数？</a:t>
            </a:r>
          </a:p>
        </p:txBody>
      </p:sp>
      <p:pic>
        <p:nvPicPr>
          <p:cNvPr id="31749" name="Picture 6" descr="BD00028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6471" y="3429000"/>
            <a:ext cx="86216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1648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09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9" name="Rectangle 3"/>
          <p:cNvSpPr>
            <a:spLocks noGrp="1" noChangeArrowheads="1"/>
          </p:cNvSpPr>
          <p:nvPr>
            <p:ph idx="1"/>
          </p:nvPr>
        </p:nvSpPr>
        <p:spPr/>
        <p:txBody>
          <a:bodyPr/>
          <a:lstStyle/>
          <a:p>
            <a:pPr eaLnBrk="1" hangingPunct="1"/>
            <a:r>
              <a:rPr lang="zh-CN" altLang="en-US" sz="2800" b="1" smtClean="0">
                <a:latin typeface="楷体_GB2312" pitchFamily="49" charset="-122"/>
                <a:ea typeface="楷体_GB2312" pitchFamily="49" charset="-122"/>
              </a:rPr>
              <a:t>括号类型：（）</a:t>
            </a:r>
            <a:r>
              <a:rPr lang="en-US" altLang="zh-CN" sz="2800" b="1" smtClean="0">
                <a:latin typeface="楷体_GB2312" pitchFamily="49" charset="-122"/>
                <a:ea typeface="楷体_GB2312" pitchFamily="49" charset="-122"/>
              </a:rPr>
              <a:t>[] { }</a:t>
            </a:r>
          </a:p>
          <a:p>
            <a:pPr eaLnBrk="1" hangingPunct="1"/>
            <a:r>
              <a:rPr lang="zh-CN" altLang="en-US" sz="2800" b="1" smtClean="0">
                <a:latin typeface="楷体_GB2312" pitchFamily="49" charset="-122"/>
                <a:ea typeface="楷体_GB2312" pitchFamily="49" charset="-122"/>
              </a:rPr>
              <a:t>正确的匹配格式为</a:t>
            </a:r>
          </a:p>
          <a:p>
            <a:pPr eaLnBrk="1" hangingPunct="1">
              <a:buFont typeface="Wingdings" pitchFamily="2" charset="2"/>
              <a:buNone/>
            </a:pPr>
            <a:r>
              <a:rPr lang="zh-CN" altLang="en-US" sz="2800" b="1" smtClean="0">
                <a:latin typeface="楷体_GB2312" pitchFamily="49" charset="-122"/>
                <a:ea typeface="楷体_GB2312" pitchFamily="49" charset="-122"/>
              </a:rPr>
              <a:t>  </a:t>
            </a:r>
            <a:r>
              <a:rPr lang="en-US" altLang="zh-CN" sz="2800" b="1" smtClean="0">
                <a:latin typeface="楷体_GB2312" pitchFamily="49" charset="-122"/>
                <a:ea typeface="楷体_GB2312" pitchFamily="49" charset="-122"/>
              </a:rPr>
              <a:t>[</a:t>
            </a:r>
            <a:r>
              <a:rPr lang="zh-CN" altLang="en-US" sz="2800" b="1" smtClean="0">
                <a:latin typeface="楷体_GB2312" pitchFamily="49" charset="-122"/>
                <a:ea typeface="楷体_GB2312" pitchFamily="49" charset="-122"/>
              </a:rPr>
              <a:t>（）</a:t>
            </a:r>
            <a:r>
              <a:rPr lang="en-US" altLang="zh-CN" sz="2800" b="1" smtClean="0">
                <a:latin typeface="楷体_GB2312" pitchFamily="49" charset="-122"/>
                <a:ea typeface="楷体_GB2312" pitchFamily="49" charset="-122"/>
              </a:rPr>
              <a:t>[]]</a:t>
            </a:r>
            <a:r>
              <a:rPr lang="zh-CN" altLang="en-US" sz="2800" b="1" smtClean="0">
                <a:latin typeface="楷体_GB2312" pitchFamily="49" charset="-122"/>
                <a:ea typeface="楷体_GB2312" pitchFamily="49" charset="-122"/>
              </a:rPr>
              <a:t>、</a:t>
            </a:r>
            <a:r>
              <a:rPr lang="en-US" altLang="zh-CN" sz="2800" b="1" smtClean="0">
                <a:latin typeface="楷体_GB2312" pitchFamily="49" charset="-122"/>
                <a:ea typeface="楷体_GB2312" pitchFamily="49" charset="-122"/>
              </a:rPr>
              <a:t>[[</a:t>
            </a:r>
            <a:r>
              <a:rPr lang="zh-CN" altLang="en-US" sz="2800" b="1" smtClean="0">
                <a:latin typeface="楷体_GB2312" pitchFamily="49" charset="-122"/>
                <a:ea typeface="楷体_GB2312" pitchFamily="49" charset="-122"/>
              </a:rPr>
              <a:t>（）</a:t>
            </a:r>
            <a:r>
              <a:rPr lang="en-US" altLang="zh-CN" sz="2800" b="1" smtClean="0">
                <a:latin typeface="楷体_GB2312" pitchFamily="49" charset="-122"/>
                <a:ea typeface="楷体_GB2312" pitchFamily="49" charset="-122"/>
              </a:rPr>
              <a:t>]]</a:t>
            </a:r>
            <a:r>
              <a:rPr lang="zh-CN" altLang="en-US" sz="2800" b="1" smtClean="0">
                <a:latin typeface="楷体_GB2312" pitchFamily="49" charset="-122"/>
                <a:ea typeface="楷体_GB2312" pitchFamily="49" charset="-122"/>
              </a:rPr>
              <a:t>、</a:t>
            </a:r>
            <a:r>
              <a:rPr lang="en-US" altLang="zh-CN" sz="2800" b="1" smtClean="0">
                <a:latin typeface="楷体_GB2312" pitchFamily="49" charset="-122"/>
                <a:ea typeface="楷体_GB2312" pitchFamily="49" charset="-122"/>
              </a:rPr>
              <a:t>{</a:t>
            </a:r>
            <a:r>
              <a:rPr lang="zh-CN" altLang="en-US" sz="2800" b="1" smtClean="0">
                <a:latin typeface="楷体_GB2312" pitchFamily="49" charset="-122"/>
                <a:ea typeface="楷体_GB2312" pitchFamily="49" charset="-122"/>
              </a:rPr>
              <a:t>（）</a:t>
            </a:r>
            <a:r>
              <a:rPr lang="en-US" altLang="zh-CN" sz="2800" b="1" smtClean="0">
                <a:latin typeface="楷体_GB2312" pitchFamily="49" charset="-122"/>
                <a:ea typeface="楷体_GB2312" pitchFamily="49" charset="-122"/>
              </a:rPr>
              <a:t>{}[]}</a:t>
            </a:r>
          </a:p>
          <a:p>
            <a:pPr eaLnBrk="1" hangingPunct="1"/>
            <a:r>
              <a:rPr lang="zh-CN" altLang="en-US" sz="2800" b="1" smtClean="0">
                <a:latin typeface="楷体_GB2312" pitchFamily="49" charset="-122"/>
                <a:ea typeface="楷体_GB2312" pitchFamily="49" charset="-122"/>
              </a:rPr>
              <a:t>可能出现的不匹配的情况：</a:t>
            </a:r>
          </a:p>
          <a:p>
            <a:pPr marL="457200" lvl="1" indent="0" eaLnBrk="1" hangingPunct="1">
              <a:buFont typeface="Wingdings" pitchFamily="2" charset="2"/>
              <a:buNone/>
            </a:pPr>
            <a:r>
              <a:rPr lang="zh-CN" altLang="en-US" sz="2600" b="1" smtClean="0">
                <a:latin typeface="楷体_GB2312" pitchFamily="49" charset="-122"/>
                <a:ea typeface="楷体_GB2312" pitchFamily="49" charset="-122"/>
              </a:rPr>
              <a:t>①到来的右括号不是所期待的：</a:t>
            </a:r>
            <a:r>
              <a:rPr lang="en-US" altLang="zh-CN" sz="2600" b="1" smtClean="0">
                <a:latin typeface="楷体_GB2312" pitchFamily="49" charset="-122"/>
                <a:ea typeface="楷体_GB2312" pitchFamily="49" charset="-122"/>
              </a:rPr>
              <a:t>[</a:t>
            </a:r>
            <a:r>
              <a:rPr lang="zh-CN" altLang="en-US" sz="2600" b="1" smtClean="0">
                <a:latin typeface="楷体_GB2312" pitchFamily="49" charset="-122"/>
                <a:ea typeface="楷体_GB2312" pitchFamily="49" charset="-122"/>
              </a:rPr>
              <a:t>）</a:t>
            </a:r>
          </a:p>
          <a:p>
            <a:pPr marL="457200" lvl="1" indent="0" eaLnBrk="1" hangingPunct="1">
              <a:buFont typeface="Wingdings" pitchFamily="2" charset="2"/>
              <a:buNone/>
            </a:pPr>
            <a:r>
              <a:rPr lang="zh-CN" altLang="en-US" sz="2600" b="1" smtClean="0">
                <a:latin typeface="楷体_GB2312" pitchFamily="49" charset="-122"/>
                <a:ea typeface="楷体_GB2312" pitchFamily="49" charset="-122"/>
              </a:rPr>
              <a:t>②只有右括号： </a:t>
            </a:r>
            <a:r>
              <a:rPr lang="en-US" altLang="zh-CN" sz="2600" b="1" smtClean="0">
                <a:latin typeface="楷体_GB2312" pitchFamily="49" charset="-122"/>
                <a:ea typeface="楷体_GB2312" pitchFamily="49" charset="-122"/>
              </a:rPr>
              <a:t>}]</a:t>
            </a:r>
            <a:r>
              <a:rPr lang="zh-CN" altLang="en-US" sz="2600" b="1" smtClean="0">
                <a:latin typeface="楷体_GB2312" pitchFamily="49" charset="-122"/>
                <a:ea typeface="楷体_GB2312" pitchFamily="49" charset="-122"/>
              </a:rPr>
              <a:t>）</a:t>
            </a:r>
          </a:p>
          <a:p>
            <a:pPr marL="457200" lvl="1" indent="0" eaLnBrk="1" hangingPunct="1">
              <a:buFont typeface="Wingdings" pitchFamily="2" charset="2"/>
              <a:buNone/>
            </a:pPr>
            <a:r>
              <a:rPr lang="zh-CN" altLang="en-US" sz="2600" b="1" smtClean="0">
                <a:latin typeface="楷体_GB2312" pitchFamily="49" charset="-122"/>
                <a:ea typeface="楷体_GB2312" pitchFamily="49" charset="-122"/>
              </a:rPr>
              <a:t>③直到结束，也没有到来所期待的</a:t>
            </a:r>
            <a:r>
              <a:rPr lang="en-US" altLang="zh-CN" sz="2600" b="1" smtClean="0">
                <a:latin typeface="楷体_GB2312" pitchFamily="49" charset="-122"/>
                <a:ea typeface="楷体_GB2312" pitchFamily="49" charset="-122"/>
              </a:rPr>
              <a:t>:(</a:t>
            </a:r>
            <a:r>
              <a:rPr lang="en-US" altLang="zh-CN" sz="2600" b="1" smtClean="0">
                <a:latin typeface="楷体_GB2312" pitchFamily="49" charset="-122"/>
                <a:ea typeface="楷体_GB2312" pitchFamily="49" charset="-122"/>
                <a:sym typeface="Wingdings" pitchFamily="2" charset="2"/>
              </a:rPr>
              <a:t>[]</a:t>
            </a:r>
            <a:r>
              <a:rPr lang="en-US" altLang="zh-CN" sz="2600" b="1" smtClean="0">
                <a:latin typeface="Times New Roman" pitchFamily="18" charset="0"/>
                <a:ea typeface="楷体_GB2312" pitchFamily="49" charset="-122"/>
                <a:sym typeface="Wingdings" pitchFamily="2" charset="2"/>
              </a:rPr>
              <a:t>#</a:t>
            </a:r>
          </a:p>
          <a:p>
            <a:pPr eaLnBrk="1" hangingPunct="1"/>
            <a:r>
              <a:rPr lang="zh-CN" altLang="en-US" sz="2800" b="1" smtClean="0">
                <a:latin typeface="楷体_GB2312" pitchFamily="49" charset="-122"/>
                <a:ea typeface="楷体_GB2312" pitchFamily="49" charset="-122"/>
              </a:rPr>
              <a:t>检验括号匹配的关键：左括号期待右括号的</a:t>
            </a:r>
            <a:r>
              <a:rPr lang="zh-CN" altLang="en-US" sz="2800" b="1" smtClean="0">
                <a:latin typeface="Arial" pitchFamily="34" charset="0"/>
                <a:ea typeface="楷体_GB2312" pitchFamily="49" charset="-122"/>
              </a:rPr>
              <a:t>“</a:t>
            </a:r>
            <a:r>
              <a:rPr lang="zh-CN" altLang="en-US" sz="2800" b="1" smtClean="0">
                <a:latin typeface="楷体_GB2312" pitchFamily="49" charset="-122"/>
                <a:ea typeface="楷体_GB2312" pitchFamily="49" charset="-122"/>
              </a:rPr>
              <a:t>急迫</a:t>
            </a:r>
            <a:r>
              <a:rPr lang="zh-CN" altLang="en-US" sz="2800" b="1" smtClean="0">
                <a:latin typeface="Arial" pitchFamily="34" charset="0"/>
                <a:ea typeface="楷体_GB2312" pitchFamily="49" charset="-122"/>
              </a:rPr>
              <a:t>”</a:t>
            </a:r>
            <a:r>
              <a:rPr lang="zh-CN" altLang="en-US" sz="2800" b="1" smtClean="0">
                <a:latin typeface="楷体_GB2312" pitchFamily="49" charset="-122"/>
                <a:ea typeface="楷体_GB2312" pitchFamily="49" charset="-122"/>
              </a:rPr>
              <a:t>程度（</a:t>
            </a:r>
            <a:r>
              <a:rPr lang="zh-CN" altLang="en-US" sz="2800" b="1" smtClean="0">
                <a:solidFill>
                  <a:srgbClr val="FF0000"/>
                </a:solidFill>
                <a:latin typeface="楷体_GB2312" pitchFamily="49" charset="-122"/>
                <a:ea typeface="楷体_GB2312" pitchFamily="49" charset="-122"/>
              </a:rPr>
              <a:t>越是后来的越应优先得到匹配</a:t>
            </a:r>
            <a:r>
              <a:rPr lang="zh-CN" altLang="en-US" sz="2800" b="1" smtClean="0">
                <a:latin typeface="楷体_GB2312" pitchFamily="49" charset="-122"/>
                <a:ea typeface="楷体_GB2312" pitchFamily="49" charset="-122"/>
              </a:rPr>
              <a:t>）</a:t>
            </a:r>
          </a:p>
        </p:txBody>
      </p:sp>
      <p:sp>
        <p:nvSpPr>
          <p:cNvPr id="32770" name="Rectangle 2"/>
          <p:cNvSpPr>
            <a:spLocks noGrp="1" noChangeArrowheads="1"/>
          </p:cNvSpPr>
          <p:nvPr>
            <p:ph type="title"/>
          </p:nvPr>
        </p:nvSpPr>
        <p:spPr>
          <a:xfrm>
            <a:off x="929108" y="365126"/>
            <a:ext cx="7640125" cy="596760"/>
          </a:xfrm>
        </p:spPr>
        <p:txBody>
          <a:bodyPr/>
          <a:lstStyle/>
          <a:p>
            <a:pPr eaLnBrk="1" hangingPunct="1"/>
            <a:r>
              <a:rPr lang="en-US" altLang="zh-CN" dirty="0" smtClean="0"/>
              <a:t>3.2 </a:t>
            </a:r>
            <a:r>
              <a:rPr lang="zh-CN" altLang="en-US" dirty="0" smtClean="0"/>
              <a:t>栈的应用</a:t>
            </a:r>
            <a:r>
              <a:rPr lang="en-US" altLang="zh-CN" dirty="0" smtClean="0">
                <a:latin typeface="Arial" pitchFamily="34" charset="0"/>
              </a:rPr>
              <a:t>—</a:t>
            </a:r>
            <a:r>
              <a:rPr lang="zh-CN" altLang="en-US" dirty="0" smtClean="0">
                <a:latin typeface="楷体_GB2312" pitchFamily="49" charset="-122"/>
              </a:rPr>
              <a:t>括号匹配的检验</a:t>
            </a:r>
          </a:p>
        </p:txBody>
      </p:sp>
    </p:spTree>
    <p:extLst>
      <p:ext uri="{BB962C8B-B14F-4D97-AF65-F5344CB8AC3E}">
        <p14:creationId xmlns:p14="http://schemas.microsoft.com/office/powerpoint/2010/main" val="1574185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72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72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721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721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7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7219">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72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p:txBody>
          <a:bodyPr/>
          <a:lstStyle/>
          <a:p>
            <a:pPr marL="0" indent="0" eaLnBrk="1" hangingPunct="1">
              <a:spcBef>
                <a:spcPct val="0"/>
              </a:spcBef>
              <a:buFont typeface="Wingdings" pitchFamily="2" charset="2"/>
              <a:buNone/>
            </a:pPr>
            <a:r>
              <a:rPr lang="en-US" altLang="zh-CN" sz="2200" b="1" dirty="0" err="1" smtClean="0">
                <a:ea typeface="楷体_GB2312" pitchFamily="49" charset="-122"/>
              </a:rPr>
              <a:t>int</a:t>
            </a:r>
            <a:r>
              <a:rPr lang="en-US" altLang="zh-CN" sz="2200" b="1" dirty="0" smtClean="0">
                <a:ea typeface="楷体_GB2312" pitchFamily="49" charset="-122"/>
              </a:rPr>
              <a:t> </a:t>
            </a:r>
            <a:r>
              <a:rPr lang="en-US" altLang="zh-CN" sz="2200" b="1" dirty="0" err="1" smtClean="0">
                <a:ea typeface="楷体_GB2312" pitchFamily="49" charset="-122"/>
              </a:rPr>
              <a:t>BracketsMatch</a:t>
            </a:r>
            <a:r>
              <a:rPr lang="en-US" altLang="zh-CN" sz="2200" b="1" dirty="0" smtClean="0">
                <a:ea typeface="楷体_GB2312" pitchFamily="49" charset="-122"/>
              </a:rPr>
              <a:t>(</a:t>
            </a:r>
            <a:r>
              <a:rPr lang="en-US" altLang="zh-CN" sz="2200" b="1" dirty="0" err="1" smtClean="0">
                <a:ea typeface="楷体_GB2312" pitchFamily="49" charset="-122"/>
              </a:rPr>
              <a:t>SqStack</a:t>
            </a:r>
            <a:r>
              <a:rPr lang="en-US" altLang="zh-CN" sz="2200" b="1" dirty="0" smtClean="0">
                <a:ea typeface="楷体_GB2312" pitchFamily="49" charset="-122"/>
              </a:rPr>
              <a:t> &amp;S) </a:t>
            </a:r>
          </a:p>
          <a:p>
            <a:pPr marL="0" indent="0" eaLnBrk="1" hangingPunct="1">
              <a:spcBef>
                <a:spcPct val="0"/>
              </a:spcBef>
              <a:buFont typeface="Wingdings" pitchFamily="2" charset="2"/>
              <a:buNone/>
            </a:pPr>
            <a:r>
              <a:rPr lang="en-US" altLang="zh-CN" sz="2200" b="1" dirty="0" smtClean="0">
                <a:ea typeface="楷体_GB2312" pitchFamily="49" charset="-122"/>
              </a:rPr>
              <a:t>{  c=</a:t>
            </a:r>
            <a:r>
              <a:rPr lang="en-US" altLang="zh-CN" sz="2200" b="1" dirty="0" err="1" smtClean="0">
                <a:ea typeface="楷体_GB2312" pitchFamily="49" charset="-122"/>
              </a:rPr>
              <a:t>getchar</a:t>
            </a:r>
            <a:r>
              <a:rPr lang="en-US" altLang="zh-CN" sz="2200" b="1" dirty="0" smtClean="0">
                <a:ea typeface="楷体_GB2312" pitchFamily="49" charset="-122"/>
              </a:rPr>
              <a:t>();</a:t>
            </a:r>
          </a:p>
          <a:p>
            <a:pPr marL="0" indent="0" eaLnBrk="1" hangingPunct="1">
              <a:spcBef>
                <a:spcPct val="0"/>
              </a:spcBef>
              <a:buFont typeface="Wingdings" pitchFamily="2" charset="2"/>
              <a:buNone/>
            </a:pPr>
            <a:r>
              <a:rPr lang="en-US" altLang="zh-CN" sz="2200" b="1" dirty="0" smtClean="0">
                <a:ea typeface="楷体_GB2312" pitchFamily="49" charset="-122"/>
              </a:rPr>
              <a:t>    while(c!=</a:t>
            </a:r>
            <a:r>
              <a:rPr lang="en-US" altLang="zh-CN" sz="2200" b="1" dirty="0" smtClean="0">
                <a:latin typeface="Arial" pitchFamily="34" charset="0"/>
                <a:ea typeface="楷体_GB2312" pitchFamily="49" charset="-122"/>
              </a:rPr>
              <a:t>‘</a:t>
            </a:r>
            <a:r>
              <a:rPr lang="en-US" altLang="zh-CN" sz="2200" b="1" dirty="0" smtClean="0">
                <a:ea typeface="楷体_GB2312" pitchFamily="49" charset="-122"/>
              </a:rPr>
              <a:t>#</a:t>
            </a:r>
            <a:r>
              <a:rPr lang="en-US" altLang="zh-CN" sz="2200" b="1" dirty="0" smtClean="0">
                <a:latin typeface="Arial" pitchFamily="34" charset="0"/>
                <a:ea typeface="楷体_GB2312" pitchFamily="49" charset="-122"/>
              </a:rPr>
              <a:t>’</a:t>
            </a:r>
            <a:r>
              <a:rPr lang="en-US" altLang="zh-CN" sz="2200" b="1" dirty="0" smtClean="0">
                <a:ea typeface="楷体_GB2312" pitchFamily="49" charset="-122"/>
              </a:rPr>
              <a:t>)       </a:t>
            </a:r>
            <a:r>
              <a:rPr lang="en-US" altLang="zh-CN" sz="2200" b="1" dirty="0" smtClean="0">
                <a:solidFill>
                  <a:srgbClr val="008000"/>
                </a:solidFill>
                <a:ea typeface="楷体_GB2312" pitchFamily="49" charset="-122"/>
              </a:rPr>
              <a:t>//</a:t>
            </a:r>
            <a:r>
              <a:rPr lang="zh-CN" altLang="en-US" sz="2200" b="1" dirty="0" smtClean="0">
                <a:solidFill>
                  <a:srgbClr val="008000"/>
                </a:solidFill>
                <a:ea typeface="楷体_GB2312" pitchFamily="49" charset="-122"/>
              </a:rPr>
              <a:t>以</a:t>
            </a:r>
            <a:r>
              <a:rPr lang="zh-CN" altLang="en-US" sz="2200" b="1" dirty="0" smtClean="0">
                <a:solidFill>
                  <a:srgbClr val="008000"/>
                </a:solidFill>
                <a:latin typeface="Arial" pitchFamily="34" charset="0"/>
                <a:ea typeface="楷体_GB2312" pitchFamily="49" charset="-122"/>
              </a:rPr>
              <a:t>“</a:t>
            </a:r>
            <a:r>
              <a:rPr lang="en-US" altLang="zh-CN" sz="2200" b="1" dirty="0" smtClean="0">
                <a:solidFill>
                  <a:srgbClr val="008000"/>
                </a:solidFill>
                <a:ea typeface="楷体_GB2312" pitchFamily="49" charset="-122"/>
              </a:rPr>
              <a:t>#</a:t>
            </a:r>
            <a:r>
              <a:rPr lang="en-US" altLang="zh-CN" sz="2200" b="1" dirty="0" smtClean="0">
                <a:solidFill>
                  <a:srgbClr val="008000"/>
                </a:solidFill>
                <a:latin typeface="Arial" pitchFamily="34" charset="0"/>
                <a:ea typeface="楷体_GB2312" pitchFamily="49" charset="-122"/>
              </a:rPr>
              <a:t>”</a:t>
            </a:r>
            <a:r>
              <a:rPr lang="zh-CN" altLang="en-US" sz="2200" b="1" dirty="0" smtClean="0">
                <a:solidFill>
                  <a:srgbClr val="008000"/>
                </a:solidFill>
                <a:ea typeface="楷体_GB2312" pitchFamily="49" charset="-122"/>
              </a:rPr>
              <a:t>作为表达式结束符</a:t>
            </a:r>
          </a:p>
          <a:p>
            <a:pPr marL="0" indent="0" eaLnBrk="1" hangingPunct="1">
              <a:spcBef>
                <a:spcPct val="0"/>
              </a:spcBef>
              <a:buFont typeface="Wingdings" pitchFamily="2" charset="2"/>
              <a:buNone/>
            </a:pPr>
            <a:r>
              <a:rPr lang="zh-CN" altLang="en-US" sz="2200" b="1" dirty="0" smtClean="0">
                <a:solidFill>
                  <a:srgbClr val="008000"/>
                </a:solidFill>
                <a:ea typeface="楷体_GB2312" pitchFamily="49" charset="-122"/>
              </a:rPr>
              <a:t>    </a:t>
            </a:r>
            <a:r>
              <a:rPr lang="en-US" altLang="zh-CN" sz="2200" b="1" dirty="0" smtClean="0">
                <a:ea typeface="楷体_GB2312" pitchFamily="49" charset="-122"/>
              </a:rPr>
              <a:t>{ if(c==“(”||”[” ||”{”)      push(</a:t>
            </a:r>
            <a:r>
              <a:rPr lang="en-US" altLang="zh-CN" sz="2200" b="1" dirty="0" err="1" smtClean="0">
                <a:ea typeface="楷体_GB2312" pitchFamily="49" charset="-122"/>
              </a:rPr>
              <a:t>S,c</a:t>
            </a:r>
            <a:r>
              <a:rPr lang="en-US" altLang="zh-CN" sz="2200" b="1" dirty="0" smtClean="0">
                <a:ea typeface="楷体_GB2312" pitchFamily="49" charset="-122"/>
              </a:rPr>
              <a:t>);</a:t>
            </a:r>
            <a:endParaRPr lang="zh-CN" altLang="en-US" sz="2200" b="1" dirty="0" smtClean="0">
              <a:ea typeface="楷体_GB2312" pitchFamily="49" charset="-122"/>
            </a:endParaRPr>
          </a:p>
          <a:p>
            <a:pPr marL="179388" lvl="1" indent="0" eaLnBrk="1" hangingPunct="1">
              <a:spcBef>
                <a:spcPct val="0"/>
              </a:spcBef>
              <a:buFont typeface="Wingdings" pitchFamily="2" charset="2"/>
              <a:buNone/>
            </a:pPr>
            <a:r>
              <a:rPr lang="zh-CN" altLang="en-US" sz="2200" b="1" dirty="0" smtClean="0">
                <a:ea typeface="楷体_GB2312" pitchFamily="49" charset="-122"/>
              </a:rPr>
              <a:t>     </a:t>
            </a:r>
            <a:r>
              <a:rPr lang="en-US" altLang="zh-CN" sz="2200" b="1" dirty="0" smtClean="0">
                <a:ea typeface="楷体_GB2312" pitchFamily="49" charset="-122"/>
              </a:rPr>
              <a:t>if(c==“)”||”]” ||”}”)</a:t>
            </a:r>
          </a:p>
          <a:p>
            <a:pPr marL="179388" lvl="1" indent="0" eaLnBrk="1" hangingPunct="1">
              <a:spcBef>
                <a:spcPct val="0"/>
              </a:spcBef>
              <a:buFont typeface="Wingdings" pitchFamily="2" charset="2"/>
              <a:buNone/>
            </a:pPr>
            <a:r>
              <a:rPr lang="en-US" altLang="zh-CN" sz="2200" b="1" dirty="0" smtClean="0">
                <a:ea typeface="楷体_GB2312" pitchFamily="49" charset="-122"/>
              </a:rPr>
              <a:t>     {  if(</a:t>
            </a:r>
            <a:r>
              <a:rPr lang="en-US" altLang="zh-CN" sz="2200" b="1" dirty="0" err="1" smtClean="0">
                <a:ea typeface="楷体_GB2312" pitchFamily="49" charset="-122"/>
              </a:rPr>
              <a:t>StackEmpty</a:t>
            </a:r>
            <a:r>
              <a:rPr lang="en-US" altLang="zh-CN" sz="2200" b="1" dirty="0" smtClean="0">
                <a:ea typeface="楷体_GB2312" pitchFamily="49" charset="-122"/>
              </a:rPr>
              <a:t>(S)) {</a:t>
            </a:r>
            <a:r>
              <a:rPr lang="en-US" altLang="zh-CN" sz="2200" b="1" dirty="0" err="1" smtClean="0">
                <a:ea typeface="楷体_GB2312" pitchFamily="49" charset="-122"/>
              </a:rPr>
              <a:t>printf</a:t>
            </a:r>
            <a:r>
              <a:rPr lang="en-US" altLang="zh-CN" sz="2200" b="1" dirty="0" smtClean="0">
                <a:ea typeface="楷体_GB2312" pitchFamily="49" charset="-122"/>
              </a:rPr>
              <a:t>(“      not match      ”);return 0;}</a:t>
            </a:r>
            <a:endParaRPr lang="zh-CN" altLang="en-US" sz="2200" b="1" dirty="0" smtClean="0">
              <a:solidFill>
                <a:srgbClr val="FF0000"/>
              </a:solidFill>
              <a:ea typeface="楷体_GB2312" pitchFamily="49" charset="-122"/>
            </a:endParaRPr>
          </a:p>
          <a:p>
            <a:pPr marL="179388" lvl="1" indent="0" eaLnBrk="1" hangingPunct="1">
              <a:spcBef>
                <a:spcPct val="0"/>
              </a:spcBef>
              <a:buFont typeface="Wingdings" pitchFamily="2" charset="2"/>
              <a:buNone/>
            </a:pPr>
            <a:r>
              <a:rPr lang="zh-CN" altLang="en-US" sz="2200" b="1" dirty="0" smtClean="0">
                <a:ea typeface="楷体_GB2312" pitchFamily="49" charset="-122"/>
              </a:rPr>
              <a:t>         </a:t>
            </a:r>
            <a:r>
              <a:rPr lang="en-US" altLang="zh-CN" sz="2200" b="1" dirty="0" smtClean="0">
                <a:ea typeface="楷体_GB2312" pitchFamily="49" charset="-122"/>
              </a:rPr>
              <a:t>else pop(</a:t>
            </a:r>
            <a:r>
              <a:rPr lang="en-US" altLang="zh-CN" sz="2200" b="1" dirty="0" err="1" smtClean="0">
                <a:ea typeface="楷体_GB2312" pitchFamily="49" charset="-122"/>
              </a:rPr>
              <a:t>S,e</a:t>
            </a:r>
            <a:r>
              <a:rPr lang="en-US" altLang="zh-CN" sz="2200" b="1" dirty="0" smtClean="0">
                <a:ea typeface="楷体_GB2312" pitchFamily="49" charset="-122"/>
              </a:rPr>
              <a:t>), </a:t>
            </a:r>
          </a:p>
          <a:p>
            <a:pPr marL="179388" lvl="1" indent="0" eaLnBrk="1" hangingPunct="1">
              <a:spcBef>
                <a:spcPct val="0"/>
              </a:spcBef>
              <a:buFont typeface="Wingdings" pitchFamily="2" charset="2"/>
              <a:buNone/>
            </a:pPr>
            <a:r>
              <a:rPr lang="en-US" altLang="zh-CN" sz="2200" b="1" dirty="0" smtClean="0">
                <a:ea typeface="楷体_GB2312" pitchFamily="49" charset="-122"/>
              </a:rPr>
              <a:t>         {   if(e</a:t>
            </a:r>
            <a:r>
              <a:rPr lang="zh-CN" altLang="en-US" sz="2200" b="1" dirty="0" smtClean="0">
                <a:ea typeface="楷体_GB2312" pitchFamily="49" charset="-122"/>
              </a:rPr>
              <a:t>和</a:t>
            </a:r>
            <a:r>
              <a:rPr lang="en-US" altLang="zh-CN" sz="2200" b="1" dirty="0" smtClean="0">
                <a:ea typeface="楷体_GB2312" pitchFamily="49" charset="-122"/>
              </a:rPr>
              <a:t>c</a:t>
            </a:r>
            <a:r>
              <a:rPr lang="zh-CN" altLang="en-US" sz="2200" b="1" dirty="0" smtClean="0">
                <a:ea typeface="楷体_GB2312" pitchFamily="49" charset="-122"/>
              </a:rPr>
              <a:t>不匹配</a:t>
            </a:r>
            <a:r>
              <a:rPr lang="en-US" altLang="zh-CN" sz="2200" b="1" dirty="0" smtClean="0">
                <a:ea typeface="楷体_GB2312" pitchFamily="49" charset="-122"/>
              </a:rPr>
              <a:t>) </a:t>
            </a:r>
          </a:p>
          <a:p>
            <a:pPr marL="179388" lvl="1" indent="0" eaLnBrk="1" hangingPunct="1">
              <a:spcBef>
                <a:spcPct val="0"/>
              </a:spcBef>
              <a:buFont typeface="Wingdings" pitchFamily="2" charset="2"/>
              <a:buNone/>
            </a:pPr>
            <a:r>
              <a:rPr lang="en-US" altLang="zh-CN" sz="2200" b="1" dirty="0" smtClean="0">
                <a:ea typeface="楷体_GB2312" pitchFamily="49" charset="-122"/>
              </a:rPr>
              <a:t>             {</a:t>
            </a:r>
            <a:r>
              <a:rPr lang="en-US" altLang="zh-CN" sz="2200" b="1" dirty="0" err="1" smtClean="0">
                <a:ea typeface="楷体_GB2312" pitchFamily="49" charset="-122"/>
              </a:rPr>
              <a:t>printf</a:t>
            </a:r>
            <a:r>
              <a:rPr lang="en-US" altLang="zh-CN" sz="2200" b="1" dirty="0" smtClean="0">
                <a:ea typeface="楷体_GB2312" pitchFamily="49" charset="-122"/>
              </a:rPr>
              <a:t>(“not match”);return 0;}</a:t>
            </a:r>
            <a:endParaRPr lang="zh-CN" altLang="en-US" sz="2200" b="1" dirty="0" smtClean="0">
              <a:solidFill>
                <a:srgbClr val="FF0000"/>
              </a:solidFill>
              <a:ea typeface="楷体_GB2312" pitchFamily="49" charset="-122"/>
            </a:endParaRPr>
          </a:p>
          <a:p>
            <a:pPr marL="179388" lvl="1" indent="0" eaLnBrk="1" hangingPunct="1">
              <a:spcBef>
                <a:spcPct val="0"/>
              </a:spcBef>
              <a:buFont typeface="Wingdings" pitchFamily="2" charset="2"/>
              <a:buNone/>
            </a:pPr>
            <a:r>
              <a:rPr lang="zh-CN" altLang="en-US" sz="2200" b="1" dirty="0" smtClean="0">
                <a:ea typeface="楷体_GB2312" pitchFamily="49" charset="-122"/>
              </a:rPr>
              <a:t>          </a:t>
            </a:r>
            <a:r>
              <a:rPr lang="en-US" altLang="zh-CN" sz="2200" b="1" dirty="0" smtClean="0">
                <a:ea typeface="楷体_GB2312" pitchFamily="49" charset="-122"/>
              </a:rPr>
              <a:t>}</a:t>
            </a:r>
          </a:p>
          <a:p>
            <a:pPr marL="179388" lvl="1" indent="0" eaLnBrk="1" hangingPunct="1">
              <a:spcBef>
                <a:spcPct val="0"/>
              </a:spcBef>
              <a:buFont typeface="Wingdings" pitchFamily="2" charset="2"/>
              <a:buNone/>
            </a:pPr>
            <a:r>
              <a:rPr lang="en-US" altLang="zh-CN" sz="2200" b="1" dirty="0" smtClean="0">
                <a:ea typeface="楷体_GB2312" pitchFamily="49" charset="-122"/>
              </a:rPr>
              <a:t>    </a:t>
            </a:r>
            <a:r>
              <a:rPr lang="zh-CN" altLang="en-US" sz="2200" b="1" dirty="0" smtClean="0">
                <a:ea typeface="楷体_GB2312" pitchFamily="49" charset="-122"/>
              </a:rPr>
              <a:t> </a:t>
            </a:r>
            <a:r>
              <a:rPr lang="en-US" altLang="zh-CN" sz="2200" b="1" dirty="0" smtClean="0">
                <a:ea typeface="楷体_GB2312" pitchFamily="49" charset="-122"/>
              </a:rPr>
              <a:t>}</a:t>
            </a:r>
          </a:p>
          <a:p>
            <a:pPr marL="179388" lvl="1" indent="0" eaLnBrk="1" hangingPunct="1">
              <a:spcBef>
                <a:spcPct val="0"/>
              </a:spcBef>
              <a:buFont typeface="Wingdings" pitchFamily="2" charset="2"/>
              <a:buNone/>
            </a:pPr>
            <a:r>
              <a:rPr lang="en-US" altLang="zh-CN" sz="2200" b="1" dirty="0" smtClean="0">
                <a:ea typeface="楷体_GB2312" pitchFamily="49" charset="-122"/>
              </a:rPr>
              <a:t>      c=</a:t>
            </a:r>
            <a:r>
              <a:rPr lang="en-US" altLang="zh-CN" sz="2200" b="1" dirty="0" err="1" smtClean="0">
                <a:ea typeface="楷体_GB2312" pitchFamily="49" charset="-122"/>
              </a:rPr>
              <a:t>getchar</a:t>
            </a:r>
            <a:r>
              <a:rPr lang="en-US" altLang="zh-CN" sz="2200" b="1" dirty="0" smtClean="0">
                <a:ea typeface="楷体_GB2312" pitchFamily="49" charset="-122"/>
              </a:rPr>
              <a:t>();</a:t>
            </a:r>
          </a:p>
          <a:p>
            <a:pPr marL="179388" lvl="1" indent="0" eaLnBrk="1" hangingPunct="1">
              <a:spcBef>
                <a:spcPct val="0"/>
              </a:spcBef>
              <a:buFont typeface="Wingdings" pitchFamily="2" charset="2"/>
              <a:buNone/>
            </a:pPr>
            <a:r>
              <a:rPr lang="en-US" altLang="zh-CN" sz="2200" b="1" dirty="0" smtClean="0">
                <a:ea typeface="楷体_GB2312" pitchFamily="49" charset="-122"/>
              </a:rPr>
              <a:t>  }	</a:t>
            </a:r>
          </a:p>
          <a:p>
            <a:pPr marL="179388" lvl="1" indent="0" eaLnBrk="1" hangingPunct="1">
              <a:spcBef>
                <a:spcPct val="0"/>
              </a:spcBef>
              <a:buFont typeface="Wingdings" pitchFamily="2" charset="2"/>
              <a:buNone/>
            </a:pPr>
            <a:r>
              <a:rPr lang="en-US" altLang="zh-CN" sz="2200" b="1" dirty="0" smtClean="0">
                <a:ea typeface="楷体_GB2312" pitchFamily="49" charset="-122"/>
              </a:rPr>
              <a:t>  if(</a:t>
            </a:r>
            <a:r>
              <a:rPr lang="en-US" altLang="zh-CN" sz="2200" b="1" dirty="0" err="1" smtClean="0">
                <a:ea typeface="楷体_GB2312" pitchFamily="49" charset="-122"/>
              </a:rPr>
              <a:t>StackEmpty</a:t>
            </a:r>
            <a:r>
              <a:rPr lang="en-US" altLang="zh-CN" sz="2200" b="1" dirty="0" smtClean="0">
                <a:ea typeface="楷体_GB2312" pitchFamily="49" charset="-122"/>
              </a:rPr>
              <a:t>(S)) {</a:t>
            </a:r>
            <a:r>
              <a:rPr lang="en-US" altLang="zh-CN" sz="2200" b="1" dirty="0" err="1" smtClean="0">
                <a:ea typeface="楷体_GB2312" pitchFamily="49" charset="-122"/>
              </a:rPr>
              <a:t>printf</a:t>
            </a:r>
            <a:r>
              <a:rPr lang="en-US" altLang="zh-CN" sz="2200" b="1" dirty="0" smtClean="0">
                <a:ea typeface="楷体_GB2312" pitchFamily="49" charset="-122"/>
              </a:rPr>
              <a:t>(“match”); return 1;}</a:t>
            </a:r>
            <a:endParaRPr lang="zh-CN" altLang="en-US" sz="2200" b="1" dirty="0" smtClean="0">
              <a:solidFill>
                <a:srgbClr val="FF0000"/>
              </a:solidFill>
              <a:ea typeface="楷体_GB2312" pitchFamily="49" charset="-122"/>
            </a:endParaRPr>
          </a:p>
          <a:p>
            <a:pPr marL="179388" lvl="1" indent="0" eaLnBrk="1" hangingPunct="1">
              <a:spcBef>
                <a:spcPct val="0"/>
              </a:spcBef>
              <a:buFont typeface="Wingdings" pitchFamily="2" charset="2"/>
              <a:buNone/>
            </a:pPr>
            <a:r>
              <a:rPr lang="zh-CN" altLang="en-US" sz="2200" b="1" dirty="0" smtClean="0">
                <a:ea typeface="楷体_GB2312" pitchFamily="49" charset="-122"/>
              </a:rPr>
              <a:t>  </a:t>
            </a:r>
            <a:r>
              <a:rPr lang="en-US" altLang="zh-CN" sz="2200" b="1" dirty="0" smtClean="0">
                <a:ea typeface="楷体_GB2312" pitchFamily="49" charset="-122"/>
              </a:rPr>
              <a:t>else {</a:t>
            </a:r>
            <a:r>
              <a:rPr lang="en-US" altLang="zh-CN" sz="2200" b="1" dirty="0" err="1" smtClean="0">
                <a:ea typeface="楷体_GB2312" pitchFamily="49" charset="-122"/>
              </a:rPr>
              <a:t>printf</a:t>
            </a:r>
            <a:r>
              <a:rPr lang="en-US" altLang="zh-CN" sz="2200" b="1" dirty="0" smtClean="0">
                <a:ea typeface="楷体_GB2312" pitchFamily="49" charset="-122"/>
              </a:rPr>
              <a:t>(“       not match           ”);return 0;}</a:t>
            </a:r>
            <a:endParaRPr lang="zh-CN" altLang="en-US" sz="2200" b="1" dirty="0" smtClean="0">
              <a:solidFill>
                <a:srgbClr val="FF0000"/>
              </a:solidFill>
              <a:ea typeface="楷体_GB2312" pitchFamily="49" charset="-122"/>
            </a:endParaRPr>
          </a:p>
          <a:p>
            <a:pPr marL="0" indent="0" eaLnBrk="1" hangingPunct="1">
              <a:spcBef>
                <a:spcPct val="0"/>
              </a:spcBef>
              <a:buFont typeface="Wingdings" pitchFamily="2" charset="2"/>
              <a:buNone/>
            </a:pPr>
            <a:r>
              <a:rPr lang="en-US" altLang="zh-CN" sz="2200" b="1" dirty="0" smtClean="0">
                <a:ea typeface="楷体_GB2312" pitchFamily="49" charset="-122"/>
              </a:rPr>
              <a:t>}</a:t>
            </a:r>
          </a:p>
        </p:txBody>
      </p:sp>
      <p:sp>
        <p:nvSpPr>
          <p:cNvPr id="34818" name="Rectangle 2"/>
          <p:cNvSpPr>
            <a:spLocks noGrp="1" noChangeArrowheads="1"/>
          </p:cNvSpPr>
          <p:nvPr>
            <p:ph type="title"/>
          </p:nvPr>
        </p:nvSpPr>
        <p:spPr>
          <a:xfrm>
            <a:off x="929109" y="365126"/>
            <a:ext cx="7744628" cy="596760"/>
          </a:xfrm>
        </p:spPr>
        <p:txBody>
          <a:bodyPr/>
          <a:lstStyle/>
          <a:p>
            <a:pPr eaLnBrk="1" hangingPunct="1"/>
            <a:r>
              <a:rPr lang="en-US" altLang="zh-CN" dirty="0" smtClean="0"/>
              <a:t>3.2 </a:t>
            </a:r>
            <a:r>
              <a:rPr lang="zh-CN" altLang="en-US" dirty="0" smtClean="0"/>
              <a:t>栈的应用</a:t>
            </a:r>
            <a:r>
              <a:rPr lang="en-US" altLang="zh-CN" dirty="0" smtClean="0">
                <a:latin typeface="Arial" pitchFamily="34" charset="0"/>
              </a:rPr>
              <a:t>—</a:t>
            </a:r>
            <a:r>
              <a:rPr lang="zh-CN" altLang="en-US" dirty="0" smtClean="0">
                <a:latin typeface="楷体_GB2312" pitchFamily="49" charset="-122"/>
              </a:rPr>
              <a:t>括号匹配的检验</a:t>
            </a:r>
          </a:p>
        </p:txBody>
      </p:sp>
      <p:sp>
        <p:nvSpPr>
          <p:cNvPr id="2" name="文本框 1"/>
          <p:cNvSpPr txBox="1"/>
          <p:nvPr/>
        </p:nvSpPr>
        <p:spPr>
          <a:xfrm>
            <a:off x="4788732" y="2759075"/>
            <a:ext cx="2489632" cy="400050"/>
          </a:xfrm>
          <a:prstGeom prst="rect">
            <a:avLst/>
          </a:prstGeom>
          <a:solidFill>
            <a:schemeClr val="bg1"/>
          </a:solidFill>
        </p:spPr>
        <p:txBody>
          <a:bodyPr>
            <a:spAutoFit/>
          </a:bodyPr>
          <a:lstStyle/>
          <a:p>
            <a:pPr>
              <a:defRPr/>
            </a:pPr>
            <a:r>
              <a:rPr lang="en-US" altLang="zh-CN" sz="2000" spc="-150" dirty="0">
                <a:solidFill>
                  <a:schemeClr val="tx2"/>
                </a:solidFill>
              </a:rPr>
              <a:t>Missing Left Parenthesis</a:t>
            </a:r>
            <a:endParaRPr lang="zh-CN" altLang="en-US" sz="2000" spc="-150" dirty="0">
              <a:solidFill>
                <a:schemeClr val="tx2"/>
              </a:solidFill>
            </a:endParaRPr>
          </a:p>
        </p:txBody>
      </p:sp>
      <p:sp>
        <p:nvSpPr>
          <p:cNvPr id="7" name="文本框 6"/>
          <p:cNvSpPr txBox="1"/>
          <p:nvPr/>
        </p:nvSpPr>
        <p:spPr>
          <a:xfrm>
            <a:off x="4212369" y="5732463"/>
            <a:ext cx="2919919" cy="461962"/>
          </a:xfrm>
          <a:prstGeom prst="rect">
            <a:avLst/>
          </a:prstGeom>
          <a:solidFill>
            <a:schemeClr val="bg1"/>
          </a:solidFill>
        </p:spPr>
        <p:txBody>
          <a:bodyPr>
            <a:spAutoFit/>
          </a:bodyPr>
          <a:lstStyle/>
          <a:p>
            <a:pPr>
              <a:defRPr/>
            </a:pPr>
            <a:r>
              <a:rPr lang="en-US" altLang="zh-CN" sz="2400" spc="-220" dirty="0">
                <a:solidFill>
                  <a:schemeClr val="tx2"/>
                </a:solidFill>
              </a:rPr>
              <a:t>Missing Right Parenthesis</a:t>
            </a:r>
            <a:endParaRPr lang="zh-CN" altLang="en-US" sz="2400" spc="-220" dirty="0">
              <a:solidFill>
                <a:schemeClr val="tx2"/>
              </a:solidFill>
            </a:endParaRPr>
          </a:p>
        </p:txBody>
      </p:sp>
    </p:spTree>
    <p:extLst>
      <p:ext uri="{BB962C8B-B14F-4D97-AF65-F5344CB8AC3E}">
        <p14:creationId xmlns:p14="http://schemas.microsoft.com/office/powerpoint/2010/main" val="438443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p:txBody>
          <a:bodyPr/>
          <a:lstStyle/>
          <a:p>
            <a:pPr algn="just" eaLnBrk="1" hangingPunct="1">
              <a:spcBef>
                <a:spcPct val="0"/>
              </a:spcBef>
            </a:pPr>
            <a:r>
              <a:rPr lang="zh-CN" altLang="en-US" sz="2400" b="1" dirty="0" smtClean="0">
                <a:solidFill>
                  <a:schemeClr val="tx2"/>
                </a:solidFill>
                <a:latin typeface="Times New Roman" pitchFamily="18" charset="0"/>
                <a:ea typeface="楷体_GB2312" pitchFamily="49" charset="-122"/>
              </a:rPr>
              <a:t>功能</a:t>
            </a:r>
            <a:r>
              <a:rPr lang="zh-CN" altLang="en-US" sz="2400" b="1" dirty="0" smtClean="0">
                <a:latin typeface="Times New Roman" pitchFamily="18" charset="0"/>
                <a:ea typeface="楷体_GB2312" pitchFamily="49" charset="-122"/>
              </a:rPr>
              <a:t>：接受用户从终端输入的程序或数据存入用户数据区。通常做法是每接受一个字符即存入用户数据区。</a:t>
            </a:r>
          </a:p>
          <a:p>
            <a:pPr algn="just" eaLnBrk="1" hangingPunct="1">
              <a:spcBef>
                <a:spcPct val="0"/>
              </a:spcBef>
            </a:pPr>
            <a:r>
              <a:rPr lang="zh-CN" altLang="en-US" sz="2400" b="1" dirty="0" smtClean="0">
                <a:latin typeface="Times New Roman" pitchFamily="18" charset="0"/>
                <a:ea typeface="楷体_GB2312" pitchFamily="49" charset="-122"/>
              </a:rPr>
              <a:t>解决办法：设立一个输入缓冲区，接受用户输入的一行字符，然后逐行存入用户数据区。允许用户输入出差错，并在发现有误时及时更正。</a:t>
            </a:r>
          </a:p>
          <a:p>
            <a:pPr lvl="1" algn="just" eaLnBrk="1" hangingPunct="1">
              <a:spcBef>
                <a:spcPct val="0"/>
              </a:spcBef>
            </a:pPr>
            <a:r>
              <a:rPr lang="zh-CN" altLang="en-US" sz="2200" b="1" dirty="0" smtClean="0">
                <a:latin typeface="Times New Roman" pitchFamily="18" charset="0"/>
                <a:ea typeface="楷体_GB2312" pitchFamily="49" charset="-122"/>
              </a:rPr>
              <a:t>用一个</a:t>
            </a:r>
            <a:r>
              <a:rPr lang="zh-CN" altLang="en-US" sz="2200" b="1" dirty="0" smtClean="0">
                <a:solidFill>
                  <a:srgbClr val="FF0000"/>
                </a:solidFill>
                <a:latin typeface="Times New Roman" pitchFamily="18" charset="0"/>
                <a:ea typeface="楷体_GB2312" pitchFamily="49" charset="-122"/>
              </a:rPr>
              <a:t>退格符</a:t>
            </a:r>
            <a:r>
              <a:rPr lang="zh-CN" altLang="en-US" sz="2200" b="1" dirty="0" smtClean="0">
                <a:solidFill>
                  <a:srgbClr val="FF0000"/>
                </a:solidFill>
                <a:latin typeface="Arial" pitchFamily="34" charset="0"/>
                <a:ea typeface="楷体_GB2312" pitchFamily="49" charset="-122"/>
              </a:rPr>
              <a:t>“</a:t>
            </a:r>
            <a:r>
              <a:rPr lang="en-US" altLang="zh-CN" sz="2200" b="1" dirty="0" smtClean="0">
                <a:solidFill>
                  <a:srgbClr val="FF0000"/>
                </a:solidFill>
                <a:ea typeface="楷体_GB2312" pitchFamily="49" charset="-122"/>
              </a:rPr>
              <a:t>#</a:t>
            </a:r>
            <a:r>
              <a:rPr lang="en-US" altLang="zh-CN" sz="2200" b="1" dirty="0" smtClean="0">
                <a:solidFill>
                  <a:srgbClr val="FF0000"/>
                </a:solidFill>
                <a:latin typeface="Arial" pitchFamily="34" charset="0"/>
                <a:ea typeface="楷体_GB2312" pitchFamily="49" charset="-122"/>
              </a:rPr>
              <a:t>”</a:t>
            </a:r>
            <a:r>
              <a:rPr lang="zh-CN" altLang="en-US" sz="2200" b="1" dirty="0" smtClean="0">
                <a:latin typeface="Times New Roman" pitchFamily="18" charset="0"/>
                <a:ea typeface="楷体_GB2312" pitchFamily="49" charset="-122"/>
              </a:rPr>
              <a:t>表示前一个字符无效；</a:t>
            </a:r>
          </a:p>
          <a:p>
            <a:pPr lvl="1" algn="just" eaLnBrk="1" hangingPunct="1">
              <a:spcBef>
                <a:spcPct val="0"/>
              </a:spcBef>
            </a:pPr>
            <a:r>
              <a:rPr lang="zh-CN" altLang="en-US" sz="2200" b="1" dirty="0" smtClean="0">
                <a:latin typeface="Times New Roman" pitchFamily="18" charset="0"/>
                <a:ea typeface="楷体_GB2312" pitchFamily="49" charset="-122"/>
              </a:rPr>
              <a:t>用一个</a:t>
            </a:r>
            <a:r>
              <a:rPr lang="zh-CN" altLang="en-US" sz="2200" b="1" dirty="0" smtClean="0">
                <a:solidFill>
                  <a:srgbClr val="FF0000"/>
                </a:solidFill>
                <a:latin typeface="Times New Roman" pitchFamily="18" charset="0"/>
                <a:ea typeface="楷体_GB2312" pitchFamily="49" charset="-122"/>
              </a:rPr>
              <a:t>退行符</a:t>
            </a:r>
            <a:r>
              <a:rPr lang="zh-CN" altLang="en-US" sz="2200" b="1" dirty="0" smtClean="0">
                <a:solidFill>
                  <a:srgbClr val="FF0000"/>
                </a:solidFill>
                <a:latin typeface="Arial" pitchFamily="34" charset="0"/>
                <a:ea typeface="楷体_GB2312" pitchFamily="49" charset="-122"/>
              </a:rPr>
              <a:t>“</a:t>
            </a:r>
            <a:r>
              <a:rPr lang="en-US" altLang="zh-CN" sz="2200" b="1" dirty="0" smtClean="0">
                <a:solidFill>
                  <a:srgbClr val="FF0000"/>
                </a:solidFill>
                <a:ea typeface="楷体_GB2312" pitchFamily="49" charset="-122"/>
              </a:rPr>
              <a:t>@</a:t>
            </a:r>
            <a:r>
              <a:rPr lang="en-US" altLang="zh-CN" sz="2200" b="1" dirty="0" smtClean="0">
                <a:solidFill>
                  <a:srgbClr val="FF0000"/>
                </a:solidFill>
                <a:latin typeface="Arial" pitchFamily="34" charset="0"/>
                <a:ea typeface="楷体_GB2312" pitchFamily="49" charset="-122"/>
              </a:rPr>
              <a:t>”</a:t>
            </a:r>
            <a:r>
              <a:rPr lang="zh-CN" altLang="en-US" sz="2200" b="1" dirty="0" smtClean="0">
                <a:latin typeface="Times New Roman" pitchFamily="18" charset="0"/>
                <a:ea typeface="楷体_GB2312" pitchFamily="49" charset="-122"/>
              </a:rPr>
              <a:t>，表示当前行中的字符均无效。</a:t>
            </a:r>
            <a:endParaRPr lang="zh-CN" altLang="en-US" sz="2200" b="1" dirty="0" smtClean="0"/>
          </a:p>
          <a:p>
            <a:pPr algn="just" eaLnBrk="1" hangingPunct="1">
              <a:spcBef>
                <a:spcPct val="0"/>
              </a:spcBef>
            </a:pPr>
            <a:r>
              <a:rPr lang="zh-CN" altLang="en-US" sz="2400" b="1" dirty="0" smtClean="0">
                <a:latin typeface="Times New Roman" pitchFamily="18" charset="0"/>
                <a:ea typeface="楷体_GB2312" pitchFamily="49" charset="-122"/>
              </a:rPr>
              <a:t>例：设从终端接受了两行字符：</a:t>
            </a:r>
            <a:endParaRPr lang="zh-CN" altLang="en-US" sz="2400" b="1" dirty="0" smtClean="0"/>
          </a:p>
          <a:p>
            <a:pPr algn="just" eaLnBrk="1" hangingPunct="1">
              <a:spcBef>
                <a:spcPct val="0"/>
              </a:spcBef>
              <a:buFont typeface="Wingdings" pitchFamily="2" charset="2"/>
              <a:buNone/>
            </a:pPr>
            <a:r>
              <a:rPr lang="zh-CN" altLang="en-US" sz="2400" b="1" dirty="0" smtClean="0">
                <a:ea typeface="楷体_GB2312" pitchFamily="49" charset="-122"/>
              </a:rPr>
              <a:t> </a:t>
            </a:r>
            <a:r>
              <a:rPr lang="zh-CN" altLang="en-US" sz="2400" b="1" dirty="0" smtClean="0">
                <a:solidFill>
                  <a:srgbClr val="0000FF"/>
                </a:solidFill>
                <a:ea typeface="楷体_GB2312" pitchFamily="49" charset="-122"/>
              </a:rPr>
              <a:t>       </a:t>
            </a:r>
            <a:r>
              <a:rPr lang="en-US" altLang="zh-CN" sz="2400" b="1" dirty="0" err="1" smtClean="0">
                <a:ea typeface="楷体_GB2312" pitchFamily="49" charset="-122"/>
              </a:rPr>
              <a:t>wh</a:t>
            </a:r>
            <a:r>
              <a:rPr lang="en-US" altLang="zh-CN" sz="2400" b="1" dirty="0" err="1" smtClean="0">
                <a:solidFill>
                  <a:srgbClr val="FF0000"/>
                </a:solidFill>
                <a:ea typeface="楷体_GB2312" pitchFamily="49" charset="-122"/>
              </a:rPr>
              <a:t>li</a:t>
            </a:r>
            <a:r>
              <a:rPr lang="en-US" altLang="zh-CN" sz="2400" b="1" dirty="0" smtClean="0">
                <a:solidFill>
                  <a:srgbClr val="FF0000"/>
                </a:solidFill>
                <a:ea typeface="楷体_GB2312" pitchFamily="49" charset="-122"/>
              </a:rPr>
              <a:t>##</a:t>
            </a:r>
            <a:r>
              <a:rPr lang="en-US" altLang="zh-CN" sz="2400" b="1" dirty="0" err="1" smtClean="0">
                <a:ea typeface="楷体_GB2312" pitchFamily="49" charset="-122"/>
              </a:rPr>
              <a:t>il</a:t>
            </a:r>
            <a:r>
              <a:rPr lang="en-US" altLang="zh-CN" sz="2400" b="1" dirty="0" err="1" smtClean="0">
                <a:solidFill>
                  <a:srgbClr val="FF0000"/>
                </a:solidFill>
                <a:ea typeface="楷体_GB2312" pitchFamily="49" charset="-122"/>
              </a:rPr>
              <a:t>r#</a:t>
            </a:r>
            <a:r>
              <a:rPr lang="en-US" altLang="zh-CN" sz="2400" b="1" dirty="0" err="1" smtClean="0">
                <a:ea typeface="楷体_GB2312" pitchFamily="49" charset="-122"/>
              </a:rPr>
              <a:t>e</a:t>
            </a:r>
            <a:r>
              <a:rPr lang="zh-CN" altLang="en-US" sz="2400" b="1" dirty="0" smtClean="0">
                <a:latin typeface="Times New Roman" pitchFamily="18" charset="0"/>
                <a:ea typeface="楷体_GB2312" pitchFamily="49" charset="-122"/>
              </a:rPr>
              <a:t>（</a:t>
            </a:r>
            <a:r>
              <a:rPr lang="en-US" altLang="zh-CN" sz="2400" b="1" dirty="0" smtClean="0">
                <a:solidFill>
                  <a:srgbClr val="FF0000"/>
                </a:solidFill>
                <a:ea typeface="楷体_GB2312" pitchFamily="49" charset="-122"/>
              </a:rPr>
              <a:t>s#</a:t>
            </a:r>
            <a:r>
              <a:rPr lang="en-US" altLang="zh-CN" sz="2400" b="1" dirty="0" smtClean="0">
                <a:ea typeface="楷体_GB2312" pitchFamily="49" charset="-122"/>
              </a:rPr>
              <a:t>*s)</a:t>
            </a:r>
            <a:endParaRPr lang="en-US" altLang="zh-CN" sz="2400" b="1" dirty="0" smtClean="0"/>
          </a:p>
          <a:p>
            <a:pPr algn="just" eaLnBrk="1" hangingPunct="1">
              <a:spcBef>
                <a:spcPct val="0"/>
              </a:spcBef>
              <a:buFont typeface="Wingdings" pitchFamily="2" charset="2"/>
              <a:buNone/>
            </a:pPr>
            <a:r>
              <a:rPr lang="en-US" altLang="zh-CN" sz="2400" b="1" dirty="0" smtClean="0">
                <a:ea typeface="楷体_GB2312" pitchFamily="49" charset="-122"/>
              </a:rPr>
              <a:t>          </a:t>
            </a:r>
            <a:r>
              <a:rPr lang="en-US" altLang="zh-CN" sz="2400" b="1" dirty="0" err="1" smtClean="0">
                <a:solidFill>
                  <a:srgbClr val="FF0000"/>
                </a:solidFill>
                <a:ea typeface="楷体_GB2312" pitchFamily="49" charset="-122"/>
              </a:rPr>
              <a:t>outcha@</a:t>
            </a:r>
            <a:r>
              <a:rPr lang="en-US" altLang="zh-CN" sz="2400" b="1" dirty="0" err="1" smtClean="0">
                <a:ea typeface="楷体_GB2312" pitchFamily="49" charset="-122"/>
              </a:rPr>
              <a:t>putchar</a:t>
            </a:r>
            <a:r>
              <a:rPr lang="en-US" altLang="zh-CN" sz="2400" b="1" dirty="0" smtClean="0">
                <a:ea typeface="楷体_GB2312" pitchFamily="49" charset="-122"/>
              </a:rPr>
              <a:t>(*s</a:t>
            </a:r>
            <a:r>
              <a:rPr lang="en-US" altLang="zh-CN" sz="2400" b="1" dirty="0" smtClean="0">
                <a:solidFill>
                  <a:srgbClr val="FF0000"/>
                </a:solidFill>
                <a:ea typeface="楷体_GB2312" pitchFamily="49" charset="-122"/>
              </a:rPr>
              <a:t>=#</a:t>
            </a:r>
            <a:r>
              <a:rPr lang="en-US" altLang="zh-CN" sz="2400" b="1" dirty="0" smtClean="0">
                <a:ea typeface="楷体_GB2312" pitchFamily="49" charset="-122"/>
              </a:rPr>
              <a:t>++);</a:t>
            </a:r>
            <a:endParaRPr lang="en-US" altLang="zh-CN" sz="2400" b="1" dirty="0" smtClean="0"/>
          </a:p>
          <a:p>
            <a:pPr algn="just" eaLnBrk="1" hangingPunct="1">
              <a:spcBef>
                <a:spcPct val="0"/>
              </a:spcBef>
              <a:buFont typeface="Wingdings" pitchFamily="2" charset="2"/>
              <a:buNone/>
            </a:pPr>
            <a:r>
              <a:rPr lang="en-US" altLang="zh-CN" sz="2400" b="1" dirty="0" smtClean="0">
                <a:latin typeface="Times New Roman" pitchFamily="18" charset="0"/>
                <a:ea typeface="楷体_GB2312" pitchFamily="49" charset="-122"/>
              </a:rPr>
              <a:t>     </a:t>
            </a:r>
            <a:r>
              <a:rPr lang="zh-CN" altLang="en-US" sz="2400" b="1" dirty="0" smtClean="0">
                <a:latin typeface="Times New Roman" pitchFamily="18" charset="0"/>
                <a:ea typeface="楷体_GB2312" pitchFamily="49" charset="-122"/>
              </a:rPr>
              <a:t>则实际有效的是下列两行：</a:t>
            </a:r>
            <a:endParaRPr lang="zh-CN" altLang="en-US" sz="2400" b="1" dirty="0" smtClean="0"/>
          </a:p>
          <a:p>
            <a:pPr algn="just" eaLnBrk="1" hangingPunct="1">
              <a:spcBef>
                <a:spcPct val="0"/>
              </a:spcBef>
              <a:buFont typeface="Wingdings" pitchFamily="2" charset="2"/>
              <a:buNone/>
            </a:pPr>
            <a:r>
              <a:rPr lang="zh-CN" altLang="en-US" sz="2400" b="1" dirty="0" smtClean="0">
                <a:ea typeface="楷体_GB2312" pitchFamily="49" charset="-122"/>
              </a:rPr>
              <a:t> </a:t>
            </a:r>
            <a:r>
              <a:rPr lang="zh-CN" altLang="en-US" sz="2400" b="1" dirty="0" smtClean="0">
                <a:solidFill>
                  <a:srgbClr val="0000FF"/>
                </a:solidFill>
                <a:ea typeface="楷体_GB2312" pitchFamily="49" charset="-122"/>
              </a:rPr>
              <a:t>       </a:t>
            </a:r>
            <a:r>
              <a:rPr lang="en-US" altLang="zh-CN" sz="2400" b="1" dirty="0" smtClean="0">
                <a:solidFill>
                  <a:srgbClr val="0000FF"/>
                </a:solidFill>
                <a:ea typeface="楷体_GB2312" pitchFamily="49" charset="-122"/>
              </a:rPr>
              <a:t>while (*s)</a:t>
            </a:r>
            <a:endParaRPr lang="en-US" altLang="zh-CN" sz="2400" b="1" dirty="0" smtClean="0"/>
          </a:p>
          <a:p>
            <a:pPr algn="just" eaLnBrk="1" hangingPunct="1">
              <a:spcBef>
                <a:spcPct val="0"/>
              </a:spcBef>
              <a:buFont typeface="Wingdings" pitchFamily="2" charset="2"/>
              <a:buNone/>
            </a:pPr>
            <a:r>
              <a:rPr lang="en-US" altLang="zh-CN" sz="2400" b="1" dirty="0" smtClean="0">
                <a:solidFill>
                  <a:srgbClr val="0000FF"/>
                </a:solidFill>
                <a:ea typeface="楷体_GB2312" pitchFamily="49" charset="-122"/>
              </a:rPr>
              <a:t>          </a:t>
            </a:r>
            <a:r>
              <a:rPr lang="en-US" altLang="zh-CN" sz="2400" b="1" dirty="0" err="1" smtClean="0">
                <a:solidFill>
                  <a:srgbClr val="0000FF"/>
                </a:solidFill>
                <a:ea typeface="楷体_GB2312" pitchFamily="49" charset="-122"/>
              </a:rPr>
              <a:t>putchar</a:t>
            </a:r>
            <a:r>
              <a:rPr lang="en-US" altLang="zh-CN" sz="2400" b="1" dirty="0" smtClean="0">
                <a:solidFill>
                  <a:srgbClr val="0000FF"/>
                </a:solidFill>
                <a:ea typeface="楷体_GB2312" pitchFamily="49" charset="-122"/>
              </a:rPr>
              <a:t>(*s++);</a:t>
            </a:r>
            <a:endParaRPr lang="en-US" altLang="zh-CN" sz="2400" b="1" dirty="0" smtClean="0"/>
          </a:p>
        </p:txBody>
      </p:sp>
      <p:sp>
        <p:nvSpPr>
          <p:cNvPr id="36866" name="Rectangle 2"/>
          <p:cNvSpPr>
            <a:spLocks noGrp="1" noChangeArrowheads="1"/>
          </p:cNvSpPr>
          <p:nvPr>
            <p:ph type="title"/>
          </p:nvPr>
        </p:nvSpPr>
        <p:spPr/>
        <p:txBody>
          <a:bodyPr/>
          <a:lstStyle/>
          <a:p>
            <a:pPr eaLnBrk="1" hangingPunct="1"/>
            <a:r>
              <a:rPr lang="en-US" altLang="zh-CN" dirty="0" smtClean="0">
                <a:latin typeface="楷体_GB2312" pitchFamily="49" charset="-122"/>
              </a:rPr>
              <a:t>3.2.3</a:t>
            </a:r>
            <a:r>
              <a:rPr lang="zh-CN" altLang="en-US" dirty="0" smtClean="0">
                <a:latin typeface="楷体_GB2312" pitchFamily="49" charset="-122"/>
              </a:rPr>
              <a:t>　行编辑程序</a:t>
            </a:r>
          </a:p>
        </p:txBody>
      </p:sp>
    </p:spTree>
    <p:extLst>
      <p:ext uri="{BB962C8B-B14F-4D97-AF65-F5344CB8AC3E}">
        <p14:creationId xmlns:p14="http://schemas.microsoft.com/office/powerpoint/2010/main" val="294700625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z="3600" smtClean="0">
                <a:latin typeface="楷体_GB2312" pitchFamily="49" charset="-122"/>
              </a:rPr>
              <a:t>3.2.3 </a:t>
            </a:r>
            <a:r>
              <a:rPr lang="zh-CN" altLang="en-US" sz="4000" b="0" smtClean="0">
                <a:latin typeface="楷体_GB2312" pitchFamily="49" charset="-122"/>
              </a:rPr>
              <a:t>行编辑程序</a:t>
            </a:r>
          </a:p>
        </p:txBody>
      </p:sp>
      <p:sp>
        <p:nvSpPr>
          <p:cNvPr id="38915" name="Rectangle 3"/>
          <p:cNvSpPr>
            <a:spLocks noGrp="1" noChangeArrowheads="1"/>
          </p:cNvSpPr>
          <p:nvPr>
            <p:ph type="body" idx="1"/>
          </p:nvPr>
        </p:nvSpPr>
        <p:spPr>
          <a:xfrm>
            <a:off x="0" y="1143381"/>
            <a:ext cx="9145588" cy="4941887"/>
          </a:xfrm>
        </p:spPr>
        <p:txBody>
          <a:bodyPr/>
          <a:lstStyle/>
          <a:p>
            <a:pPr eaLnBrk="1" hangingPunct="1">
              <a:spcBef>
                <a:spcPct val="0"/>
              </a:spcBef>
              <a:buFont typeface="Wingdings" pitchFamily="2" charset="2"/>
              <a:buNone/>
            </a:pPr>
            <a:r>
              <a:rPr lang="en-US" altLang="zh-CN" sz="2000" b="1" dirty="0" smtClean="0"/>
              <a:t>void </a:t>
            </a:r>
            <a:r>
              <a:rPr lang="en-US" altLang="zh-CN" sz="2000" b="1" dirty="0" err="1" smtClean="0"/>
              <a:t>LineEdit</a:t>
            </a:r>
            <a:r>
              <a:rPr lang="en-US" altLang="zh-CN" sz="2000" b="1" dirty="0" smtClean="0"/>
              <a:t>( ) {  </a:t>
            </a:r>
            <a:r>
              <a:rPr lang="en-US" altLang="zh-CN" sz="1800" b="1" dirty="0" smtClean="0">
                <a:solidFill>
                  <a:srgbClr val="008000"/>
                </a:solidFill>
              </a:rPr>
              <a:t>//</a:t>
            </a:r>
            <a:r>
              <a:rPr lang="zh-CN" altLang="en-US" sz="1800" b="1" dirty="0" smtClean="0">
                <a:solidFill>
                  <a:srgbClr val="008000"/>
                </a:solidFill>
              </a:rPr>
              <a:t>利用字符栈</a:t>
            </a:r>
            <a:r>
              <a:rPr lang="en-US" altLang="zh-CN" sz="1800" b="1" dirty="0" smtClean="0">
                <a:solidFill>
                  <a:srgbClr val="008000"/>
                </a:solidFill>
              </a:rPr>
              <a:t>S</a:t>
            </a:r>
            <a:r>
              <a:rPr lang="zh-CN" altLang="en-US" sz="1800" b="1" dirty="0" smtClean="0">
                <a:solidFill>
                  <a:srgbClr val="008000"/>
                </a:solidFill>
              </a:rPr>
              <a:t>，从终端接收一行并传送至调用过程的数据区</a:t>
            </a:r>
          </a:p>
          <a:p>
            <a:pPr eaLnBrk="1" hangingPunct="1">
              <a:spcBef>
                <a:spcPct val="0"/>
              </a:spcBef>
              <a:buFont typeface="Wingdings" pitchFamily="2" charset="2"/>
              <a:buNone/>
            </a:pPr>
            <a:r>
              <a:rPr lang="zh-CN" altLang="en-US" sz="2000" b="1" dirty="0" smtClean="0"/>
              <a:t>      </a:t>
            </a:r>
            <a:r>
              <a:rPr lang="en-US" altLang="zh-CN" sz="2000" b="1" dirty="0" err="1" smtClean="0"/>
              <a:t>InitStack</a:t>
            </a:r>
            <a:r>
              <a:rPr lang="en-US" altLang="zh-CN" sz="2000" b="1" dirty="0" smtClean="0"/>
              <a:t>(S);    </a:t>
            </a:r>
            <a:r>
              <a:rPr lang="en-US" altLang="zh-CN" sz="2000" b="1" dirty="0" smtClean="0">
                <a:solidFill>
                  <a:srgbClr val="008000"/>
                </a:solidFill>
              </a:rPr>
              <a:t>//</a:t>
            </a:r>
            <a:r>
              <a:rPr lang="zh-CN" altLang="en-US" sz="2000" b="1" dirty="0" smtClean="0">
                <a:solidFill>
                  <a:srgbClr val="008000"/>
                </a:solidFill>
              </a:rPr>
              <a:t>构造空栈</a:t>
            </a:r>
          </a:p>
          <a:p>
            <a:pPr eaLnBrk="1" hangingPunct="1">
              <a:spcBef>
                <a:spcPct val="0"/>
              </a:spcBef>
              <a:buFont typeface="Wingdings" pitchFamily="2" charset="2"/>
              <a:buNone/>
            </a:pPr>
            <a:r>
              <a:rPr lang="zh-CN" altLang="en-US" sz="2000" b="1" dirty="0" smtClean="0"/>
              <a:t>       </a:t>
            </a:r>
            <a:r>
              <a:rPr lang="en-US" altLang="zh-CN" sz="2000" b="1" dirty="0" err="1" smtClean="0"/>
              <a:t>ch</a:t>
            </a:r>
            <a:r>
              <a:rPr lang="en-US" altLang="zh-CN" sz="2000" b="1" dirty="0" smtClean="0"/>
              <a:t>=</a:t>
            </a:r>
            <a:r>
              <a:rPr lang="en-US" altLang="zh-CN" sz="2000" b="1" dirty="0" err="1" smtClean="0"/>
              <a:t>getchar</a:t>
            </a:r>
            <a:r>
              <a:rPr lang="en-US" altLang="zh-CN" sz="2000" b="1" dirty="0" smtClean="0"/>
              <a:t>();  </a:t>
            </a:r>
            <a:r>
              <a:rPr lang="en-US" altLang="zh-CN" sz="2000" b="1" dirty="0" smtClean="0">
                <a:solidFill>
                  <a:srgbClr val="008000"/>
                </a:solidFill>
              </a:rPr>
              <a:t>//</a:t>
            </a:r>
            <a:r>
              <a:rPr lang="zh-CN" altLang="en-US" sz="2000" b="1" dirty="0" smtClean="0">
                <a:solidFill>
                  <a:srgbClr val="008000"/>
                </a:solidFill>
              </a:rPr>
              <a:t>从终端接收第一个字符</a:t>
            </a:r>
          </a:p>
          <a:p>
            <a:pPr eaLnBrk="1" hangingPunct="1">
              <a:spcBef>
                <a:spcPct val="0"/>
              </a:spcBef>
              <a:buFont typeface="Wingdings" pitchFamily="2" charset="2"/>
              <a:buNone/>
            </a:pPr>
            <a:r>
              <a:rPr lang="zh-CN" altLang="en-US" sz="2000" b="1" dirty="0" smtClean="0"/>
              <a:t>       </a:t>
            </a:r>
            <a:r>
              <a:rPr lang="en-US" altLang="zh-CN" sz="2000" b="1" dirty="0" smtClean="0"/>
              <a:t>while(</a:t>
            </a:r>
            <a:r>
              <a:rPr lang="en-US" altLang="zh-CN" sz="2000" b="1" dirty="0" err="1" smtClean="0"/>
              <a:t>ch</a:t>
            </a:r>
            <a:r>
              <a:rPr lang="en-US" altLang="zh-CN" sz="2000" b="1" dirty="0" smtClean="0"/>
              <a:t> != EOF )  {  </a:t>
            </a:r>
            <a:r>
              <a:rPr lang="en-US" altLang="zh-CN" sz="2000" b="1" dirty="0" smtClean="0">
                <a:solidFill>
                  <a:srgbClr val="008000"/>
                </a:solidFill>
              </a:rPr>
              <a:t>//EOF </a:t>
            </a:r>
            <a:r>
              <a:rPr lang="zh-CN" altLang="en-US" sz="2000" b="1" dirty="0" smtClean="0">
                <a:solidFill>
                  <a:srgbClr val="008000"/>
                </a:solidFill>
              </a:rPr>
              <a:t>为全文结束符</a:t>
            </a:r>
          </a:p>
          <a:p>
            <a:pPr eaLnBrk="1" hangingPunct="1">
              <a:spcBef>
                <a:spcPct val="0"/>
              </a:spcBef>
              <a:buFont typeface="Wingdings" pitchFamily="2" charset="2"/>
              <a:buNone/>
            </a:pPr>
            <a:r>
              <a:rPr lang="zh-CN" altLang="en-US" sz="2000" b="1" dirty="0" smtClean="0"/>
              <a:t>           </a:t>
            </a:r>
            <a:r>
              <a:rPr lang="en-US" altLang="zh-CN" sz="2000" b="1" dirty="0" smtClean="0"/>
              <a:t>while(</a:t>
            </a:r>
            <a:r>
              <a:rPr lang="en-US" altLang="zh-CN" sz="2000" b="1" dirty="0" err="1" smtClean="0"/>
              <a:t>ch</a:t>
            </a:r>
            <a:r>
              <a:rPr lang="en-US" altLang="zh-CN" sz="2000" b="1" dirty="0" smtClean="0"/>
              <a:t> != EOF &amp;&amp; </a:t>
            </a:r>
            <a:r>
              <a:rPr lang="en-US" altLang="zh-CN" sz="2000" b="1" dirty="0" err="1" smtClean="0"/>
              <a:t>ch</a:t>
            </a:r>
            <a:r>
              <a:rPr lang="en-US" altLang="zh-CN" sz="2000" b="1" dirty="0" smtClean="0"/>
              <a:t>!=</a:t>
            </a:r>
            <a:r>
              <a:rPr lang="en-US" altLang="zh-CN" sz="2000" b="1" dirty="0" smtClean="0">
                <a:latin typeface="Arial" pitchFamily="34" charset="0"/>
              </a:rPr>
              <a:t>‘</a:t>
            </a:r>
            <a:r>
              <a:rPr lang="en-US" altLang="zh-CN" sz="2000" b="1" dirty="0" smtClean="0"/>
              <a:t>\n</a:t>
            </a:r>
            <a:r>
              <a:rPr lang="en-US" altLang="zh-CN" sz="2000" b="1" dirty="0" smtClean="0">
                <a:latin typeface="Arial" pitchFamily="34" charset="0"/>
              </a:rPr>
              <a:t>’</a:t>
            </a:r>
            <a:r>
              <a:rPr lang="en-US" altLang="zh-CN" sz="2000" b="1" dirty="0" smtClean="0"/>
              <a:t>) </a:t>
            </a:r>
            <a:r>
              <a:rPr lang="zh-CN" altLang="en-US" sz="2000" b="1" dirty="0" smtClean="0"/>
              <a:t>｛</a:t>
            </a:r>
          </a:p>
          <a:p>
            <a:pPr eaLnBrk="1" hangingPunct="1">
              <a:spcBef>
                <a:spcPct val="0"/>
              </a:spcBef>
              <a:buFont typeface="Wingdings" pitchFamily="2" charset="2"/>
              <a:buNone/>
            </a:pPr>
            <a:r>
              <a:rPr lang="zh-CN" altLang="en-US" sz="2000" b="1" dirty="0" smtClean="0"/>
              <a:t>               </a:t>
            </a:r>
            <a:r>
              <a:rPr lang="en-US" altLang="zh-CN" sz="2000" b="1" dirty="0" smtClean="0"/>
              <a:t>switch(</a:t>
            </a:r>
            <a:r>
              <a:rPr lang="en-US" altLang="zh-CN" sz="2000" b="1" dirty="0" err="1" smtClean="0"/>
              <a:t>ch</a:t>
            </a:r>
            <a:r>
              <a:rPr lang="en-US" altLang="zh-CN" sz="2000" b="1" dirty="0" smtClean="0"/>
              <a:t>) { </a:t>
            </a:r>
          </a:p>
          <a:p>
            <a:pPr eaLnBrk="1" hangingPunct="1">
              <a:spcBef>
                <a:spcPct val="0"/>
              </a:spcBef>
              <a:buFont typeface="Wingdings" pitchFamily="2" charset="2"/>
              <a:buNone/>
            </a:pPr>
            <a:r>
              <a:rPr lang="en-US" altLang="zh-CN" sz="2000" b="1" dirty="0" smtClean="0"/>
              <a:t>                      case </a:t>
            </a:r>
            <a:r>
              <a:rPr lang="en-US" altLang="zh-CN" sz="2000" b="1" dirty="0" smtClean="0">
                <a:latin typeface="Arial" pitchFamily="34" charset="0"/>
              </a:rPr>
              <a:t>‘</a:t>
            </a:r>
            <a:r>
              <a:rPr lang="en-US" altLang="zh-CN" sz="2000" b="1" dirty="0" smtClean="0"/>
              <a:t>#</a:t>
            </a:r>
            <a:r>
              <a:rPr lang="en-US" altLang="zh-CN" sz="2000" b="1" dirty="0" smtClean="0">
                <a:latin typeface="Arial" pitchFamily="34" charset="0"/>
              </a:rPr>
              <a:t>’</a:t>
            </a:r>
            <a:r>
              <a:rPr lang="en-US" altLang="zh-CN" sz="2000" b="1" dirty="0" smtClean="0"/>
              <a:t>: pop(</a:t>
            </a:r>
            <a:r>
              <a:rPr lang="en-US" altLang="zh-CN" sz="2000" b="1" dirty="0" err="1" smtClean="0"/>
              <a:t>S,c</a:t>
            </a:r>
            <a:r>
              <a:rPr lang="en-US" altLang="zh-CN" sz="2000" b="1" dirty="0" smtClean="0"/>
              <a:t>); break;  </a:t>
            </a:r>
            <a:r>
              <a:rPr lang="en-US" altLang="zh-CN" sz="2000" b="1" dirty="0" smtClean="0">
                <a:solidFill>
                  <a:srgbClr val="008000"/>
                </a:solidFill>
              </a:rPr>
              <a:t>//</a:t>
            </a:r>
            <a:r>
              <a:rPr lang="zh-CN" altLang="en-US" sz="2000" b="1" dirty="0" smtClean="0">
                <a:solidFill>
                  <a:srgbClr val="008000"/>
                </a:solidFill>
              </a:rPr>
              <a:t>仅当栈非空时退栈</a:t>
            </a:r>
          </a:p>
          <a:p>
            <a:pPr eaLnBrk="1" hangingPunct="1">
              <a:spcBef>
                <a:spcPct val="0"/>
              </a:spcBef>
              <a:buFont typeface="Wingdings" pitchFamily="2" charset="2"/>
              <a:buNone/>
            </a:pPr>
            <a:r>
              <a:rPr lang="zh-CN" altLang="en-US" sz="2000" b="1" dirty="0" smtClean="0"/>
              <a:t>                      </a:t>
            </a:r>
            <a:r>
              <a:rPr lang="en-US" altLang="zh-CN" sz="2000" b="1" dirty="0" smtClean="0"/>
              <a:t>case </a:t>
            </a:r>
            <a:r>
              <a:rPr lang="en-US" altLang="zh-CN" sz="2000" b="1" dirty="0" smtClean="0">
                <a:latin typeface="Arial" pitchFamily="34" charset="0"/>
              </a:rPr>
              <a:t>‘</a:t>
            </a:r>
            <a:r>
              <a:rPr lang="en-US" altLang="zh-CN" sz="2000" b="1" dirty="0" smtClean="0"/>
              <a:t>@</a:t>
            </a:r>
            <a:r>
              <a:rPr lang="en-US" altLang="zh-CN" sz="2000" b="1" dirty="0" smtClean="0">
                <a:latin typeface="Arial" pitchFamily="34" charset="0"/>
              </a:rPr>
              <a:t>’</a:t>
            </a:r>
            <a:r>
              <a:rPr lang="en-US" altLang="zh-CN" sz="2000" b="1" dirty="0" smtClean="0"/>
              <a:t>: </a:t>
            </a:r>
            <a:r>
              <a:rPr lang="en-US" altLang="zh-CN" sz="2000" b="1" dirty="0" err="1" smtClean="0"/>
              <a:t>ClearStack</a:t>
            </a:r>
            <a:r>
              <a:rPr lang="en-US" altLang="zh-CN" sz="2000" b="1" dirty="0" smtClean="0"/>
              <a:t>(S); break; </a:t>
            </a:r>
            <a:r>
              <a:rPr lang="en-US" altLang="zh-CN" sz="2000" b="1" dirty="0" smtClean="0">
                <a:solidFill>
                  <a:srgbClr val="008000"/>
                </a:solidFill>
              </a:rPr>
              <a:t>// </a:t>
            </a:r>
            <a:r>
              <a:rPr lang="zh-CN" altLang="en-US" sz="2000" b="1" dirty="0" smtClean="0">
                <a:solidFill>
                  <a:srgbClr val="008000"/>
                </a:solidFill>
              </a:rPr>
              <a:t>重置</a:t>
            </a:r>
            <a:r>
              <a:rPr lang="en-US" altLang="zh-CN" sz="2000" b="1" dirty="0" smtClean="0">
                <a:solidFill>
                  <a:srgbClr val="008000"/>
                </a:solidFill>
              </a:rPr>
              <a:t>S</a:t>
            </a:r>
            <a:r>
              <a:rPr lang="zh-CN" altLang="en-US" sz="2000" b="1" dirty="0" smtClean="0">
                <a:solidFill>
                  <a:srgbClr val="008000"/>
                </a:solidFill>
              </a:rPr>
              <a:t>为空栈</a:t>
            </a:r>
          </a:p>
          <a:p>
            <a:pPr eaLnBrk="1" hangingPunct="1">
              <a:spcBef>
                <a:spcPct val="0"/>
              </a:spcBef>
              <a:buFont typeface="Wingdings" pitchFamily="2" charset="2"/>
              <a:buNone/>
            </a:pPr>
            <a:r>
              <a:rPr lang="zh-CN" altLang="en-US" sz="2000" b="1" dirty="0" smtClean="0"/>
              <a:t>                      </a:t>
            </a:r>
            <a:r>
              <a:rPr lang="en-US" altLang="zh-CN" sz="2000" b="1" dirty="0" smtClean="0"/>
              <a:t>default: push(S, </a:t>
            </a:r>
            <a:r>
              <a:rPr lang="en-US" altLang="zh-CN" sz="2000" b="1" dirty="0" err="1" smtClean="0"/>
              <a:t>ch</a:t>
            </a:r>
            <a:r>
              <a:rPr lang="en-US" altLang="zh-CN" sz="2000" b="1" dirty="0" smtClean="0"/>
              <a:t>); break;  </a:t>
            </a:r>
            <a:r>
              <a:rPr lang="en-US" altLang="zh-CN" sz="2000" b="1" dirty="0" smtClean="0">
                <a:solidFill>
                  <a:srgbClr val="008000"/>
                </a:solidFill>
              </a:rPr>
              <a:t>//</a:t>
            </a:r>
            <a:r>
              <a:rPr lang="zh-CN" altLang="en-US" sz="2000" b="1" dirty="0" smtClean="0">
                <a:solidFill>
                  <a:srgbClr val="008000"/>
                </a:solidFill>
              </a:rPr>
              <a:t>有效字符进栈</a:t>
            </a:r>
            <a:r>
              <a:rPr lang="en-US" altLang="zh-CN" sz="2000" b="1" dirty="0" smtClean="0">
                <a:solidFill>
                  <a:srgbClr val="008000"/>
                </a:solidFill>
              </a:rPr>
              <a:t>,</a:t>
            </a:r>
            <a:r>
              <a:rPr lang="zh-CN" altLang="en-US" sz="2000" b="1" dirty="0" smtClean="0">
                <a:solidFill>
                  <a:srgbClr val="008000"/>
                </a:solidFill>
              </a:rPr>
              <a:t>未考虑栈满 </a:t>
            </a:r>
            <a:r>
              <a:rPr lang="en-US" altLang="zh-CN" sz="2000" b="1" dirty="0" smtClean="0"/>
              <a:t>}</a:t>
            </a:r>
          </a:p>
          <a:p>
            <a:pPr eaLnBrk="1" hangingPunct="1">
              <a:spcBef>
                <a:spcPct val="0"/>
              </a:spcBef>
              <a:buFont typeface="Wingdings" pitchFamily="2" charset="2"/>
              <a:buNone/>
            </a:pPr>
            <a:r>
              <a:rPr lang="en-US" altLang="zh-CN" sz="2000" b="1" dirty="0" smtClean="0"/>
              <a:t>              </a:t>
            </a:r>
            <a:r>
              <a:rPr lang="en-US" altLang="zh-CN" sz="2000" b="1" dirty="0" err="1" smtClean="0"/>
              <a:t>ch</a:t>
            </a:r>
            <a:r>
              <a:rPr lang="en-US" altLang="zh-CN" sz="2000" b="1" dirty="0" smtClean="0"/>
              <a:t>=</a:t>
            </a:r>
            <a:r>
              <a:rPr lang="en-US" altLang="zh-CN" sz="2000" b="1" dirty="0" err="1" smtClean="0"/>
              <a:t>getchar</a:t>
            </a:r>
            <a:r>
              <a:rPr lang="en-US" altLang="zh-CN" sz="2000" b="1" dirty="0" smtClean="0"/>
              <a:t>();  </a:t>
            </a:r>
            <a:r>
              <a:rPr lang="en-US" altLang="zh-CN" sz="2000" b="1" dirty="0" smtClean="0">
                <a:solidFill>
                  <a:srgbClr val="008000"/>
                </a:solidFill>
              </a:rPr>
              <a:t>//</a:t>
            </a:r>
            <a:r>
              <a:rPr lang="zh-CN" altLang="en-US" sz="2000" b="1" dirty="0" smtClean="0">
                <a:solidFill>
                  <a:srgbClr val="008000"/>
                </a:solidFill>
              </a:rPr>
              <a:t>从键盘上接收下一个字符  </a:t>
            </a:r>
            <a:r>
              <a:rPr lang="en-US" altLang="zh-CN" sz="2000" b="1" dirty="0" smtClean="0"/>
              <a:t>}</a:t>
            </a:r>
          </a:p>
          <a:p>
            <a:pPr eaLnBrk="1" hangingPunct="1">
              <a:spcBef>
                <a:spcPct val="0"/>
              </a:spcBef>
              <a:buFont typeface="Wingdings" pitchFamily="2" charset="2"/>
              <a:buNone/>
            </a:pPr>
            <a:r>
              <a:rPr lang="en-US" altLang="zh-CN" sz="2000" b="1" dirty="0" smtClean="0">
                <a:solidFill>
                  <a:srgbClr val="008000"/>
                </a:solidFill>
              </a:rPr>
              <a:t>             //</a:t>
            </a:r>
            <a:r>
              <a:rPr lang="zh-CN" altLang="en-US" sz="2000" b="1" dirty="0" smtClean="0">
                <a:solidFill>
                  <a:srgbClr val="008000"/>
                </a:solidFill>
              </a:rPr>
              <a:t>将栈底到栈顶的栈内字符传送至调用过程的数据区  </a:t>
            </a:r>
          </a:p>
          <a:p>
            <a:pPr eaLnBrk="1" hangingPunct="1">
              <a:spcBef>
                <a:spcPct val="0"/>
              </a:spcBef>
              <a:buFont typeface="Wingdings" pitchFamily="2" charset="2"/>
              <a:buNone/>
            </a:pPr>
            <a:r>
              <a:rPr lang="zh-CN" altLang="en-US" sz="2000" b="1" dirty="0" smtClean="0"/>
              <a:t>             </a:t>
            </a:r>
            <a:r>
              <a:rPr lang="en-US" altLang="zh-CN" sz="2000" b="1" dirty="0" err="1" smtClean="0"/>
              <a:t>ClearStack</a:t>
            </a:r>
            <a:r>
              <a:rPr lang="en-US" altLang="zh-CN" sz="2000" b="1" dirty="0" smtClean="0"/>
              <a:t>(S);  </a:t>
            </a:r>
            <a:r>
              <a:rPr lang="en-US" altLang="zh-CN" sz="2000" b="1" dirty="0" smtClean="0">
                <a:solidFill>
                  <a:srgbClr val="008000"/>
                </a:solidFill>
              </a:rPr>
              <a:t>//</a:t>
            </a:r>
            <a:r>
              <a:rPr lang="zh-CN" altLang="en-US" sz="2000" b="1" dirty="0" smtClean="0">
                <a:solidFill>
                  <a:srgbClr val="008000"/>
                </a:solidFill>
              </a:rPr>
              <a:t>重置</a:t>
            </a:r>
            <a:r>
              <a:rPr lang="en-US" altLang="zh-CN" sz="2000" b="1" dirty="0" smtClean="0">
                <a:solidFill>
                  <a:srgbClr val="008000"/>
                </a:solidFill>
              </a:rPr>
              <a:t>S</a:t>
            </a:r>
            <a:r>
              <a:rPr lang="zh-CN" altLang="en-US" sz="2000" b="1" dirty="0" smtClean="0">
                <a:solidFill>
                  <a:srgbClr val="008000"/>
                </a:solidFill>
              </a:rPr>
              <a:t>为空栈 </a:t>
            </a:r>
          </a:p>
          <a:p>
            <a:pPr eaLnBrk="1" hangingPunct="1">
              <a:spcBef>
                <a:spcPct val="0"/>
              </a:spcBef>
              <a:buFont typeface="Wingdings" pitchFamily="2" charset="2"/>
              <a:buNone/>
            </a:pPr>
            <a:r>
              <a:rPr lang="zh-CN" altLang="en-US" sz="2000" b="1" dirty="0" smtClean="0"/>
              <a:t>             </a:t>
            </a:r>
            <a:r>
              <a:rPr lang="en-US" altLang="zh-CN" sz="2000" b="1" dirty="0" smtClean="0"/>
              <a:t>if (</a:t>
            </a:r>
            <a:r>
              <a:rPr lang="en-US" altLang="zh-CN" sz="2000" b="1" dirty="0" err="1" smtClean="0"/>
              <a:t>ch</a:t>
            </a:r>
            <a:r>
              <a:rPr lang="en-US" altLang="zh-CN" sz="2000" b="1" dirty="0" smtClean="0"/>
              <a:t>!=EOF)  </a:t>
            </a:r>
            <a:r>
              <a:rPr lang="en-US" altLang="zh-CN" sz="2000" b="1" dirty="0" err="1" smtClean="0"/>
              <a:t>ch</a:t>
            </a:r>
            <a:r>
              <a:rPr lang="en-US" altLang="zh-CN" sz="2000" b="1" dirty="0" smtClean="0"/>
              <a:t>=</a:t>
            </a:r>
            <a:r>
              <a:rPr lang="en-US" altLang="zh-CN" sz="2000" b="1" dirty="0" err="1" smtClean="0"/>
              <a:t>getchar</a:t>
            </a:r>
            <a:r>
              <a:rPr lang="en-US" altLang="zh-CN" sz="2000" b="1" dirty="0" smtClean="0"/>
              <a:t>();</a:t>
            </a:r>
          </a:p>
          <a:p>
            <a:pPr eaLnBrk="1" hangingPunct="1">
              <a:spcBef>
                <a:spcPct val="0"/>
              </a:spcBef>
              <a:buFont typeface="Wingdings" pitchFamily="2" charset="2"/>
              <a:buNone/>
            </a:pPr>
            <a:r>
              <a:rPr lang="en-US" altLang="zh-CN" sz="2000" b="1" dirty="0" smtClean="0"/>
              <a:t>      }</a:t>
            </a:r>
          </a:p>
          <a:p>
            <a:pPr eaLnBrk="1" hangingPunct="1">
              <a:spcBef>
                <a:spcPct val="0"/>
              </a:spcBef>
              <a:buFont typeface="Wingdings" pitchFamily="2" charset="2"/>
              <a:buNone/>
            </a:pPr>
            <a:r>
              <a:rPr lang="en-US" altLang="zh-CN" sz="2000" b="1" dirty="0" smtClean="0"/>
              <a:t>      </a:t>
            </a:r>
            <a:r>
              <a:rPr lang="en-US" altLang="zh-CN" sz="2000" b="1" dirty="0" err="1" smtClean="0"/>
              <a:t>DestroyStack</a:t>
            </a:r>
            <a:r>
              <a:rPr lang="en-US" altLang="zh-CN" sz="2000" b="1" dirty="0" smtClean="0"/>
              <a:t>(S);     </a:t>
            </a:r>
          </a:p>
          <a:p>
            <a:pPr eaLnBrk="1" hangingPunct="1">
              <a:spcBef>
                <a:spcPct val="0"/>
              </a:spcBef>
              <a:buFont typeface="Wingdings" pitchFamily="2" charset="2"/>
              <a:buNone/>
            </a:pPr>
            <a:r>
              <a:rPr lang="en-US" altLang="zh-CN" sz="2000" b="1" dirty="0" smtClean="0"/>
              <a:t>}</a:t>
            </a:r>
          </a:p>
        </p:txBody>
      </p:sp>
      <p:sp>
        <p:nvSpPr>
          <p:cNvPr id="3891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3A8C6CC8-1F22-4850-892A-5B9C2C6EE20B}" type="slidenum">
              <a:rPr lang="en-US" altLang="zh-CN" sz="1400"/>
              <a:pPr>
                <a:spcBef>
                  <a:spcPct val="0"/>
                </a:spcBef>
                <a:buClrTx/>
                <a:buSzTx/>
                <a:buFontTx/>
                <a:buNone/>
              </a:pPr>
              <a:t>19</a:t>
            </a:fld>
            <a:endParaRPr lang="en-US" altLang="zh-CN" sz="1400"/>
          </a:p>
        </p:txBody>
      </p:sp>
    </p:spTree>
    <p:extLst>
      <p:ext uri="{BB962C8B-B14F-4D97-AF65-F5344CB8AC3E}">
        <p14:creationId xmlns:p14="http://schemas.microsoft.com/office/powerpoint/2010/main" val="349336524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Grp="1" noChangeArrowheads="1"/>
          </p:cNvSpPr>
          <p:nvPr>
            <p:ph type="title"/>
          </p:nvPr>
        </p:nvSpPr>
        <p:spPr>
          <a:xfrm>
            <a:off x="1004552" y="154546"/>
            <a:ext cx="6065949" cy="824248"/>
          </a:xfrm>
        </p:spPr>
        <p:txBody>
          <a:bodyPr/>
          <a:lstStyle/>
          <a:p>
            <a:pPr eaLnBrk="1" hangingPunct="1"/>
            <a:r>
              <a:rPr lang="zh-CN" altLang="en-US" dirty="0" smtClean="0">
                <a:latin typeface="楷体_GB2312" pitchFamily="49" charset="-122"/>
              </a:rPr>
              <a:t>第三章 栈和队列</a:t>
            </a:r>
          </a:p>
        </p:txBody>
      </p:sp>
      <p:sp>
        <p:nvSpPr>
          <p:cNvPr id="9219" name="Rectangle 6"/>
          <p:cNvSpPr>
            <a:spLocks noGrp="1" noChangeArrowheads="1"/>
          </p:cNvSpPr>
          <p:nvPr>
            <p:ph type="body" idx="1"/>
          </p:nvPr>
        </p:nvSpPr>
        <p:spPr>
          <a:xfrm>
            <a:off x="275212" y="1190649"/>
            <a:ext cx="8569225" cy="4797425"/>
          </a:xfrm>
        </p:spPr>
        <p:txBody>
          <a:bodyPr/>
          <a:lstStyle/>
          <a:p>
            <a:pPr eaLnBrk="1" hangingPunct="1">
              <a:spcBef>
                <a:spcPct val="0"/>
              </a:spcBef>
            </a:pPr>
            <a:r>
              <a:rPr lang="zh-CN" altLang="en-US" sz="2200" b="1" dirty="0" smtClean="0">
                <a:latin typeface="Times New Roman" pitchFamily="18" charset="0"/>
                <a:ea typeface="楷体_GB2312" pitchFamily="49" charset="-122"/>
              </a:rPr>
              <a:t>简介</a:t>
            </a:r>
            <a:r>
              <a:rPr lang="zh-CN" altLang="en-US" sz="2200" dirty="0" smtClean="0">
                <a:latin typeface="Times New Roman" pitchFamily="18" charset="0"/>
                <a:ea typeface="楷体_GB2312" pitchFamily="49" charset="-122"/>
              </a:rPr>
              <a:t>：</a:t>
            </a:r>
          </a:p>
          <a:p>
            <a:pPr lvl="1" eaLnBrk="1" hangingPunct="1">
              <a:spcBef>
                <a:spcPct val="0"/>
              </a:spcBef>
            </a:pPr>
            <a:r>
              <a:rPr lang="zh-CN" altLang="en-US" sz="2200" b="1" dirty="0" smtClean="0">
                <a:latin typeface="Times New Roman" pitchFamily="18" charset="0"/>
                <a:ea typeface="楷体_GB2312" pitchFamily="49" charset="-122"/>
              </a:rPr>
              <a:t>线性结构，操作受限的线性表</a:t>
            </a:r>
            <a:r>
              <a:rPr lang="en-US" altLang="zh-CN" sz="2200" b="1" dirty="0" smtClean="0">
                <a:latin typeface="Times New Roman" pitchFamily="18" charset="0"/>
                <a:ea typeface="楷体_GB2312" pitchFamily="49" charset="-122"/>
              </a:rPr>
              <a:t>-</a:t>
            </a:r>
            <a:r>
              <a:rPr lang="zh-CN" altLang="en-US" sz="2200" b="1" dirty="0" smtClean="0">
                <a:latin typeface="Times New Roman" pitchFamily="18" charset="0"/>
                <a:ea typeface="楷体_GB2312" pitchFamily="49" charset="-122"/>
              </a:rPr>
              <a:t>限定性数据结构</a:t>
            </a:r>
          </a:p>
          <a:p>
            <a:pPr lvl="1" eaLnBrk="1" hangingPunct="1">
              <a:spcBef>
                <a:spcPct val="0"/>
              </a:spcBef>
            </a:pPr>
            <a:r>
              <a:rPr lang="zh-CN" altLang="en-US" sz="2200" b="1" dirty="0" smtClean="0">
                <a:latin typeface="Times New Roman" pitchFamily="18" charset="0"/>
                <a:ea typeface="楷体_GB2312" pitchFamily="49" charset="-122"/>
              </a:rPr>
              <a:t>广泛用于程序设计、系统软件设计以及递归问题处理</a:t>
            </a:r>
            <a:endParaRPr lang="en-US" altLang="zh-CN" sz="2200" b="1" dirty="0" smtClean="0">
              <a:latin typeface="Times New Roman" pitchFamily="18" charset="0"/>
              <a:ea typeface="楷体_GB2312" pitchFamily="49" charset="-122"/>
            </a:endParaRPr>
          </a:p>
          <a:p>
            <a:pPr lvl="1" eaLnBrk="1" hangingPunct="1">
              <a:spcBef>
                <a:spcPct val="0"/>
              </a:spcBef>
            </a:pPr>
            <a:r>
              <a:rPr lang="zh-CN" altLang="en-US" sz="2200" b="1" dirty="0" smtClean="0">
                <a:latin typeface="Times New Roman" pitchFamily="18" charset="0"/>
                <a:ea typeface="楷体_GB2312" pitchFamily="49" charset="-122"/>
              </a:rPr>
              <a:t>栈和队列定义，表示方法及在各种存储结构上基本操作的实现</a:t>
            </a:r>
          </a:p>
          <a:p>
            <a:pPr lvl="1" eaLnBrk="1" hangingPunct="1">
              <a:spcBef>
                <a:spcPct val="0"/>
              </a:spcBef>
            </a:pPr>
            <a:r>
              <a:rPr lang="zh-CN" altLang="en-US" sz="2200" b="1" dirty="0" smtClean="0">
                <a:latin typeface="Times New Roman" pitchFamily="18" charset="0"/>
                <a:ea typeface="楷体_GB2312" pitchFamily="49" charset="-122"/>
              </a:rPr>
              <a:t>栈和队列的一些应用实例。</a:t>
            </a:r>
          </a:p>
          <a:p>
            <a:pPr algn="just" eaLnBrk="1" hangingPunct="1">
              <a:spcBef>
                <a:spcPct val="0"/>
              </a:spcBef>
            </a:pPr>
            <a:r>
              <a:rPr lang="zh-CN" altLang="en-US" sz="2200" b="1" dirty="0" smtClean="0">
                <a:latin typeface="Times New Roman" pitchFamily="18" charset="0"/>
                <a:ea typeface="楷体_GB2312" pitchFamily="49" charset="-122"/>
              </a:rPr>
              <a:t>重点</a:t>
            </a:r>
            <a:r>
              <a:rPr lang="zh-CN" altLang="en-US" sz="2200" dirty="0" smtClean="0">
                <a:latin typeface="Times New Roman" pitchFamily="18" charset="0"/>
                <a:ea typeface="楷体_GB2312" pitchFamily="49" charset="-122"/>
              </a:rPr>
              <a:t>：</a:t>
            </a:r>
          </a:p>
          <a:p>
            <a:pPr lvl="1" algn="just" eaLnBrk="1" hangingPunct="1">
              <a:spcBef>
                <a:spcPct val="0"/>
              </a:spcBef>
            </a:pPr>
            <a:r>
              <a:rPr lang="zh-CN" altLang="en-US" sz="2200" b="1" dirty="0" smtClean="0">
                <a:latin typeface="Times New Roman" pitchFamily="18" charset="0"/>
                <a:ea typeface="楷体_GB2312" pitchFamily="49" charset="-122"/>
              </a:rPr>
              <a:t>栈和队列的定义、特性，能正确应用解决实际问题</a:t>
            </a:r>
          </a:p>
          <a:p>
            <a:pPr lvl="1" algn="just" eaLnBrk="1" hangingPunct="1">
              <a:spcBef>
                <a:spcPct val="0"/>
              </a:spcBef>
            </a:pPr>
            <a:r>
              <a:rPr lang="zh-CN" altLang="en-US" sz="2200" b="1" dirty="0" smtClean="0">
                <a:latin typeface="Times New Roman" pitchFamily="18" charset="0"/>
                <a:ea typeface="楷体_GB2312" pitchFamily="49" charset="-122"/>
              </a:rPr>
              <a:t>熟练掌握栈的顺序表示、链式表示及相应操作的实现</a:t>
            </a:r>
          </a:p>
          <a:p>
            <a:pPr lvl="1" algn="just" eaLnBrk="1" hangingPunct="1">
              <a:spcBef>
                <a:spcPct val="0"/>
              </a:spcBef>
            </a:pPr>
            <a:r>
              <a:rPr lang="zh-CN" altLang="en-US" sz="2200" b="1" dirty="0" smtClean="0">
                <a:latin typeface="Times New Roman" pitchFamily="18" charset="0"/>
                <a:ea typeface="楷体_GB2312" pitchFamily="49" charset="-122"/>
              </a:rPr>
              <a:t>熟练掌握队列顺序表示、链表表示及相应操作的实现</a:t>
            </a:r>
          </a:p>
          <a:p>
            <a:pPr lvl="1" algn="just" eaLnBrk="1" hangingPunct="1">
              <a:spcBef>
                <a:spcPct val="0"/>
              </a:spcBef>
            </a:pPr>
            <a:r>
              <a:rPr lang="zh-CN" altLang="en-US" sz="2200" b="1" dirty="0" smtClean="0">
                <a:latin typeface="Times New Roman" pitchFamily="18" charset="0"/>
                <a:ea typeface="楷体_GB2312" pitchFamily="49" charset="-122"/>
              </a:rPr>
              <a:t>循环队列满</a:t>
            </a:r>
            <a:r>
              <a:rPr lang="en-US" altLang="zh-CN" sz="2200" b="1" dirty="0" smtClean="0">
                <a:latin typeface="Times New Roman" pitchFamily="18" charset="0"/>
                <a:ea typeface="楷体_GB2312" pitchFamily="49" charset="-122"/>
              </a:rPr>
              <a:t>/</a:t>
            </a:r>
            <a:r>
              <a:rPr lang="zh-CN" altLang="en-US" sz="2200" b="1" dirty="0" smtClean="0">
                <a:latin typeface="Times New Roman" pitchFamily="18" charset="0"/>
                <a:ea typeface="楷体_GB2312" pitchFamily="49" charset="-122"/>
              </a:rPr>
              <a:t>空的判断条件</a:t>
            </a:r>
          </a:p>
          <a:p>
            <a:pPr algn="just" eaLnBrk="1" hangingPunct="1">
              <a:spcBef>
                <a:spcPct val="0"/>
              </a:spcBef>
            </a:pPr>
            <a:r>
              <a:rPr lang="zh-CN" altLang="en-US" sz="2200" b="1" dirty="0" smtClean="0">
                <a:latin typeface="Times New Roman" pitchFamily="18" charset="0"/>
                <a:ea typeface="楷体_GB2312" pitchFamily="49" charset="-122"/>
              </a:rPr>
              <a:t>难点</a:t>
            </a:r>
            <a:r>
              <a:rPr lang="zh-CN" altLang="en-US" sz="2200" dirty="0" smtClean="0">
                <a:latin typeface="Times New Roman" pitchFamily="18" charset="0"/>
                <a:ea typeface="楷体_GB2312" pitchFamily="49" charset="-122"/>
              </a:rPr>
              <a:t>：</a:t>
            </a:r>
            <a:endParaRPr lang="en-US" altLang="zh-CN" sz="2200" dirty="0" smtClean="0">
              <a:latin typeface="Times New Roman" pitchFamily="18" charset="0"/>
              <a:ea typeface="楷体_GB2312" pitchFamily="49" charset="-122"/>
            </a:endParaRPr>
          </a:p>
          <a:p>
            <a:pPr lvl="1" algn="just" eaLnBrk="1" hangingPunct="1">
              <a:spcBef>
                <a:spcPct val="0"/>
              </a:spcBef>
            </a:pPr>
            <a:r>
              <a:rPr lang="zh-CN" altLang="en-US" sz="2200" b="1" dirty="0" smtClean="0">
                <a:latin typeface="Times New Roman" pitchFamily="18" charset="0"/>
                <a:ea typeface="楷体_GB2312" pitchFamily="49" charset="-122"/>
              </a:rPr>
              <a:t>能在具体问题中灵活运用栈和队列</a:t>
            </a:r>
          </a:p>
          <a:p>
            <a:pPr lvl="1" algn="just" eaLnBrk="1" hangingPunct="1">
              <a:spcBef>
                <a:spcPct val="0"/>
              </a:spcBef>
            </a:pPr>
            <a:r>
              <a:rPr lang="zh-CN" altLang="en-US" sz="2200" b="1" dirty="0" smtClean="0">
                <a:latin typeface="Times New Roman" pitchFamily="18" charset="0"/>
                <a:ea typeface="楷体_GB2312" pitchFamily="49" charset="-122"/>
              </a:rPr>
              <a:t>循环队列操作和应用</a:t>
            </a:r>
          </a:p>
          <a:p>
            <a:pPr algn="just" eaLnBrk="1" hangingPunct="1">
              <a:spcBef>
                <a:spcPct val="0"/>
              </a:spcBef>
            </a:pPr>
            <a:r>
              <a:rPr lang="zh-CN" altLang="en-US" sz="2200" b="1" dirty="0" smtClean="0">
                <a:latin typeface="Times New Roman" pitchFamily="18" charset="0"/>
                <a:ea typeface="楷体_GB2312" pitchFamily="49" charset="-122"/>
              </a:rPr>
              <a:t>目的：加深对线性表</a:t>
            </a:r>
            <a:r>
              <a:rPr lang="en-US" altLang="zh-CN" sz="2200" b="1" dirty="0" smtClean="0">
                <a:latin typeface="Times New Roman" pitchFamily="18" charset="0"/>
                <a:ea typeface="楷体_GB2312" pitchFamily="49" charset="-122"/>
              </a:rPr>
              <a:t>(</a:t>
            </a:r>
            <a:r>
              <a:rPr lang="zh-CN" altLang="en-US" sz="2200" b="1" dirty="0" smtClean="0">
                <a:latin typeface="Times New Roman" pitchFamily="18" charset="0"/>
                <a:ea typeface="楷体_GB2312" pitchFamily="49" charset="-122"/>
              </a:rPr>
              <a:t>逻辑、存储结构）的理解</a:t>
            </a:r>
          </a:p>
          <a:p>
            <a:pPr eaLnBrk="1" hangingPunct="1">
              <a:lnSpc>
                <a:spcPct val="80000"/>
              </a:lnSpc>
            </a:pPr>
            <a:endParaRPr lang="zh-CN" altLang="en-US" sz="2200" b="1" dirty="0" smtClean="0">
              <a:latin typeface="Times New Roman" pitchFamily="18" charset="0"/>
              <a:ea typeface="楷体_GB2312" pitchFamily="49" charset="-122"/>
            </a:endParaRPr>
          </a:p>
        </p:txBody>
      </p:sp>
    </p:spTree>
    <p:extLst>
      <p:ext uri="{BB962C8B-B14F-4D97-AF65-F5344CB8AC3E}">
        <p14:creationId xmlns:p14="http://schemas.microsoft.com/office/powerpoint/2010/main" val="1815841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txBox="1">
            <a:spLocks noGrp="1"/>
          </p:cNvSpPr>
          <p:nvPr>
            <p:ph type="sldNum" sz="quarter" idx="12"/>
          </p:nvPr>
        </p:nvSpPr>
        <p:spPr>
          <a:xfrm>
            <a:off x="7310120" y="6567488"/>
            <a:ext cx="1616356" cy="290512"/>
          </a:xfrm>
        </p:spPr>
        <p:txBody>
          <a:bodyPr/>
          <a:lstStyle/>
          <a:p>
            <a:pPr marL="0" indent="0" algn="r" eaLnBrk="1" hangingPunct="1">
              <a:spcBef>
                <a:spcPct val="0"/>
              </a:spcBef>
              <a:buNone/>
            </a:pPr>
            <a:fld id="{9A0DB2DC-4C9A-4742-B13C-FB6460FD3503}" type="slidenum">
              <a:rPr lang="en-US" altLang="zh-CN" sz="1000" b="1" dirty="0">
                <a:solidFill>
                  <a:srgbClr val="FFFFFF"/>
                </a:solidFill>
                <a:ea typeface="微软雅黑 Light" panose="020B0502040204020203" charset="-122"/>
              </a:rPr>
              <a:t>20</a:t>
            </a:fld>
            <a:endParaRPr lang="en-US" altLang="zh-CN" sz="1000" b="1" dirty="0">
              <a:solidFill>
                <a:srgbClr val="FFFFFF"/>
              </a:solidFill>
              <a:ea typeface="微软雅黑 Light" panose="020B0502040204020203" charset="-122"/>
            </a:endParaRPr>
          </a:p>
        </p:txBody>
      </p:sp>
      <p:sp>
        <p:nvSpPr>
          <p:cNvPr id="154626" name="Rectangle 2"/>
          <p:cNvSpPr>
            <a:spLocks noGrp="1" noChangeArrowheads="1"/>
          </p:cNvSpPr>
          <p:nvPr>
            <p:ph idx="1"/>
          </p:nvPr>
        </p:nvSpPr>
        <p:spPr>
          <a:xfrm>
            <a:off x="539844" y="1268413"/>
            <a:ext cx="8210389" cy="4681538"/>
          </a:xfrm>
        </p:spPr>
        <p:txBody>
          <a:bodyPr vert="horz" wrap="square" lIns="91440" tIns="45720" rIns="91440" bIns="45720" numCol="1" anchor="t" anchorCtr="0" compatLnSpc="1"/>
          <a:lstStyle/>
          <a:p>
            <a:pPr marL="342900" marR="0" lvl="0" indent="-342900" algn="just" defTabSz="914400" rtl="0" eaLnBrk="1" fontAlgn="base" latinLnBrk="0" hangingPunct="1">
              <a:lnSpc>
                <a:spcPct val="90000"/>
              </a:lnSpc>
              <a:spcBef>
                <a:spcPct val="20000"/>
              </a:spcBef>
              <a:spcAft>
                <a:spcPct val="0"/>
              </a:spcAft>
              <a:buClrTx/>
              <a:buSzTx/>
              <a:buFontTx/>
              <a:buNone/>
              <a:defRPr/>
            </a:pP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1 </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已知一个栈的入栈序列是</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1</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2</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n</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，其输出序列为</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p</a:t>
            </a:r>
            <a:r>
              <a:rPr kumimoji="0" lang="en-US" altLang="zh-CN" sz="2400" b="1" i="0" u="none" strike="noStrike" kern="0" cap="none" spc="0" normalizeH="0" baseline="-25000" noProof="0" dirty="0" smtClean="0">
                <a:ln>
                  <a:noFill/>
                </a:ln>
                <a:solidFill>
                  <a:srgbClr val="000000"/>
                </a:solidFill>
                <a:effectLst/>
                <a:uLnTx/>
                <a:uFillTx/>
                <a:ea typeface="微软雅黑 Light" panose="020B0502040204020203" charset="-122"/>
                <a:cs typeface="+mn-cs"/>
              </a:rPr>
              <a:t>1</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,p</a:t>
            </a:r>
            <a:r>
              <a:rPr kumimoji="0" lang="en-US" altLang="zh-CN" sz="2400" b="1" i="0" u="none" strike="noStrike" kern="0" cap="none" spc="0" normalizeH="0" baseline="-25000" noProof="0" dirty="0" smtClean="0">
                <a:ln>
                  <a:noFill/>
                </a:ln>
                <a:solidFill>
                  <a:srgbClr val="000000"/>
                </a:solidFill>
                <a:effectLst/>
                <a:uLnTx/>
                <a:uFillTx/>
                <a:ea typeface="微软雅黑 Light" panose="020B0502040204020203" charset="-122"/>
                <a:cs typeface="+mn-cs"/>
              </a:rPr>
              <a:t>2</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 </a:t>
            </a:r>
            <a:r>
              <a:rPr kumimoji="0" lang="en-US" altLang="zh-CN" sz="2400" b="1" i="0" u="none" strike="noStrike" kern="0" cap="none" spc="0" normalizeH="0" baseline="0" noProof="0" dirty="0" err="1" smtClean="0">
                <a:ln>
                  <a:noFill/>
                </a:ln>
                <a:solidFill>
                  <a:srgbClr val="000000"/>
                </a:solidFill>
                <a:effectLst/>
                <a:uLnTx/>
                <a:uFillTx/>
                <a:ea typeface="微软雅黑 Light" panose="020B0502040204020203" charset="-122"/>
                <a:cs typeface="+mn-cs"/>
              </a:rPr>
              <a:t>p</a:t>
            </a:r>
            <a:r>
              <a:rPr kumimoji="0" lang="en-US" altLang="zh-CN" sz="2400" b="1" i="0" u="none" strike="noStrike" kern="0" cap="none" spc="0" normalizeH="0" baseline="-25000" noProof="0" dirty="0" err="1" smtClean="0">
                <a:ln>
                  <a:noFill/>
                </a:ln>
                <a:solidFill>
                  <a:srgbClr val="000000"/>
                </a:solidFill>
                <a:effectLst/>
                <a:uLnTx/>
                <a:uFillTx/>
                <a:ea typeface="微软雅黑 Light" panose="020B0502040204020203" charset="-122"/>
                <a:cs typeface="+mn-cs"/>
              </a:rPr>
              <a:t>n</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，若</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p</a:t>
            </a:r>
            <a:r>
              <a:rPr kumimoji="0" lang="en-US" altLang="zh-CN" sz="2400" b="1" i="0" u="none" strike="noStrike" kern="0" cap="none" spc="0" normalizeH="0" baseline="-25000" noProof="0" dirty="0" smtClean="0">
                <a:ln>
                  <a:noFill/>
                </a:ln>
                <a:solidFill>
                  <a:srgbClr val="000000"/>
                </a:solidFill>
                <a:effectLst/>
                <a:uLnTx/>
                <a:uFillTx/>
                <a:ea typeface="微软雅黑 Light" panose="020B0502040204020203" charset="-122"/>
                <a:cs typeface="+mn-cs"/>
              </a:rPr>
              <a:t>1</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=n</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，则</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p</a:t>
            </a:r>
            <a:r>
              <a:rPr kumimoji="0" lang="en-US" altLang="zh-CN" sz="2400" b="1" i="0" u="none" strike="noStrike" kern="0" cap="none" spc="0" normalizeH="0" baseline="-25000" noProof="0" dirty="0" smtClean="0">
                <a:ln>
                  <a:noFill/>
                </a:ln>
                <a:solidFill>
                  <a:srgbClr val="000000"/>
                </a:solidFill>
                <a:effectLst/>
                <a:uLnTx/>
                <a:uFillTx/>
                <a:ea typeface="微软雅黑 Light" panose="020B0502040204020203" charset="-122"/>
                <a:cs typeface="+mn-cs"/>
              </a:rPr>
              <a:t>i</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a:t>
            </a:r>
            <a:r>
              <a:rPr kumimoji="0" lang="en-US" altLang="zh-CN" sz="2400" b="1" i="0" u="sng" strike="noStrike" kern="0" cap="none" spc="0" normalizeH="0" baseline="0" noProof="0" dirty="0" smtClean="0">
                <a:ln>
                  <a:noFill/>
                </a:ln>
                <a:solidFill>
                  <a:srgbClr val="000000"/>
                </a:solidFill>
                <a:effectLst/>
                <a:uLnTx/>
                <a:uFillTx/>
                <a:latin typeface="+mn-lt"/>
                <a:ea typeface="微软雅黑 Light" panose="020B0502040204020203" charset="-122"/>
                <a:cs typeface="+mn-cs"/>
              </a:rPr>
              <a:t>________</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a:t>
            </a:r>
          </a:p>
          <a:p>
            <a:pPr marL="342900" marR="0" lvl="0" indent="-342900" algn="just" defTabSz="914400" rtl="0" eaLnBrk="1" fontAlgn="base" latinLnBrk="0" hangingPunct="1">
              <a:lnSpc>
                <a:spcPct val="90000"/>
              </a:lnSpc>
              <a:spcBef>
                <a:spcPts val="3000"/>
              </a:spcBef>
              <a:spcAft>
                <a:spcPct val="0"/>
              </a:spcAft>
              <a:buClrTx/>
              <a:buSzTx/>
              <a:buFontTx/>
              <a:buNone/>
              <a:defRPr/>
            </a:pP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2 </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设栈的输入序列是</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1234</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，则</a:t>
            </a:r>
            <a:r>
              <a:rPr kumimoji="0" lang="en-US" altLang="zh-CN" sz="2400" b="1" i="0" u="sng" strike="noStrike" kern="0" cap="none" spc="0" normalizeH="0" baseline="0" noProof="0" dirty="0" smtClean="0">
                <a:ln>
                  <a:noFill/>
                </a:ln>
                <a:solidFill>
                  <a:srgbClr val="000000"/>
                </a:solidFill>
                <a:effectLst/>
                <a:uLnTx/>
                <a:uFillTx/>
                <a:latin typeface="+mn-lt"/>
                <a:ea typeface="微软雅黑 Light" panose="020B0502040204020203" charset="-122"/>
                <a:cs typeface="+mn-cs"/>
              </a:rPr>
              <a:t>____</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不可能是其出栈序列</a:t>
            </a:r>
          </a:p>
          <a:p>
            <a:pPr marL="342900" marR="0" lvl="0" indent="-342900" algn="just" defTabSz="914400" rtl="0" eaLnBrk="1" fontAlgn="base" latinLnBrk="0" hangingPunct="1">
              <a:lnSpc>
                <a:spcPct val="90000"/>
              </a:lnSpc>
              <a:spcBef>
                <a:spcPts val="1500"/>
              </a:spcBef>
              <a:spcAft>
                <a:spcPct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    </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A 1243   B 2134   C 1432   D 4312   E 3214</a:t>
            </a:r>
          </a:p>
          <a:p>
            <a:pPr marL="342900" marR="0" lvl="0" indent="-342900" algn="just" defTabSz="914400" rtl="0" eaLnBrk="1" fontAlgn="base" latinLnBrk="0" hangingPunct="1">
              <a:lnSpc>
                <a:spcPct val="90000"/>
              </a:lnSpc>
              <a:spcBef>
                <a:spcPts val="3000"/>
              </a:spcBef>
              <a:spcAft>
                <a:spcPct val="0"/>
              </a:spcAft>
              <a:buClrTx/>
              <a:buSzTx/>
              <a:buFontTx/>
              <a:buNone/>
              <a:defRPr/>
            </a:pP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3 </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对于一个栈，若输入序列依次为</a:t>
            </a:r>
            <a:r>
              <a:rPr kumimoji="0" lang="en-US" altLang="zh-CN" sz="2400" b="1" i="0" u="none" strike="noStrike" kern="0" cap="none" spc="0" normalizeH="0" baseline="0" noProof="0" dirty="0" smtClean="0">
                <a:ln>
                  <a:noFill/>
                </a:ln>
                <a:solidFill>
                  <a:srgbClr val="000000"/>
                </a:solidFill>
                <a:effectLst/>
                <a:uLnTx/>
                <a:uFillTx/>
                <a:ea typeface="微软雅黑 Light" panose="020B0502040204020203" charset="-122"/>
                <a:cs typeface="+mn-cs"/>
              </a:rPr>
              <a:t>{A,B,C}, </a:t>
            </a:r>
            <a:r>
              <a:rPr kumimoji="0" lang="zh-CN" altLang="en-US" sz="2400" b="1" i="0" u="none" strike="noStrike" kern="0" cap="none" spc="0" normalizeH="0" baseline="0" noProof="0" dirty="0" smtClean="0">
                <a:ln>
                  <a:noFill/>
                </a:ln>
                <a:solidFill>
                  <a:srgbClr val="000000"/>
                </a:solidFill>
                <a:effectLst/>
                <a:uLnTx/>
                <a:uFillTx/>
                <a:ea typeface="微软雅黑 Light" panose="020B0502040204020203" charset="-122"/>
                <a:cs typeface="+mn-cs"/>
              </a:rPr>
              <a:t>试写出所有可能的输出序列。</a:t>
            </a:r>
            <a:r>
              <a:rPr kumimoji="0" lang="zh-CN" altLang="en-US" sz="2400" b="0" i="0" u="none" strike="noStrike" kern="0" cap="none" spc="0" normalizeH="0" baseline="0" noProof="0" dirty="0" smtClean="0">
                <a:ln>
                  <a:noFill/>
                </a:ln>
                <a:solidFill>
                  <a:srgbClr val="000000"/>
                </a:solidFill>
                <a:effectLst/>
                <a:uLnTx/>
                <a:uFillTx/>
                <a:ea typeface="微软雅黑 Light" panose="020B0502040204020203" charset="-122"/>
                <a:cs typeface="+mn-cs"/>
              </a:rPr>
              <a:t> </a:t>
            </a:r>
          </a:p>
          <a:p>
            <a:pPr marL="342900" marR="0" lvl="0" indent="-342900" algn="just" defTabSz="914400" rtl="0" eaLnBrk="1" fontAlgn="base" latinLnBrk="0" hangingPunct="1">
              <a:lnSpc>
                <a:spcPct val="90000"/>
              </a:lnSpc>
              <a:spcBef>
                <a:spcPts val="1500"/>
              </a:spcBef>
              <a:spcAft>
                <a:spcPct val="0"/>
              </a:spcAft>
              <a:buClrTx/>
              <a:buSzTx/>
              <a:buFontTx/>
              <a:buNone/>
              <a:defRPr/>
            </a:pPr>
            <a:r>
              <a:rPr kumimoji="0" lang="en-US" altLang="zh-CN" sz="2400" b="0" i="0" u="none" strike="noStrike" kern="0" cap="none" spc="0" normalizeH="0" baseline="0" noProof="0" dirty="0" smtClean="0">
                <a:ln>
                  <a:noFill/>
                </a:ln>
                <a:solidFill>
                  <a:srgbClr val="000000"/>
                </a:solidFill>
                <a:effectLst/>
                <a:uLnTx/>
                <a:uFillTx/>
                <a:ea typeface="微软雅黑 Light" panose="020B0502040204020203" charset="-122"/>
                <a:cs typeface="+mn-cs"/>
              </a:rPr>
              <a:t>   </a:t>
            </a:r>
            <a:r>
              <a:rPr kumimoji="0" lang="zh-CN" altLang="en-US" sz="2400" b="1" i="0" u="none" strike="noStrike" kern="0" cap="none" spc="0" normalizeH="0" baseline="0" noProof="0" dirty="0" smtClean="0">
                <a:ln>
                  <a:noFill/>
                </a:ln>
                <a:solidFill>
                  <a:srgbClr val="FF0000"/>
                </a:solidFill>
                <a:effectLst/>
                <a:uLnTx/>
                <a:uFillTx/>
                <a:ea typeface="微软雅黑 Light" panose="020B0502040204020203" charset="-122"/>
                <a:cs typeface="+mn-cs"/>
              </a:rPr>
              <a:t>提示：</a:t>
            </a:r>
            <a:r>
              <a:rPr kumimoji="0" lang="zh-CN" altLang="en-US" sz="2400" b="1" i="0" u="none" strike="noStrike" kern="0" cap="none" spc="0" normalizeH="0" baseline="0" noProof="0" dirty="0" smtClean="0">
                <a:ln>
                  <a:noFill/>
                </a:ln>
                <a:solidFill>
                  <a:srgbClr val="020603"/>
                </a:solidFill>
                <a:effectLst/>
                <a:uLnTx/>
                <a:uFillTx/>
                <a:ea typeface="微软雅黑 Light" panose="020B0502040204020203" charset="-122"/>
                <a:cs typeface="+mn-cs"/>
              </a:rPr>
              <a:t>在所有可能的组合中，只有</a:t>
            </a:r>
            <a:r>
              <a:rPr kumimoji="0" lang="en-US" altLang="zh-CN" sz="2400" b="1" i="0" u="none" strike="noStrike" kern="0" cap="none" spc="0" normalizeH="0" baseline="0" noProof="0" dirty="0" smtClean="0">
                <a:ln>
                  <a:noFill/>
                </a:ln>
                <a:solidFill>
                  <a:srgbClr val="020603"/>
                </a:solidFill>
                <a:effectLst/>
                <a:uLnTx/>
                <a:uFillTx/>
                <a:ea typeface="微软雅黑 Light" panose="020B0502040204020203" charset="-122"/>
                <a:cs typeface="+mn-cs"/>
              </a:rPr>
              <a:t>{C,A,B}</a:t>
            </a:r>
            <a:r>
              <a:rPr kumimoji="0" lang="zh-CN" altLang="en-US" sz="2400" b="1" i="0" u="none" strike="noStrike" kern="0" cap="none" spc="0" normalizeH="0" baseline="0" noProof="0" dirty="0" smtClean="0">
                <a:ln>
                  <a:noFill/>
                </a:ln>
                <a:solidFill>
                  <a:srgbClr val="020603"/>
                </a:solidFill>
                <a:effectLst/>
                <a:uLnTx/>
                <a:uFillTx/>
                <a:ea typeface="微软雅黑 Light" panose="020B0502040204020203" charset="-122"/>
                <a:cs typeface="+mn-cs"/>
              </a:rPr>
              <a:t>是不可能的输出序列</a:t>
            </a:r>
          </a:p>
        </p:txBody>
      </p:sp>
      <p:sp>
        <p:nvSpPr>
          <p:cNvPr id="9220" name="Rectangle 3"/>
          <p:cNvSpPr>
            <a:spLocks noGrp="1"/>
          </p:cNvSpPr>
          <p:nvPr>
            <p:ph type="title"/>
          </p:nvPr>
        </p:nvSpPr>
        <p:spPr>
          <a:xfrm>
            <a:off x="107969" y="257176"/>
            <a:ext cx="6841726" cy="868363"/>
          </a:xfrm>
        </p:spPr>
        <p:txBody>
          <a:bodyPr vert="horz" wrap="square" lIns="91440" tIns="45720" rIns="91440" bIns="45720" anchor="ctr" anchorCtr="0"/>
          <a:lstStyle/>
          <a:p>
            <a:pPr eaLnBrk="1" hangingPunct="1"/>
            <a:r>
              <a:rPr lang="en-US" altLang="zh-CN" sz="2400" dirty="0">
                <a:ea typeface="微软雅黑 Light" panose="020B0502040204020203" charset="-122"/>
              </a:rPr>
              <a:t>Ch3.</a:t>
            </a:r>
            <a:r>
              <a:rPr lang="zh-CN" altLang="en-US" sz="2400" dirty="0">
                <a:ea typeface="微软雅黑 Light" panose="020B0502040204020203" charset="-122"/>
              </a:rPr>
              <a:t>栈和队列：栈和队列的定义</a:t>
            </a:r>
            <a:r>
              <a:rPr lang="en-US" altLang="zh-CN" sz="1800" dirty="0">
                <a:latin typeface="Arial" panose="020B0604020202020204" pitchFamily="34" charset="0"/>
                <a:ea typeface="微软雅黑 Light" panose="020B0502040204020203" charset="-122"/>
              </a:rPr>
              <a:t>——</a:t>
            </a:r>
            <a:r>
              <a:rPr lang="zh-CN" altLang="en-US" sz="1800" dirty="0">
                <a:ea typeface="微软雅黑 Light" panose="020B0502040204020203" charset="-122"/>
              </a:rPr>
              <a:t>课堂练习</a:t>
            </a:r>
          </a:p>
        </p:txBody>
      </p:sp>
      <p:sp>
        <p:nvSpPr>
          <p:cNvPr id="154628" name="Text Box 4"/>
          <p:cNvSpPr txBox="1"/>
          <p:nvPr/>
        </p:nvSpPr>
        <p:spPr>
          <a:xfrm>
            <a:off x="5151077" y="1538288"/>
            <a:ext cx="899605" cy="461665"/>
          </a:xfrm>
          <a:prstGeom prst="rect">
            <a:avLst/>
          </a:prstGeom>
          <a:noFill/>
          <a:ln w="9525">
            <a:noFill/>
          </a:ln>
          <a:effectLst>
            <a:prstShdw prst="shdw17" dist="17961" dir="2699999">
              <a:srgbClr val="6E8855"/>
            </a:prstShdw>
          </a:effectLst>
        </p:spPr>
        <p:txBody>
          <a:bodyPr wrap="none">
            <a:spAutoFit/>
          </a:bodyPr>
          <a:lstStyle>
            <a:lvl1pPr marL="342900" indent="-342900" algn="l" rtl="0" eaLnBrk="0" fontAlgn="base" hangingPunct="0">
              <a:spcBef>
                <a:spcPct val="20000"/>
              </a:spcBef>
              <a:spcAft>
                <a:spcPct val="0"/>
              </a:spcAft>
              <a:buChar char="•"/>
              <a:defRPr sz="3200">
                <a:solidFill>
                  <a:srgbClr val="000000"/>
                </a:solidFill>
                <a:latin typeface="等线" panose="02010600030101010101" pitchFamily="2" charset="-122"/>
                <a:ea typeface="+mn-ea"/>
                <a:cs typeface="+mn-cs"/>
              </a:defRPr>
            </a:lvl1pPr>
            <a:lvl2pPr marL="742950" indent="-285750" algn="l" rtl="0" eaLnBrk="0" fontAlgn="base" hangingPunct="0">
              <a:spcBef>
                <a:spcPct val="20000"/>
              </a:spcBef>
              <a:spcAft>
                <a:spcPct val="0"/>
              </a:spcAft>
              <a:buChar char="–"/>
              <a:defRPr sz="2800">
                <a:solidFill>
                  <a:srgbClr val="000000"/>
                </a:solidFill>
                <a:latin typeface="等线" panose="02010600030101010101" pitchFamily="2" charset="-122"/>
              </a:defRPr>
            </a:lvl2pPr>
            <a:lvl3pPr marL="1143000" indent="-228600" algn="l" rtl="0" eaLnBrk="0" fontAlgn="base" hangingPunct="0">
              <a:spcBef>
                <a:spcPct val="20000"/>
              </a:spcBef>
              <a:spcAft>
                <a:spcPct val="0"/>
              </a:spcAft>
              <a:buChar char="•"/>
              <a:defRPr sz="2400">
                <a:solidFill>
                  <a:srgbClr val="000000"/>
                </a:solidFill>
                <a:latin typeface="等线" panose="02010600030101010101" pitchFamily="2" charset="-122"/>
              </a:defRPr>
            </a:lvl3pPr>
            <a:lvl4pPr marL="1600200" indent="-228600" algn="l" rtl="0" eaLnBrk="0" fontAlgn="base" hangingPunct="0">
              <a:spcBef>
                <a:spcPct val="20000"/>
              </a:spcBef>
              <a:spcAft>
                <a:spcPct val="0"/>
              </a:spcAft>
              <a:buChar char="–"/>
              <a:defRPr sz="2000">
                <a:solidFill>
                  <a:srgbClr val="000000"/>
                </a:solidFill>
                <a:latin typeface="等线" panose="02010600030101010101" pitchFamily="2" charset="-122"/>
              </a:defRPr>
            </a:lvl4pPr>
            <a:lvl5pPr marL="2057400" indent="-228600" algn="l" rtl="0" eaLnBrk="0" fontAlgn="base" hangingPunct="0">
              <a:spcBef>
                <a:spcPct val="20000"/>
              </a:spcBef>
              <a:spcAft>
                <a:spcPct val="0"/>
              </a:spcAft>
              <a:buChar char="»"/>
              <a:defRPr sz="2000">
                <a:solidFill>
                  <a:srgbClr val="000000"/>
                </a:solidFill>
                <a:latin typeface="等线" panose="02010600030101010101" pitchFamily="2" charset="-122"/>
              </a:defRPr>
            </a:lvl5pPr>
          </a:lstStyle>
          <a:p>
            <a:pPr marL="0" lvl="0" indent="0" algn="ctr" eaLnBrk="1" hangingPunct="1">
              <a:spcBef>
                <a:spcPct val="0"/>
              </a:spcBef>
              <a:buNone/>
            </a:pPr>
            <a:r>
              <a:rPr lang="en-US" altLang="zh-CN" sz="2400" b="1" dirty="0">
                <a:solidFill>
                  <a:srgbClr val="FB2938"/>
                </a:solidFill>
                <a:latin typeface="微软雅黑 Light" panose="020B0502040204020203" charset="-122"/>
                <a:ea typeface="微软雅黑 Light" panose="020B0502040204020203" charset="-122"/>
              </a:rPr>
              <a:t>n-i+1</a:t>
            </a:r>
          </a:p>
        </p:txBody>
      </p:sp>
      <p:sp>
        <p:nvSpPr>
          <p:cNvPr id="154630" name="Text Box 6"/>
          <p:cNvSpPr txBox="1"/>
          <p:nvPr/>
        </p:nvSpPr>
        <p:spPr>
          <a:xfrm>
            <a:off x="4702991" y="2276476"/>
            <a:ext cx="406471" cy="461963"/>
          </a:xfrm>
          <a:prstGeom prst="rect">
            <a:avLst/>
          </a:prstGeom>
          <a:noFill/>
          <a:ln w="9525">
            <a:noFill/>
          </a:ln>
          <a:effectLst>
            <a:prstShdw prst="shdw17" dist="17961" dir="2699999">
              <a:srgbClr val="6E8855"/>
            </a:prstShdw>
          </a:effectLst>
        </p:spPr>
        <p:txBody>
          <a:bodyPr wrap="none">
            <a:spAutoFit/>
          </a:bodyPr>
          <a:lstStyle>
            <a:lvl1pPr marL="342900" indent="-342900" algn="l" rtl="0" eaLnBrk="0" fontAlgn="base" hangingPunct="0">
              <a:spcBef>
                <a:spcPct val="20000"/>
              </a:spcBef>
              <a:spcAft>
                <a:spcPct val="0"/>
              </a:spcAft>
              <a:buChar char="•"/>
              <a:defRPr sz="3200">
                <a:solidFill>
                  <a:srgbClr val="000000"/>
                </a:solidFill>
                <a:latin typeface="等线" panose="02010600030101010101" pitchFamily="2" charset="-122"/>
                <a:ea typeface="+mn-ea"/>
                <a:cs typeface="+mn-cs"/>
              </a:defRPr>
            </a:lvl1pPr>
            <a:lvl2pPr marL="742950" indent="-285750" algn="l" rtl="0" eaLnBrk="0" fontAlgn="base" hangingPunct="0">
              <a:spcBef>
                <a:spcPct val="20000"/>
              </a:spcBef>
              <a:spcAft>
                <a:spcPct val="0"/>
              </a:spcAft>
              <a:buChar char="–"/>
              <a:defRPr sz="2800">
                <a:solidFill>
                  <a:srgbClr val="000000"/>
                </a:solidFill>
                <a:latin typeface="等线" panose="02010600030101010101" pitchFamily="2" charset="-122"/>
              </a:defRPr>
            </a:lvl2pPr>
            <a:lvl3pPr marL="1143000" indent="-228600" algn="l" rtl="0" eaLnBrk="0" fontAlgn="base" hangingPunct="0">
              <a:spcBef>
                <a:spcPct val="20000"/>
              </a:spcBef>
              <a:spcAft>
                <a:spcPct val="0"/>
              </a:spcAft>
              <a:buChar char="•"/>
              <a:defRPr sz="2400">
                <a:solidFill>
                  <a:srgbClr val="000000"/>
                </a:solidFill>
                <a:latin typeface="等线" panose="02010600030101010101" pitchFamily="2" charset="-122"/>
              </a:defRPr>
            </a:lvl3pPr>
            <a:lvl4pPr marL="1600200" indent="-228600" algn="l" rtl="0" eaLnBrk="0" fontAlgn="base" hangingPunct="0">
              <a:spcBef>
                <a:spcPct val="20000"/>
              </a:spcBef>
              <a:spcAft>
                <a:spcPct val="0"/>
              </a:spcAft>
              <a:buChar char="–"/>
              <a:defRPr sz="2000">
                <a:solidFill>
                  <a:srgbClr val="000000"/>
                </a:solidFill>
                <a:latin typeface="等线" panose="02010600030101010101" pitchFamily="2" charset="-122"/>
              </a:defRPr>
            </a:lvl4pPr>
            <a:lvl5pPr marL="2057400" indent="-228600" algn="l" rtl="0" eaLnBrk="0" fontAlgn="base" hangingPunct="0">
              <a:spcBef>
                <a:spcPct val="20000"/>
              </a:spcBef>
              <a:spcAft>
                <a:spcPct val="0"/>
              </a:spcAft>
              <a:buChar char="»"/>
              <a:defRPr sz="2000">
                <a:solidFill>
                  <a:srgbClr val="000000"/>
                </a:solidFill>
                <a:latin typeface="等线" panose="02010600030101010101" pitchFamily="2" charset="-122"/>
              </a:defRPr>
            </a:lvl5pPr>
          </a:lstStyle>
          <a:p>
            <a:pPr marL="0" lvl="0" indent="0" algn="ctr" eaLnBrk="1" hangingPunct="1">
              <a:spcBef>
                <a:spcPct val="0"/>
              </a:spcBef>
              <a:buNone/>
            </a:pPr>
            <a:r>
              <a:rPr lang="en-US" altLang="zh-CN" sz="2400" b="1" dirty="0">
                <a:solidFill>
                  <a:srgbClr val="FB2938"/>
                </a:solidFill>
                <a:latin typeface="微软雅黑 Light" panose="020B0502040204020203" charset="-122"/>
                <a:ea typeface="微软雅黑 Light" panose="020B0502040204020203" charset="-122"/>
              </a:rPr>
              <a:t>D</a:t>
            </a:r>
          </a:p>
        </p:txBody>
      </p:sp>
    </p:spTree>
    <p:extLst>
      <p:ext uri="{BB962C8B-B14F-4D97-AF65-F5344CB8AC3E}">
        <p14:creationId xmlns:p14="http://schemas.microsoft.com/office/powerpoint/2010/main" val="703276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4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p:bldP spid="1546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smtClean="0"/>
              <a:t>3.2.4 </a:t>
            </a:r>
            <a:r>
              <a:rPr lang="zh-CN" altLang="en-US" dirty="0" smtClean="0"/>
              <a:t>迷宫问题（简单了解）</a:t>
            </a:r>
          </a:p>
        </p:txBody>
      </p:sp>
      <p:graphicFrame>
        <p:nvGraphicFramePr>
          <p:cNvPr id="2" name="表格 2"/>
          <p:cNvGraphicFramePr>
            <a:graphicFrameLocks noGrp="1"/>
          </p:cNvGraphicFramePr>
          <p:nvPr/>
        </p:nvGraphicFramePr>
        <p:xfrm>
          <a:off x="6932229" y="3621089"/>
          <a:ext cx="1441702" cy="376237"/>
        </p:xfrm>
        <a:graphic>
          <a:graphicData uri="http://schemas.openxmlformats.org/drawingml/2006/table">
            <a:tbl>
              <a:tblPr firstRow="1" bandRow="1">
                <a:tableStyleId>{5C22544A-7EE6-4342-B048-85BDC9FD1C3A}</a:tableStyleId>
              </a:tblPr>
              <a:tblGrid>
                <a:gridCol w="361469"/>
                <a:gridCol w="360078"/>
                <a:gridCol w="345344"/>
                <a:gridCol w="374811"/>
              </a:tblGrid>
              <a:tr h="376237">
                <a:tc>
                  <a:txBody>
                    <a:bodyPr/>
                    <a:lstStyle/>
                    <a:p>
                      <a:r>
                        <a:rPr lang="en-US" altLang="zh-CN" sz="1800" dirty="0"/>
                        <a:t>1</a:t>
                      </a:r>
                      <a:endParaRPr lang="zh-CN" altLang="en-US" sz="1800" dirty="0"/>
                    </a:p>
                  </a:txBody>
                  <a:tcPr marL="91450" marR="91450" marT="45612" marB="4561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ltLang="zh-CN" sz="1800" dirty="0"/>
                        <a:t>2</a:t>
                      </a:r>
                      <a:endParaRPr lang="zh-CN" altLang="en-US" sz="1800" dirty="0"/>
                    </a:p>
                  </a:txBody>
                  <a:tcPr marL="91450" marR="91450" marT="45612" marB="4561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ltLang="zh-CN" sz="1800" dirty="0"/>
                        <a:t>3</a:t>
                      </a:r>
                      <a:endParaRPr lang="zh-CN" altLang="en-US" sz="1800" dirty="0"/>
                    </a:p>
                  </a:txBody>
                  <a:tcPr marL="91450" marR="91450" marT="45612" marB="4561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ltLang="zh-CN" sz="1800" dirty="0"/>
                        <a:t>×</a:t>
                      </a:r>
                      <a:endParaRPr lang="zh-CN" altLang="en-US" sz="1800" dirty="0"/>
                    </a:p>
                  </a:txBody>
                  <a:tcPr marL="91450" marR="91450" marT="45612" marB="4561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graphicFrame>
        <p:nvGraphicFramePr>
          <p:cNvPr id="3" name="表格 2"/>
          <p:cNvGraphicFramePr>
            <a:graphicFrameLocks noGrp="1"/>
          </p:cNvGraphicFramePr>
          <p:nvPr/>
        </p:nvGraphicFramePr>
        <p:xfrm>
          <a:off x="7635614" y="3227389"/>
          <a:ext cx="384242" cy="377825"/>
        </p:xfrm>
        <a:graphic>
          <a:graphicData uri="http://schemas.openxmlformats.org/drawingml/2006/table">
            <a:tbl>
              <a:tblPr firstRow="1" bandRow="1">
                <a:tableStyleId>{5C22544A-7EE6-4342-B048-85BDC9FD1C3A}</a:tableStyleId>
              </a:tblPr>
              <a:tblGrid>
                <a:gridCol w="384242"/>
              </a:tblGrid>
              <a:tr h="377825">
                <a:tc>
                  <a:txBody>
                    <a:bodyPr/>
                    <a:lstStyle/>
                    <a:p>
                      <a:r>
                        <a:rPr lang="en-US" altLang="zh-CN" sz="1800" dirty="0"/>
                        <a:t>×</a:t>
                      </a:r>
                      <a:endParaRPr lang="zh-CN" altLang="en-US" sz="1800" dirty="0"/>
                    </a:p>
                  </a:txBody>
                  <a:tcPr marL="91809" marR="91809" marT="45805" marB="4580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graphicFrame>
        <p:nvGraphicFramePr>
          <p:cNvPr id="4" name="表格 3"/>
          <p:cNvGraphicFramePr>
            <a:graphicFrameLocks noGrp="1"/>
          </p:cNvGraphicFramePr>
          <p:nvPr/>
        </p:nvGraphicFramePr>
        <p:xfrm>
          <a:off x="7629263" y="3987801"/>
          <a:ext cx="390593" cy="377825"/>
        </p:xfrm>
        <a:graphic>
          <a:graphicData uri="http://schemas.openxmlformats.org/drawingml/2006/table">
            <a:tbl>
              <a:tblPr firstRow="1" bandRow="1">
                <a:tableStyleId>{5C22544A-7EE6-4342-B048-85BDC9FD1C3A}</a:tableStyleId>
              </a:tblPr>
              <a:tblGrid>
                <a:gridCol w="390593"/>
              </a:tblGrid>
              <a:tr h="377825">
                <a:tc>
                  <a:txBody>
                    <a:bodyPr/>
                    <a:lstStyle/>
                    <a:p>
                      <a:r>
                        <a:rPr lang="en-US" altLang="zh-CN" sz="1800" dirty="0"/>
                        <a:t>×</a:t>
                      </a:r>
                      <a:endParaRPr lang="zh-CN" altLang="en-US" sz="1800" dirty="0"/>
                    </a:p>
                  </a:txBody>
                  <a:tcPr marL="91693" marR="91693" marT="45805" marB="4580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graphicFrame>
        <p:nvGraphicFramePr>
          <p:cNvPr id="38" name="Group 210"/>
          <p:cNvGraphicFramePr>
            <a:graphicFrameLocks noGrp="1"/>
          </p:cNvGraphicFramePr>
          <p:nvPr>
            <p:extLst>
              <p:ext uri="{D42A27DB-BD31-4B8C-83A1-F6EECF244321}">
                <p14:modId xmlns:p14="http://schemas.microsoft.com/office/powerpoint/2010/main" val="371620390"/>
              </p:ext>
            </p:extLst>
          </p:nvPr>
        </p:nvGraphicFramePr>
        <p:xfrm>
          <a:off x="554255" y="1136462"/>
          <a:ext cx="6020435" cy="4664079"/>
        </p:xfrm>
        <a:graphic>
          <a:graphicData uri="http://schemas.openxmlformats.org/drawingml/2006/table">
            <a:tbl>
              <a:tblPr/>
              <a:tblGrid>
                <a:gridCol w="603250">
                  <a:extLst>
                    <a:ext uri="{9D8B030D-6E8A-4147-A177-3AD203B41FA5}">
                      <a16:colId xmlns="" xmlns:a16="http://schemas.microsoft.com/office/drawing/2014/main" val="20000"/>
                    </a:ext>
                  </a:extLst>
                </a:gridCol>
                <a:gridCol w="600075">
                  <a:extLst>
                    <a:ext uri="{9D8B030D-6E8A-4147-A177-3AD203B41FA5}">
                      <a16:colId xmlns="" xmlns:a16="http://schemas.microsoft.com/office/drawing/2014/main" val="20001"/>
                    </a:ext>
                  </a:extLst>
                </a:gridCol>
                <a:gridCol w="603250">
                  <a:extLst>
                    <a:ext uri="{9D8B030D-6E8A-4147-A177-3AD203B41FA5}">
                      <a16:colId xmlns="" xmlns:a16="http://schemas.microsoft.com/office/drawing/2014/main" val="20002"/>
                    </a:ext>
                  </a:extLst>
                </a:gridCol>
                <a:gridCol w="600710">
                  <a:extLst>
                    <a:ext uri="{9D8B030D-6E8A-4147-A177-3AD203B41FA5}">
                      <a16:colId xmlns="" xmlns:a16="http://schemas.microsoft.com/office/drawing/2014/main" val="20003"/>
                    </a:ext>
                  </a:extLst>
                </a:gridCol>
                <a:gridCol w="603250">
                  <a:extLst>
                    <a:ext uri="{9D8B030D-6E8A-4147-A177-3AD203B41FA5}">
                      <a16:colId xmlns="" xmlns:a16="http://schemas.microsoft.com/office/drawing/2014/main" val="20004"/>
                    </a:ext>
                  </a:extLst>
                </a:gridCol>
                <a:gridCol w="602615">
                  <a:extLst>
                    <a:ext uri="{9D8B030D-6E8A-4147-A177-3AD203B41FA5}">
                      <a16:colId xmlns="" xmlns:a16="http://schemas.microsoft.com/office/drawing/2014/main" val="20005"/>
                    </a:ext>
                  </a:extLst>
                </a:gridCol>
                <a:gridCol w="600075">
                  <a:extLst>
                    <a:ext uri="{9D8B030D-6E8A-4147-A177-3AD203B41FA5}">
                      <a16:colId xmlns="" xmlns:a16="http://schemas.microsoft.com/office/drawing/2014/main" val="20006"/>
                    </a:ext>
                  </a:extLst>
                </a:gridCol>
                <a:gridCol w="603250">
                  <a:extLst>
                    <a:ext uri="{9D8B030D-6E8A-4147-A177-3AD203B41FA5}">
                      <a16:colId xmlns="" xmlns:a16="http://schemas.microsoft.com/office/drawing/2014/main" val="20007"/>
                    </a:ext>
                  </a:extLst>
                </a:gridCol>
                <a:gridCol w="600075">
                  <a:extLst>
                    <a:ext uri="{9D8B030D-6E8A-4147-A177-3AD203B41FA5}">
                      <a16:colId xmlns="" xmlns:a16="http://schemas.microsoft.com/office/drawing/2014/main" val="20008"/>
                    </a:ext>
                  </a:extLst>
                </a:gridCol>
                <a:gridCol w="603885">
                  <a:extLst>
                    <a:ext uri="{9D8B030D-6E8A-4147-A177-3AD203B41FA5}">
                      <a16:colId xmlns="" xmlns:a16="http://schemas.microsoft.com/office/drawing/2014/main" val="20009"/>
                    </a:ext>
                  </a:extLst>
                </a:gridCol>
              </a:tblGrid>
              <a:tr h="5182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 xmlns:a16="http://schemas.microsoft.com/office/drawing/2014/main" val="10000"/>
                  </a:ext>
                </a:extLst>
              </a:tr>
              <a:tr h="5182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 xmlns:a16="http://schemas.microsoft.com/office/drawing/2014/main" val="10001"/>
                  </a:ext>
                </a:extLst>
              </a:tr>
              <a:tr h="5182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 xmlns:a16="http://schemas.microsoft.com/office/drawing/2014/main" val="10002"/>
                  </a:ext>
                </a:extLst>
              </a:tr>
              <a:tr h="5182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 xmlns:a16="http://schemas.microsoft.com/office/drawing/2014/main" val="10003"/>
                  </a:ext>
                </a:extLst>
              </a:tr>
              <a:tr h="5182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 xmlns:a16="http://schemas.microsoft.com/office/drawing/2014/main" val="10004"/>
                  </a:ext>
                </a:extLst>
              </a:tr>
              <a:tr h="5182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 xmlns:a16="http://schemas.microsoft.com/office/drawing/2014/main" val="10005"/>
                  </a:ext>
                </a:extLst>
              </a:tr>
              <a:tr h="5182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 xmlns:a16="http://schemas.microsoft.com/office/drawing/2014/main" val="10006"/>
                  </a:ext>
                </a:extLst>
              </a:tr>
              <a:tr h="5182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 xmlns:a16="http://schemas.microsoft.com/office/drawing/2014/main" val="10007"/>
                  </a:ext>
                </a:extLst>
              </a:tr>
              <a:tr h="5182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L="91456" marR="91456"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 xmlns:a16="http://schemas.microsoft.com/office/drawing/2014/main" val="10008"/>
                  </a:ext>
                </a:extLst>
              </a:tr>
            </a:tbl>
          </a:graphicData>
        </a:graphic>
      </p:graphicFrame>
      <p:sp>
        <p:nvSpPr>
          <p:cNvPr id="39" name="AutoShape 127"/>
          <p:cNvSpPr>
            <a:spLocks noChangeArrowheads="1"/>
          </p:cNvSpPr>
          <p:nvPr/>
        </p:nvSpPr>
        <p:spPr bwMode="auto">
          <a:xfrm>
            <a:off x="1316386" y="1256306"/>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40" name="Text Box 130"/>
          <p:cNvSpPr txBox="1">
            <a:spLocks noChangeArrowheads="1"/>
          </p:cNvSpPr>
          <p:nvPr/>
        </p:nvSpPr>
        <p:spPr bwMode="auto">
          <a:xfrm>
            <a:off x="6684656" y="5253213"/>
            <a:ext cx="457279" cy="70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ea typeface="楷体_GB2312" pitchFamily="49" charset="-122"/>
              </a:rPr>
              <a:t>出口</a:t>
            </a:r>
          </a:p>
        </p:txBody>
      </p:sp>
      <p:sp>
        <p:nvSpPr>
          <p:cNvPr id="41" name="Text Box 137"/>
          <p:cNvSpPr txBox="1">
            <a:spLocks noChangeArrowheads="1"/>
          </p:cNvSpPr>
          <p:nvPr/>
        </p:nvSpPr>
        <p:spPr bwMode="auto">
          <a:xfrm>
            <a:off x="173188" y="1225725"/>
            <a:ext cx="457280" cy="70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000" dirty="0">
                <a:latin typeface="Times New Roman" panose="02020603050405020304" pitchFamily="18" charset="0"/>
                <a:ea typeface="楷体_GB2312" pitchFamily="49" charset="-122"/>
              </a:rPr>
              <a:t>入口</a:t>
            </a:r>
          </a:p>
        </p:txBody>
      </p:sp>
      <p:sp>
        <p:nvSpPr>
          <p:cNvPr id="42" name="AutoShape 139"/>
          <p:cNvSpPr>
            <a:spLocks noChangeArrowheads="1"/>
          </p:cNvSpPr>
          <p:nvPr/>
        </p:nvSpPr>
        <p:spPr bwMode="auto">
          <a:xfrm>
            <a:off x="1316385" y="1780080"/>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43" name="AutoShape 140"/>
          <p:cNvSpPr>
            <a:spLocks noChangeArrowheads="1"/>
          </p:cNvSpPr>
          <p:nvPr/>
        </p:nvSpPr>
        <p:spPr bwMode="auto">
          <a:xfrm>
            <a:off x="1926093" y="1757510"/>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44" name="AutoShape 157"/>
          <p:cNvSpPr>
            <a:spLocks noChangeArrowheads="1"/>
          </p:cNvSpPr>
          <p:nvPr/>
        </p:nvSpPr>
        <p:spPr bwMode="auto">
          <a:xfrm>
            <a:off x="1926093" y="2313138"/>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45" name="AutoShape 158"/>
          <p:cNvSpPr>
            <a:spLocks noChangeArrowheads="1"/>
          </p:cNvSpPr>
          <p:nvPr/>
        </p:nvSpPr>
        <p:spPr bwMode="auto">
          <a:xfrm>
            <a:off x="1926093" y="2789537"/>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46" name="AutoShape 159"/>
          <p:cNvSpPr>
            <a:spLocks noChangeArrowheads="1"/>
          </p:cNvSpPr>
          <p:nvPr/>
        </p:nvSpPr>
        <p:spPr bwMode="auto">
          <a:xfrm>
            <a:off x="2535799" y="2789537"/>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47" name="AutoShape 160"/>
          <p:cNvSpPr>
            <a:spLocks noChangeArrowheads="1"/>
          </p:cNvSpPr>
          <p:nvPr/>
        </p:nvSpPr>
        <p:spPr bwMode="auto">
          <a:xfrm>
            <a:off x="3069291" y="2789537"/>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48" name="AutoShape 161"/>
          <p:cNvSpPr>
            <a:spLocks noChangeArrowheads="1"/>
          </p:cNvSpPr>
          <p:nvPr/>
        </p:nvSpPr>
        <p:spPr bwMode="auto">
          <a:xfrm>
            <a:off x="3086875" y="2317681"/>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49" name="AutoShape 162"/>
          <p:cNvSpPr>
            <a:spLocks noChangeArrowheads="1"/>
          </p:cNvSpPr>
          <p:nvPr/>
        </p:nvSpPr>
        <p:spPr bwMode="auto">
          <a:xfrm>
            <a:off x="3714165" y="2317681"/>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50" name="AutoShape 163"/>
          <p:cNvSpPr>
            <a:spLocks noChangeArrowheads="1"/>
          </p:cNvSpPr>
          <p:nvPr/>
        </p:nvSpPr>
        <p:spPr bwMode="auto">
          <a:xfrm>
            <a:off x="4332663" y="2317681"/>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51" name="AutoShape 164"/>
          <p:cNvSpPr>
            <a:spLocks noChangeArrowheads="1"/>
          </p:cNvSpPr>
          <p:nvPr/>
        </p:nvSpPr>
        <p:spPr bwMode="auto">
          <a:xfrm>
            <a:off x="4323871" y="1819449"/>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52" name="AutoShape 165"/>
          <p:cNvSpPr>
            <a:spLocks noChangeArrowheads="1"/>
          </p:cNvSpPr>
          <p:nvPr/>
        </p:nvSpPr>
        <p:spPr bwMode="auto">
          <a:xfrm>
            <a:off x="3728835" y="1810657"/>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53" name="AutoShape 166"/>
          <p:cNvSpPr>
            <a:spLocks noChangeArrowheads="1"/>
          </p:cNvSpPr>
          <p:nvPr/>
        </p:nvSpPr>
        <p:spPr bwMode="auto">
          <a:xfrm>
            <a:off x="3069291" y="1819449"/>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54" name="AutoShape 167"/>
          <p:cNvSpPr>
            <a:spLocks noChangeArrowheads="1"/>
          </p:cNvSpPr>
          <p:nvPr/>
        </p:nvSpPr>
        <p:spPr bwMode="auto">
          <a:xfrm>
            <a:off x="1316387" y="2798329"/>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55" name="AutoShape 168"/>
          <p:cNvSpPr>
            <a:spLocks noChangeArrowheads="1"/>
          </p:cNvSpPr>
          <p:nvPr/>
        </p:nvSpPr>
        <p:spPr bwMode="auto">
          <a:xfrm>
            <a:off x="1316387" y="3317442"/>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56" name="AutoShape 169"/>
          <p:cNvSpPr>
            <a:spLocks noChangeArrowheads="1"/>
          </p:cNvSpPr>
          <p:nvPr/>
        </p:nvSpPr>
        <p:spPr bwMode="auto">
          <a:xfrm>
            <a:off x="1330677" y="3850842"/>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57" name="AutoShape 170"/>
          <p:cNvSpPr>
            <a:spLocks noChangeArrowheads="1"/>
          </p:cNvSpPr>
          <p:nvPr/>
        </p:nvSpPr>
        <p:spPr bwMode="auto">
          <a:xfrm>
            <a:off x="1926093" y="3847545"/>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58" name="AutoShape 171"/>
          <p:cNvSpPr>
            <a:spLocks noChangeArrowheads="1"/>
          </p:cNvSpPr>
          <p:nvPr/>
        </p:nvSpPr>
        <p:spPr bwMode="auto">
          <a:xfrm>
            <a:off x="2535799" y="3847545"/>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59" name="AutoShape 172"/>
          <p:cNvSpPr>
            <a:spLocks noChangeArrowheads="1"/>
          </p:cNvSpPr>
          <p:nvPr/>
        </p:nvSpPr>
        <p:spPr bwMode="auto">
          <a:xfrm>
            <a:off x="2535799" y="4410249"/>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60" name="AutoShape 173"/>
          <p:cNvSpPr>
            <a:spLocks noChangeArrowheads="1"/>
          </p:cNvSpPr>
          <p:nvPr/>
        </p:nvSpPr>
        <p:spPr bwMode="auto">
          <a:xfrm>
            <a:off x="3069291" y="4410249"/>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61" name="AutoShape 174"/>
          <p:cNvSpPr>
            <a:spLocks noChangeArrowheads="1"/>
          </p:cNvSpPr>
          <p:nvPr/>
        </p:nvSpPr>
        <p:spPr bwMode="auto">
          <a:xfrm>
            <a:off x="3678997" y="4410249"/>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62" name="AutoShape 175"/>
          <p:cNvSpPr>
            <a:spLocks noChangeArrowheads="1"/>
          </p:cNvSpPr>
          <p:nvPr/>
        </p:nvSpPr>
        <p:spPr bwMode="auto">
          <a:xfrm>
            <a:off x="3693287" y="4948412"/>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63" name="AutoShape 176"/>
          <p:cNvSpPr>
            <a:spLocks noChangeArrowheads="1"/>
          </p:cNvSpPr>
          <p:nvPr/>
        </p:nvSpPr>
        <p:spPr bwMode="auto">
          <a:xfrm>
            <a:off x="3698051" y="5380337"/>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64" name="AutoShape 177"/>
          <p:cNvSpPr>
            <a:spLocks noChangeArrowheads="1"/>
          </p:cNvSpPr>
          <p:nvPr/>
        </p:nvSpPr>
        <p:spPr bwMode="auto">
          <a:xfrm>
            <a:off x="4307757" y="5380337"/>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65" name="AutoShape 178"/>
          <p:cNvSpPr>
            <a:spLocks noChangeArrowheads="1"/>
          </p:cNvSpPr>
          <p:nvPr/>
        </p:nvSpPr>
        <p:spPr bwMode="auto">
          <a:xfrm>
            <a:off x="4841249" y="5380337"/>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66" name="AutoShape 179"/>
          <p:cNvSpPr>
            <a:spLocks noChangeArrowheads="1"/>
          </p:cNvSpPr>
          <p:nvPr/>
        </p:nvSpPr>
        <p:spPr bwMode="auto">
          <a:xfrm>
            <a:off x="5482829" y="5380337"/>
            <a:ext cx="304853" cy="304800"/>
          </a:xfrm>
          <a:prstGeom prst="flowChartConnector">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p>
        </p:txBody>
      </p:sp>
      <p:sp>
        <p:nvSpPr>
          <p:cNvPr id="67" name="Text Box 180"/>
          <p:cNvSpPr txBox="1">
            <a:spLocks noChangeArrowheads="1"/>
          </p:cNvSpPr>
          <p:nvPr/>
        </p:nvSpPr>
        <p:spPr bwMode="auto">
          <a:xfrm>
            <a:off x="2990139" y="1669636"/>
            <a:ext cx="1752904"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dirty="0">
                <a:latin typeface="Times New Roman" panose="02020603050405020304" pitchFamily="18" charset="0"/>
              </a:rPr>
              <a:t>＄    ＄    ＄</a:t>
            </a:r>
          </a:p>
          <a:p>
            <a:pPr eaLnBrk="1" hangingPunct="1">
              <a:spcBef>
                <a:spcPct val="50000"/>
              </a:spcBef>
              <a:buClrTx/>
              <a:buSzTx/>
              <a:buFontTx/>
              <a:buNone/>
            </a:pPr>
            <a:r>
              <a:rPr kumimoji="1" lang="zh-CN" altLang="en-US" sz="2400" dirty="0">
                <a:latin typeface="Times New Roman" panose="02020603050405020304" pitchFamily="18" charset="0"/>
              </a:rPr>
              <a:t>＄    ＄    ＄</a:t>
            </a:r>
          </a:p>
        </p:txBody>
      </p:sp>
      <p:sp>
        <p:nvSpPr>
          <p:cNvPr id="68" name="Text Box 182"/>
          <p:cNvSpPr txBox="1">
            <a:spLocks noChangeArrowheads="1"/>
          </p:cNvSpPr>
          <p:nvPr/>
        </p:nvSpPr>
        <p:spPr bwMode="auto">
          <a:xfrm>
            <a:off x="2354077" y="2720541"/>
            <a:ext cx="1143199"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dirty="0">
                <a:latin typeface="Times New Roman" panose="02020603050405020304" pitchFamily="18" charset="0"/>
              </a:rPr>
              <a:t>＄    ＄</a:t>
            </a:r>
          </a:p>
        </p:txBody>
      </p:sp>
      <p:graphicFrame>
        <p:nvGraphicFramePr>
          <p:cNvPr id="69" name="Group 213"/>
          <p:cNvGraphicFramePr>
            <a:graphicFrameLocks noGrp="1"/>
          </p:cNvGraphicFramePr>
          <p:nvPr>
            <p:extLst>
              <p:ext uri="{D42A27DB-BD31-4B8C-83A1-F6EECF244321}">
                <p14:modId xmlns:p14="http://schemas.microsoft.com/office/powerpoint/2010/main" val="850211604"/>
              </p:ext>
            </p:extLst>
          </p:nvPr>
        </p:nvGraphicFramePr>
        <p:xfrm>
          <a:off x="554255" y="5797725"/>
          <a:ext cx="6020435" cy="518160"/>
        </p:xfrm>
        <a:graphic>
          <a:graphicData uri="http://schemas.openxmlformats.org/drawingml/2006/table">
            <a:tbl>
              <a:tblPr/>
              <a:tblGrid>
                <a:gridCol w="603250">
                  <a:extLst>
                    <a:ext uri="{9D8B030D-6E8A-4147-A177-3AD203B41FA5}">
                      <a16:colId xmlns="" xmlns:a16="http://schemas.microsoft.com/office/drawing/2014/main" val="20000"/>
                    </a:ext>
                  </a:extLst>
                </a:gridCol>
                <a:gridCol w="600075">
                  <a:extLst>
                    <a:ext uri="{9D8B030D-6E8A-4147-A177-3AD203B41FA5}">
                      <a16:colId xmlns="" xmlns:a16="http://schemas.microsoft.com/office/drawing/2014/main" val="20001"/>
                    </a:ext>
                  </a:extLst>
                </a:gridCol>
                <a:gridCol w="603250">
                  <a:extLst>
                    <a:ext uri="{9D8B030D-6E8A-4147-A177-3AD203B41FA5}">
                      <a16:colId xmlns="" xmlns:a16="http://schemas.microsoft.com/office/drawing/2014/main" val="20002"/>
                    </a:ext>
                  </a:extLst>
                </a:gridCol>
                <a:gridCol w="600710">
                  <a:extLst>
                    <a:ext uri="{9D8B030D-6E8A-4147-A177-3AD203B41FA5}">
                      <a16:colId xmlns="" xmlns:a16="http://schemas.microsoft.com/office/drawing/2014/main" val="20003"/>
                    </a:ext>
                  </a:extLst>
                </a:gridCol>
                <a:gridCol w="603250">
                  <a:extLst>
                    <a:ext uri="{9D8B030D-6E8A-4147-A177-3AD203B41FA5}">
                      <a16:colId xmlns="" xmlns:a16="http://schemas.microsoft.com/office/drawing/2014/main" val="20004"/>
                    </a:ext>
                  </a:extLst>
                </a:gridCol>
                <a:gridCol w="602615">
                  <a:extLst>
                    <a:ext uri="{9D8B030D-6E8A-4147-A177-3AD203B41FA5}">
                      <a16:colId xmlns="" xmlns:a16="http://schemas.microsoft.com/office/drawing/2014/main" val="20005"/>
                    </a:ext>
                  </a:extLst>
                </a:gridCol>
                <a:gridCol w="600075">
                  <a:extLst>
                    <a:ext uri="{9D8B030D-6E8A-4147-A177-3AD203B41FA5}">
                      <a16:colId xmlns="" xmlns:a16="http://schemas.microsoft.com/office/drawing/2014/main" val="20006"/>
                    </a:ext>
                  </a:extLst>
                </a:gridCol>
                <a:gridCol w="603250">
                  <a:extLst>
                    <a:ext uri="{9D8B030D-6E8A-4147-A177-3AD203B41FA5}">
                      <a16:colId xmlns="" xmlns:a16="http://schemas.microsoft.com/office/drawing/2014/main" val="20007"/>
                    </a:ext>
                  </a:extLst>
                </a:gridCol>
                <a:gridCol w="600075">
                  <a:extLst>
                    <a:ext uri="{9D8B030D-6E8A-4147-A177-3AD203B41FA5}">
                      <a16:colId xmlns="" xmlns:a16="http://schemas.microsoft.com/office/drawing/2014/main" val="20008"/>
                    </a:ext>
                  </a:extLst>
                </a:gridCol>
                <a:gridCol w="603885">
                  <a:extLst>
                    <a:ext uri="{9D8B030D-6E8A-4147-A177-3AD203B41FA5}">
                      <a16:colId xmlns="" xmlns:a16="http://schemas.microsoft.com/office/drawing/2014/main" val="20009"/>
                    </a:ext>
                  </a:extLst>
                </a:gridCol>
              </a:tblGrid>
              <a:tr h="5181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hlink"/>
                        </a:solidFill>
                        <a:effectLst/>
                        <a:latin typeface="Tahoma" panose="020B0604030504040204" pitchFamily="34" charset="0"/>
                        <a:ea typeface="宋体" panose="02010600030101010101" pitchFamily="2" charset="-122"/>
                      </a:endParaRPr>
                    </a:p>
                  </a:txBody>
                  <a:tcPr marL="91456" marR="91456" marT="45405" marB="454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hlink"/>
                        </a:solidFill>
                        <a:effectLst/>
                        <a:latin typeface="Tahoma" panose="020B0604030504040204" pitchFamily="34" charset="0"/>
                        <a:ea typeface="宋体" panose="02010600030101010101" pitchFamily="2" charset="-122"/>
                      </a:endParaRPr>
                    </a:p>
                  </a:txBody>
                  <a:tcPr marL="91456" marR="91456" marT="45405" marB="45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hlink"/>
                        </a:solidFill>
                        <a:effectLst/>
                        <a:latin typeface="Tahoma" panose="020B0604030504040204" pitchFamily="34" charset="0"/>
                        <a:ea typeface="宋体" panose="02010600030101010101" pitchFamily="2" charset="-122"/>
                      </a:endParaRPr>
                    </a:p>
                  </a:txBody>
                  <a:tcPr marL="91456" marR="91456" marT="45405" marB="45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hlink"/>
                        </a:solidFill>
                        <a:effectLst/>
                        <a:latin typeface="Tahoma" panose="020B0604030504040204" pitchFamily="34" charset="0"/>
                        <a:ea typeface="宋体" panose="02010600030101010101" pitchFamily="2" charset="-122"/>
                      </a:endParaRPr>
                    </a:p>
                  </a:txBody>
                  <a:tcPr marL="91456" marR="91456" marT="45405" marB="45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hlink"/>
                        </a:solidFill>
                        <a:effectLst/>
                        <a:latin typeface="Tahoma" panose="020B0604030504040204" pitchFamily="34" charset="0"/>
                        <a:ea typeface="宋体" panose="02010600030101010101" pitchFamily="2" charset="-122"/>
                      </a:endParaRPr>
                    </a:p>
                  </a:txBody>
                  <a:tcPr marL="91456" marR="91456" marT="45405" marB="45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hlink"/>
                        </a:solidFill>
                        <a:effectLst/>
                        <a:latin typeface="Tahoma" panose="020B0604030504040204" pitchFamily="34" charset="0"/>
                        <a:ea typeface="宋体" panose="02010600030101010101" pitchFamily="2" charset="-122"/>
                      </a:endParaRPr>
                    </a:p>
                  </a:txBody>
                  <a:tcPr marL="91456" marR="91456" marT="45405" marB="45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hlink"/>
                        </a:solidFill>
                        <a:effectLst/>
                        <a:latin typeface="Tahoma" panose="020B0604030504040204" pitchFamily="34" charset="0"/>
                        <a:ea typeface="宋体" panose="02010600030101010101" pitchFamily="2" charset="-122"/>
                      </a:endParaRPr>
                    </a:p>
                  </a:txBody>
                  <a:tcPr marL="91456" marR="91456" marT="45405" marB="45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hlink"/>
                        </a:solidFill>
                        <a:effectLst/>
                        <a:latin typeface="Tahoma" panose="020B0604030504040204" pitchFamily="34" charset="0"/>
                        <a:ea typeface="宋体" panose="02010600030101010101" pitchFamily="2" charset="-122"/>
                      </a:endParaRPr>
                    </a:p>
                  </a:txBody>
                  <a:tcPr marL="91456" marR="91456" marT="45405" marB="45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a:ln>
                          <a:noFill/>
                        </a:ln>
                        <a:solidFill>
                          <a:schemeClr val="hlink"/>
                        </a:solidFill>
                        <a:effectLst/>
                        <a:latin typeface="Tahoma" panose="020B0604030504040204" pitchFamily="34" charset="0"/>
                        <a:ea typeface="宋体" panose="02010600030101010101" pitchFamily="2" charset="-122"/>
                      </a:endParaRPr>
                    </a:p>
                  </a:txBody>
                  <a:tcPr marL="91456" marR="91456" marT="45405" marB="45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2800" b="0" i="0" u="none" strike="noStrike" cap="none" normalizeH="0" baseline="0" dirty="0">
                        <a:ln>
                          <a:noFill/>
                        </a:ln>
                        <a:solidFill>
                          <a:schemeClr val="hlink"/>
                        </a:solidFill>
                        <a:effectLst/>
                        <a:latin typeface="Tahoma" panose="020B0604030504040204" pitchFamily="34" charset="0"/>
                        <a:ea typeface="宋体" panose="02010600030101010101" pitchFamily="2" charset="-122"/>
                      </a:endParaRPr>
                    </a:p>
                  </a:txBody>
                  <a:tcPr marL="91456" marR="91456" marT="45405" marB="454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10672678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2" nodeType="clickEffect">
                                  <p:stCondLst>
                                    <p:cond delay="0"/>
                                  </p:stCondLst>
                                  <p:childTnLst>
                                    <p:set>
                                      <p:cBhvr>
                                        <p:cTn id="58" dur="1" fill="hold">
                                          <p:stCondLst>
                                            <p:cond delay="0"/>
                                          </p:stCondLst>
                                        </p:cTn>
                                        <p:tgtEl>
                                          <p:spTgt spid="5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2" nodeType="clickEffect">
                                  <p:stCondLst>
                                    <p:cond delay="0"/>
                                  </p:stCondLst>
                                  <p:childTnLst>
                                    <p:set>
                                      <p:cBhvr>
                                        <p:cTn id="62" dur="1" fill="hold">
                                          <p:stCondLst>
                                            <p:cond delay="0"/>
                                          </p:stCondLst>
                                        </p:cTn>
                                        <p:tgtEl>
                                          <p:spTgt spid="5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2" nodeType="clickEffect">
                                  <p:stCondLst>
                                    <p:cond delay="0"/>
                                  </p:stCondLst>
                                  <p:childTnLst>
                                    <p:set>
                                      <p:cBhvr>
                                        <p:cTn id="66" dur="1" fill="hold">
                                          <p:stCondLst>
                                            <p:cond delay="0"/>
                                          </p:stCondLst>
                                        </p:cTn>
                                        <p:tgtEl>
                                          <p:spTgt spid="5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2" nodeType="click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2" nodeType="clickEffect">
                                  <p:stCondLst>
                                    <p:cond delay="0"/>
                                  </p:stCondLst>
                                  <p:childTnLst>
                                    <p:set>
                                      <p:cBhvr>
                                        <p:cTn id="74" dur="1" fill="hold">
                                          <p:stCondLst>
                                            <p:cond delay="0"/>
                                          </p:stCondLst>
                                        </p:cTn>
                                        <p:tgtEl>
                                          <p:spTgt spid="4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4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499"/>
                                          </p:stCondLst>
                                        </p:cTn>
                                        <p:tgtEl>
                                          <p:spTgt spid="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2" nodeType="clickEffect">
                                  <p:stCondLst>
                                    <p:cond delay="0"/>
                                  </p:stCondLst>
                                  <p:childTnLst>
                                    <p:set>
                                      <p:cBhvr>
                                        <p:cTn id="86" dur="1" fill="hold">
                                          <p:stCondLst>
                                            <p:cond delay="0"/>
                                          </p:stCondLst>
                                        </p:cTn>
                                        <p:tgtEl>
                                          <p:spTgt spid="4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4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499"/>
                                          </p:stCondLst>
                                        </p:cTn>
                                        <p:tgtEl>
                                          <p:spTgt spid="6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499"/>
                                          </p:stCondLst>
                                        </p:cTn>
                                        <p:tgtEl>
                                          <p:spTgt spid="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499"/>
                                          </p:stCondLst>
                                        </p:cTn>
                                        <p:tgtEl>
                                          <p:spTgt spid="5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499"/>
                                          </p:stCondLst>
                                        </p:cTn>
                                        <p:tgtEl>
                                          <p:spTgt spid="5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499"/>
                                          </p:stCondLst>
                                        </p:cTn>
                                        <p:tgtEl>
                                          <p:spTgt spid="5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499"/>
                                          </p:stCondLst>
                                        </p:cTn>
                                        <p:tgtEl>
                                          <p:spTgt spid="5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499"/>
                                          </p:stCondLst>
                                        </p:cTn>
                                        <p:tgtEl>
                                          <p:spTgt spid="5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499"/>
                                          </p:stCondLst>
                                        </p:cTn>
                                        <p:tgtEl>
                                          <p:spTgt spid="6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499"/>
                                          </p:stCondLst>
                                        </p:cTn>
                                        <p:tgtEl>
                                          <p:spTgt spid="6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499"/>
                                          </p:stCondLst>
                                        </p:cTn>
                                        <p:tgtEl>
                                          <p:spTgt spid="6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499"/>
                                          </p:stCondLst>
                                        </p:cTn>
                                        <p:tgtEl>
                                          <p:spTgt spid="6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499"/>
                                          </p:stCondLst>
                                        </p:cTn>
                                        <p:tgtEl>
                                          <p:spTgt spid="6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499"/>
                                          </p:stCondLst>
                                        </p:cTn>
                                        <p:tgtEl>
                                          <p:spTgt spid="6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499"/>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4" grpId="0" animBg="1"/>
      <p:bldP spid="45" grpId="0"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utoUpdateAnimBg="0"/>
      <p:bldP spid="68"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p:txBody>
          <a:bodyPr/>
          <a:lstStyle/>
          <a:p>
            <a:pPr eaLnBrk="1" hangingPunct="1"/>
            <a:r>
              <a:rPr lang="zh-CN" altLang="en-US" sz="2400" b="1" dirty="0" smtClean="0"/>
              <a:t>从入口出发，沿某一方向向前探索，若能走通，将当前位置纳入</a:t>
            </a:r>
            <a:r>
              <a:rPr lang="zh-CN" altLang="en-US" sz="2400" b="1" dirty="0" smtClean="0">
                <a:latin typeface="Arial" pitchFamily="34" charset="0"/>
              </a:rPr>
              <a:t>“</a:t>
            </a:r>
            <a:r>
              <a:rPr lang="zh-CN" altLang="en-US" sz="2400" b="1" dirty="0" smtClean="0"/>
              <a:t>当前路径</a:t>
            </a:r>
            <a:r>
              <a:rPr lang="zh-CN" altLang="en-US" sz="2400" b="1" dirty="0" smtClean="0">
                <a:latin typeface="Arial" pitchFamily="34" charset="0"/>
              </a:rPr>
              <a:t>”</a:t>
            </a:r>
            <a:r>
              <a:rPr lang="zh-CN" altLang="en-US" sz="2400" b="1" dirty="0" smtClean="0"/>
              <a:t>，继续向前走，即切换</a:t>
            </a:r>
            <a:r>
              <a:rPr lang="zh-CN" altLang="en-US" sz="2400" b="1" dirty="0" smtClean="0">
                <a:latin typeface="Arial" pitchFamily="34" charset="0"/>
              </a:rPr>
              <a:t>“</a:t>
            </a:r>
            <a:r>
              <a:rPr lang="zh-CN" altLang="en-US" sz="2400" b="1" dirty="0" smtClean="0"/>
              <a:t>下一位置</a:t>
            </a:r>
            <a:r>
              <a:rPr lang="zh-CN" altLang="en-US" sz="2400" b="1" dirty="0" smtClean="0">
                <a:latin typeface="Arial" pitchFamily="34" charset="0"/>
              </a:rPr>
              <a:t>”</a:t>
            </a:r>
            <a:r>
              <a:rPr lang="zh-CN" altLang="en-US" sz="2400" b="1" dirty="0" smtClean="0"/>
              <a:t>为</a:t>
            </a:r>
            <a:r>
              <a:rPr lang="zh-CN" altLang="en-US" sz="2400" b="1" dirty="0" smtClean="0">
                <a:latin typeface="Arial" pitchFamily="34" charset="0"/>
              </a:rPr>
              <a:t>“</a:t>
            </a:r>
            <a:r>
              <a:rPr lang="zh-CN" altLang="en-US" sz="2400" b="1" dirty="0" smtClean="0"/>
              <a:t>当前位置</a:t>
            </a:r>
            <a:r>
              <a:rPr lang="zh-CN" altLang="en-US" sz="2400" b="1" dirty="0" smtClean="0">
                <a:latin typeface="Arial" pitchFamily="34" charset="0"/>
              </a:rPr>
              <a:t>”</a:t>
            </a:r>
            <a:r>
              <a:rPr lang="zh-CN" altLang="en-US" sz="2400" b="1" dirty="0" smtClean="0"/>
              <a:t>；如此重复直至到达出口；否则（当前位置</a:t>
            </a:r>
            <a:r>
              <a:rPr lang="zh-CN" altLang="en-US" sz="2400" b="1" dirty="0" smtClean="0">
                <a:latin typeface="Arial" pitchFamily="34" charset="0"/>
              </a:rPr>
              <a:t>“</a:t>
            </a:r>
            <a:r>
              <a:rPr lang="zh-CN" altLang="en-US" sz="2400" b="1" dirty="0" smtClean="0"/>
              <a:t>不通</a:t>
            </a:r>
            <a:r>
              <a:rPr lang="zh-CN" altLang="en-US" sz="2400" b="1" dirty="0" smtClean="0">
                <a:latin typeface="Arial" pitchFamily="34" charset="0"/>
              </a:rPr>
              <a:t>”</a:t>
            </a:r>
            <a:r>
              <a:rPr lang="zh-CN" altLang="en-US" sz="2400" b="1" dirty="0" smtClean="0"/>
              <a:t>），则顺着</a:t>
            </a:r>
            <a:r>
              <a:rPr lang="zh-CN" altLang="en-US" sz="2400" b="1" dirty="0" smtClean="0">
                <a:latin typeface="Arial" pitchFamily="34" charset="0"/>
              </a:rPr>
              <a:t>“</a:t>
            </a:r>
            <a:r>
              <a:rPr lang="zh-CN" altLang="en-US" sz="2400" b="1" dirty="0" smtClean="0"/>
              <a:t>来向</a:t>
            </a:r>
            <a:r>
              <a:rPr lang="zh-CN" altLang="en-US" sz="2400" b="1" dirty="0" smtClean="0">
                <a:latin typeface="Arial" pitchFamily="34" charset="0"/>
              </a:rPr>
              <a:t>”</a:t>
            </a:r>
            <a:r>
              <a:rPr lang="zh-CN" altLang="en-US" sz="2400" b="1" dirty="0" smtClean="0"/>
              <a:t>退回到</a:t>
            </a:r>
            <a:r>
              <a:rPr lang="zh-CN" altLang="en-US" sz="2400" b="1" dirty="0" smtClean="0">
                <a:latin typeface="Arial" pitchFamily="34" charset="0"/>
              </a:rPr>
              <a:t>“</a:t>
            </a:r>
            <a:r>
              <a:rPr lang="zh-CN" altLang="en-US" sz="2400" b="1" dirty="0" smtClean="0"/>
              <a:t>前一通道块</a:t>
            </a:r>
            <a:r>
              <a:rPr lang="zh-CN" altLang="en-US" sz="2400" b="1" dirty="0" smtClean="0">
                <a:latin typeface="Arial" pitchFamily="34" charset="0"/>
              </a:rPr>
              <a:t>”</a:t>
            </a:r>
            <a:r>
              <a:rPr lang="zh-CN" altLang="en-US" sz="2400" b="1" dirty="0" smtClean="0"/>
              <a:t>（</a:t>
            </a:r>
            <a:r>
              <a:rPr lang="zh-CN" altLang="en-US" sz="2400" b="1" dirty="0" smtClean="0">
                <a:solidFill>
                  <a:srgbClr val="FF0000"/>
                </a:solidFill>
              </a:rPr>
              <a:t>沿原路返回</a:t>
            </a:r>
            <a:r>
              <a:rPr lang="zh-CN" altLang="en-US" sz="2400" b="1" dirty="0" smtClean="0"/>
              <a:t>），换个方向再向前探索，若该通道块的四周四个方块均不可通，则应从</a:t>
            </a:r>
            <a:r>
              <a:rPr lang="zh-CN" altLang="en-US" sz="2400" b="1" dirty="0" smtClean="0">
                <a:latin typeface="Arial" pitchFamily="34" charset="0"/>
              </a:rPr>
              <a:t>“</a:t>
            </a:r>
            <a:r>
              <a:rPr lang="zh-CN" altLang="en-US" sz="2400" b="1" dirty="0" smtClean="0"/>
              <a:t>当前路径</a:t>
            </a:r>
            <a:r>
              <a:rPr lang="zh-CN" altLang="en-US" sz="2400" b="1" dirty="0" smtClean="0">
                <a:latin typeface="Arial" pitchFamily="34" charset="0"/>
              </a:rPr>
              <a:t>”</a:t>
            </a:r>
            <a:r>
              <a:rPr lang="zh-CN" altLang="en-US" sz="2400" b="1" dirty="0" smtClean="0"/>
              <a:t>上删除该通道块，直到所有可能的通路都探索为止。</a:t>
            </a:r>
          </a:p>
          <a:p>
            <a:pPr eaLnBrk="1" hangingPunct="1"/>
            <a:r>
              <a:rPr lang="zh-CN" altLang="en-US" sz="2400" b="1" dirty="0" smtClean="0"/>
              <a:t>为了保证在任何位置上都能沿原路退回，需要一个后进先出的结构来保存从入口到当前位置的路径。</a:t>
            </a:r>
          </a:p>
          <a:p>
            <a:pPr eaLnBrk="1" hangingPunct="1"/>
            <a:r>
              <a:rPr lang="zh-CN" altLang="en-US" sz="2400" b="1" dirty="0" smtClean="0"/>
              <a:t>所求路径应该是简单路径（无环）</a:t>
            </a:r>
          </a:p>
          <a:p>
            <a:pPr eaLnBrk="1" hangingPunct="1"/>
            <a:endParaRPr lang="en-US" altLang="zh-CN" sz="2400" b="1" dirty="0" smtClean="0"/>
          </a:p>
        </p:txBody>
      </p:sp>
      <p:sp>
        <p:nvSpPr>
          <p:cNvPr id="41986" name="Rectangle 2"/>
          <p:cNvSpPr>
            <a:spLocks noGrp="1" noChangeArrowheads="1"/>
          </p:cNvSpPr>
          <p:nvPr>
            <p:ph type="title"/>
          </p:nvPr>
        </p:nvSpPr>
        <p:spPr/>
        <p:txBody>
          <a:bodyPr/>
          <a:lstStyle/>
          <a:p>
            <a:pPr eaLnBrk="1" hangingPunct="1"/>
            <a:r>
              <a:rPr lang="en-US" altLang="zh-CN" dirty="0" smtClean="0"/>
              <a:t>3.2.4 </a:t>
            </a:r>
            <a:r>
              <a:rPr lang="zh-CN" altLang="en-US" dirty="0" smtClean="0"/>
              <a:t>迷宫问题</a:t>
            </a:r>
          </a:p>
        </p:txBody>
      </p:sp>
    </p:spTree>
    <p:extLst>
      <p:ext uri="{BB962C8B-B14F-4D97-AF65-F5344CB8AC3E}">
        <p14:creationId xmlns:p14="http://schemas.microsoft.com/office/powerpoint/2010/main" val="232429412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3"/>
          <p:cNvSpPr>
            <a:spLocks noGrp="1" noChangeArrowheads="1"/>
          </p:cNvSpPr>
          <p:nvPr>
            <p:ph idx="1"/>
          </p:nvPr>
        </p:nvSpPr>
        <p:spPr>
          <a:xfrm>
            <a:off x="223828" y="933399"/>
            <a:ext cx="8921760" cy="6055229"/>
          </a:xfrm>
        </p:spPr>
        <p:txBody>
          <a:bodyPr/>
          <a:lstStyle/>
          <a:p>
            <a:pPr eaLnBrk="1" hangingPunct="1">
              <a:lnSpc>
                <a:spcPct val="90000"/>
              </a:lnSpc>
            </a:pPr>
            <a:r>
              <a:rPr lang="zh-CN" altLang="en-US" sz="2000" b="1" dirty="0" smtClean="0"/>
              <a:t>设定当前位置的初值为入口位置</a:t>
            </a:r>
          </a:p>
          <a:p>
            <a:pPr eaLnBrk="1" hangingPunct="1">
              <a:lnSpc>
                <a:spcPct val="90000"/>
              </a:lnSpc>
              <a:buFont typeface="Wingdings" pitchFamily="2" charset="2"/>
              <a:buNone/>
            </a:pPr>
            <a:r>
              <a:rPr lang="zh-CN" altLang="en-US" sz="2000" b="1" dirty="0" smtClean="0"/>
              <a:t>    </a:t>
            </a:r>
            <a:r>
              <a:rPr lang="en-US" altLang="zh-CN" sz="2000" b="1" dirty="0" smtClean="0"/>
              <a:t>do{</a:t>
            </a:r>
            <a:r>
              <a:rPr lang="zh-CN" altLang="en-US" sz="2000" b="1" dirty="0" smtClean="0"/>
              <a:t>若当前位置可通   </a:t>
            </a:r>
            <a:r>
              <a:rPr lang="en-US" altLang="zh-CN" sz="2000" b="1" i="1" dirty="0" smtClean="0"/>
              <a:t>//</a:t>
            </a:r>
            <a:r>
              <a:rPr lang="zh-CN" altLang="en-US" sz="2000" b="1" i="1" dirty="0" smtClean="0"/>
              <a:t>是通道块且不在当前路径上</a:t>
            </a:r>
          </a:p>
          <a:p>
            <a:pPr eaLnBrk="1" hangingPunct="1">
              <a:lnSpc>
                <a:spcPct val="90000"/>
              </a:lnSpc>
              <a:buFont typeface="Wingdings" pitchFamily="2" charset="2"/>
              <a:buNone/>
            </a:pPr>
            <a:r>
              <a:rPr lang="zh-CN" altLang="en-US" sz="2000" b="1" dirty="0" smtClean="0"/>
              <a:t>         则｛将当前位置插入栈顶；    </a:t>
            </a:r>
            <a:r>
              <a:rPr lang="en-US" altLang="zh-CN" sz="2000" b="1" i="1" dirty="0" smtClean="0"/>
              <a:t>// </a:t>
            </a:r>
            <a:r>
              <a:rPr lang="zh-CN" altLang="en-US" sz="2000" b="1" i="1" dirty="0" smtClean="0"/>
              <a:t>纳入路径</a:t>
            </a:r>
          </a:p>
          <a:p>
            <a:pPr eaLnBrk="1" hangingPunct="1">
              <a:lnSpc>
                <a:spcPct val="90000"/>
              </a:lnSpc>
              <a:buFont typeface="Wingdings" pitchFamily="2" charset="2"/>
              <a:buNone/>
            </a:pPr>
            <a:r>
              <a:rPr lang="zh-CN" altLang="en-US" sz="2000" b="1" dirty="0" smtClean="0"/>
              <a:t>                 若该位置是出口位置，则结束；  </a:t>
            </a:r>
            <a:r>
              <a:rPr lang="en-US" altLang="zh-CN" sz="2000" b="1" i="1" dirty="0" smtClean="0"/>
              <a:t>//</a:t>
            </a:r>
            <a:r>
              <a:rPr lang="zh-CN" altLang="en-US" sz="2000" b="1" i="1" dirty="0" smtClean="0"/>
              <a:t>路径在栈中</a:t>
            </a:r>
          </a:p>
          <a:p>
            <a:pPr eaLnBrk="1" hangingPunct="1">
              <a:lnSpc>
                <a:spcPct val="90000"/>
              </a:lnSpc>
              <a:buFont typeface="Wingdings" pitchFamily="2" charset="2"/>
              <a:buNone/>
            </a:pPr>
            <a:r>
              <a:rPr lang="zh-CN" altLang="en-US" sz="2000" b="1" dirty="0" smtClean="0"/>
              <a:t>                 否则切换当前位置的东邻块为新的当前位置；</a:t>
            </a:r>
          </a:p>
          <a:p>
            <a:pPr eaLnBrk="1" hangingPunct="1">
              <a:lnSpc>
                <a:spcPct val="90000"/>
              </a:lnSpc>
              <a:buFont typeface="Wingdings" pitchFamily="2" charset="2"/>
              <a:buNone/>
            </a:pPr>
            <a:r>
              <a:rPr lang="zh-CN" altLang="en-US" sz="2000" b="1" dirty="0" smtClean="0"/>
              <a:t>              ｝</a:t>
            </a:r>
          </a:p>
          <a:p>
            <a:pPr eaLnBrk="1" hangingPunct="1">
              <a:lnSpc>
                <a:spcPct val="90000"/>
              </a:lnSpc>
              <a:buFont typeface="Wingdings" pitchFamily="2" charset="2"/>
              <a:buNone/>
            </a:pPr>
            <a:r>
              <a:rPr lang="zh-CN" altLang="en-US" sz="2000" b="1" dirty="0" smtClean="0"/>
              <a:t>          否则，</a:t>
            </a:r>
          </a:p>
          <a:p>
            <a:pPr eaLnBrk="1" hangingPunct="1">
              <a:lnSpc>
                <a:spcPct val="90000"/>
              </a:lnSpc>
              <a:buFont typeface="Wingdings" pitchFamily="2" charset="2"/>
              <a:buNone/>
            </a:pPr>
            <a:r>
              <a:rPr lang="zh-CN" altLang="en-US" sz="2000" b="1" dirty="0" smtClean="0"/>
              <a:t>             若栈不空且栈顶位置尚有其他方向未经探索，</a:t>
            </a:r>
          </a:p>
          <a:p>
            <a:pPr eaLnBrk="1" hangingPunct="1">
              <a:lnSpc>
                <a:spcPct val="90000"/>
              </a:lnSpc>
              <a:buFont typeface="Wingdings" pitchFamily="2" charset="2"/>
              <a:buNone/>
            </a:pPr>
            <a:r>
              <a:rPr lang="zh-CN" altLang="en-US" sz="2000" b="1" dirty="0" smtClean="0"/>
              <a:t>                 则设定新的位置为沿顺时针方向旋转找到的栈顶位置的下一相邻块；</a:t>
            </a:r>
          </a:p>
          <a:p>
            <a:pPr eaLnBrk="1" hangingPunct="1">
              <a:lnSpc>
                <a:spcPct val="90000"/>
              </a:lnSpc>
              <a:buFont typeface="Wingdings" pitchFamily="2" charset="2"/>
              <a:buNone/>
            </a:pPr>
            <a:r>
              <a:rPr lang="zh-CN" altLang="en-US" sz="2000" b="1" dirty="0" smtClean="0"/>
              <a:t>             若栈不空但栈顶位置的四周均不通，</a:t>
            </a:r>
          </a:p>
          <a:p>
            <a:pPr eaLnBrk="1" hangingPunct="1">
              <a:lnSpc>
                <a:spcPct val="90000"/>
              </a:lnSpc>
              <a:buFont typeface="Wingdings" pitchFamily="2" charset="2"/>
              <a:buNone/>
            </a:pPr>
            <a:r>
              <a:rPr lang="zh-CN" altLang="en-US" sz="2000" b="1" dirty="0" smtClean="0"/>
              <a:t>                 则｛删去栈顶位置；      </a:t>
            </a:r>
            <a:r>
              <a:rPr lang="en-US" altLang="zh-CN" sz="2000" b="1" i="1" dirty="0" smtClean="0"/>
              <a:t>// </a:t>
            </a:r>
            <a:r>
              <a:rPr lang="zh-CN" altLang="en-US" sz="2000" b="1" i="1" dirty="0" smtClean="0"/>
              <a:t>从路径中删去该通道块</a:t>
            </a:r>
          </a:p>
          <a:p>
            <a:pPr eaLnBrk="1" hangingPunct="1">
              <a:lnSpc>
                <a:spcPct val="90000"/>
              </a:lnSpc>
              <a:buFont typeface="Wingdings" pitchFamily="2" charset="2"/>
              <a:buNone/>
            </a:pPr>
            <a:r>
              <a:rPr lang="zh-CN" altLang="en-US" sz="2000" b="1" dirty="0" smtClean="0"/>
              <a:t>                       若栈不空，则重新测试新的栈顶位置，</a:t>
            </a:r>
          </a:p>
          <a:p>
            <a:pPr eaLnBrk="1" hangingPunct="1">
              <a:lnSpc>
                <a:spcPct val="90000"/>
              </a:lnSpc>
              <a:buFont typeface="Wingdings" pitchFamily="2" charset="2"/>
              <a:buNone/>
            </a:pPr>
            <a:r>
              <a:rPr lang="zh-CN" altLang="en-US" sz="2000" b="1" dirty="0" smtClean="0"/>
              <a:t>                       直至找到一个可通的相邻块或出栈至栈空；</a:t>
            </a:r>
          </a:p>
          <a:p>
            <a:pPr eaLnBrk="1" hangingPunct="1">
              <a:lnSpc>
                <a:spcPct val="90000"/>
              </a:lnSpc>
              <a:buFont typeface="Wingdings" pitchFamily="2" charset="2"/>
              <a:buNone/>
            </a:pPr>
            <a:r>
              <a:rPr lang="zh-CN" altLang="en-US" sz="2000" b="1" dirty="0" smtClean="0"/>
              <a:t>               ｝</a:t>
            </a:r>
          </a:p>
          <a:p>
            <a:pPr eaLnBrk="1" hangingPunct="1">
              <a:lnSpc>
                <a:spcPct val="90000"/>
              </a:lnSpc>
              <a:buFont typeface="Wingdings" pitchFamily="2" charset="2"/>
              <a:buNone/>
            </a:pPr>
            <a:r>
              <a:rPr lang="zh-CN" altLang="en-US" sz="2000" b="1" dirty="0" smtClean="0"/>
              <a:t>         </a:t>
            </a:r>
            <a:r>
              <a:rPr lang="en-US" altLang="zh-CN" sz="2000" b="1" dirty="0" smtClean="0"/>
              <a:t>}</a:t>
            </a:r>
          </a:p>
        </p:txBody>
      </p:sp>
      <p:sp>
        <p:nvSpPr>
          <p:cNvPr id="43010" name="Rectangle 2"/>
          <p:cNvSpPr>
            <a:spLocks noGrp="1" noChangeArrowheads="1"/>
          </p:cNvSpPr>
          <p:nvPr>
            <p:ph type="title"/>
          </p:nvPr>
        </p:nvSpPr>
        <p:spPr/>
        <p:txBody>
          <a:bodyPr/>
          <a:lstStyle/>
          <a:p>
            <a:pPr eaLnBrk="1" hangingPunct="1"/>
            <a:r>
              <a:rPr lang="en-US" altLang="zh-CN" dirty="0" smtClean="0"/>
              <a:t>3.2.4 </a:t>
            </a:r>
            <a:r>
              <a:rPr lang="zh-CN" altLang="en-US" dirty="0" smtClean="0"/>
              <a:t>迷宫问题算法描述</a:t>
            </a:r>
          </a:p>
        </p:txBody>
      </p:sp>
    </p:spTree>
    <p:extLst>
      <p:ext uri="{BB962C8B-B14F-4D97-AF65-F5344CB8AC3E}">
        <p14:creationId xmlns:p14="http://schemas.microsoft.com/office/powerpoint/2010/main" val="286113674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53878" y="788557"/>
            <a:ext cx="5760925" cy="6069443"/>
          </a:xfrm>
        </p:spPr>
        <p:txBody>
          <a:bodyPr/>
          <a:lstStyle/>
          <a:p>
            <a:pPr eaLnBrk="1" hangingPunct="1">
              <a:lnSpc>
                <a:spcPct val="80000"/>
              </a:lnSpc>
              <a:buFont typeface="Wingdings" pitchFamily="2" charset="2"/>
              <a:buNone/>
            </a:pPr>
            <a:r>
              <a:rPr lang="en-US" altLang="zh-CN" sz="1800" b="1" dirty="0" err="1" smtClean="0"/>
              <a:t>typedef</a:t>
            </a:r>
            <a:r>
              <a:rPr lang="en-US" altLang="zh-CN" sz="1800" b="1" dirty="0" smtClean="0"/>
              <a:t> </a:t>
            </a:r>
            <a:r>
              <a:rPr lang="en-US" altLang="zh-CN" sz="1800" b="1" dirty="0" err="1" smtClean="0"/>
              <a:t>struct</a:t>
            </a:r>
            <a:r>
              <a:rPr lang="en-US" altLang="zh-CN" sz="1800" b="1" dirty="0" smtClean="0"/>
              <a:t> {</a:t>
            </a:r>
          </a:p>
          <a:p>
            <a:pPr eaLnBrk="1" hangingPunct="1">
              <a:lnSpc>
                <a:spcPct val="80000"/>
              </a:lnSpc>
              <a:buFont typeface="Wingdings" pitchFamily="2" charset="2"/>
              <a:buNone/>
            </a:pPr>
            <a:r>
              <a:rPr lang="en-US" altLang="zh-CN" sz="1800" b="1" dirty="0" smtClean="0"/>
              <a:t>     </a:t>
            </a:r>
            <a:r>
              <a:rPr lang="en-US" altLang="zh-CN" sz="1800" b="1" dirty="0" err="1" smtClean="0"/>
              <a:t>int</a:t>
            </a:r>
            <a:r>
              <a:rPr lang="en-US" altLang="zh-CN" sz="1800" b="1" dirty="0" smtClean="0"/>
              <a:t> </a:t>
            </a:r>
            <a:r>
              <a:rPr lang="en-US" altLang="zh-CN" sz="1800" b="1" dirty="0" err="1" smtClean="0"/>
              <a:t>ord</a:t>
            </a:r>
            <a:r>
              <a:rPr lang="en-US" altLang="zh-CN" sz="1800" b="1" dirty="0" smtClean="0"/>
              <a:t>; //</a:t>
            </a:r>
            <a:r>
              <a:rPr lang="zh-CN" altLang="en-US" sz="1800" b="1" dirty="0" smtClean="0"/>
              <a:t>通道块在路径上的“序号”</a:t>
            </a:r>
          </a:p>
          <a:p>
            <a:pPr eaLnBrk="1" hangingPunct="1">
              <a:lnSpc>
                <a:spcPct val="80000"/>
              </a:lnSpc>
              <a:buFont typeface="Wingdings" pitchFamily="2" charset="2"/>
              <a:buNone/>
            </a:pPr>
            <a:r>
              <a:rPr lang="zh-CN" altLang="en-US" sz="1800" b="1" dirty="0" smtClean="0"/>
              <a:t>     </a:t>
            </a:r>
            <a:r>
              <a:rPr lang="en-US" altLang="zh-CN" sz="1800" b="1" dirty="0" err="1" smtClean="0"/>
              <a:t>PosTpye</a:t>
            </a:r>
            <a:r>
              <a:rPr lang="en-US" altLang="zh-CN" sz="1800" b="1" dirty="0" smtClean="0"/>
              <a:t> seat ;  </a:t>
            </a:r>
            <a:r>
              <a:rPr lang="en-US" altLang="zh-CN" sz="1200" b="1" dirty="0" smtClean="0"/>
              <a:t>//</a:t>
            </a:r>
            <a:r>
              <a:rPr lang="zh-CN" altLang="en-US" sz="1200" b="1" dirty="0" smtClean="0"/>
              <a:t>通道块在迷宫中的“坐标位置”</a:t>
            </a:r>
            <a:endParaRPr lang="zh-CN" altLang="en-US" sz="1800" b="1" dirty="0" smtClean="0"/>
          </a:p>
          <a:p>
            <a:pPr eaLnBrk="1" hangingPunct="1">
              <a:lnSpc>
                <a:spcPct val="80000"/>
              </a:lnSpc>
              <a:buFont typeface="Wingdings" pitchFamily="2" charset="2"/>
              <a:buNone/>
            </a:pPr>
            <a:r>
              <a:rPr lang="zh-CN" altLang="en-US" sz="1800" b="1" dirty="0" smtClean="0"/>
              <a:t>     </a:t>
            </a:r>
            <a:r>
              <a:rPr lang="en-US" altLang="zh-CN" sz="1800" b="1" dirty="0" err="1" smtClean="0"/>
              <a:t>int</a:t>
            </a:r>
            <a:r>
              <a:rPr lang="en-US" altLang="zh-CN" sz="1800" b="1" dirty="0" smtClean="0"/>
              <a:t> di;    </a:t>
            </a:r>
            <a:r>
              <a:rPr lang="en-US" altLang="zh-CN" sz="1400" b="1" dirty="0" smtClean="0"/>
              <a:t>//</a:t>
            </a:r>
            <a:r>
              <a:rPr lang="zh-CN" altLang="en-US" sz="1400" b="1" dirty="0" smtClean="0"/>
              <a:t>从此通道块走向下一通道块的“方向”</a:t>
            </a:r>
          </a:p>
          <a:p>
            <a:pPr eaLnBrk="1" hangingPunct="1">
              <a:lnSpc>
                <a:spcPct val="80000"/>
              </a:lnSpc>
              <a:buFont typeface="Wingdings" pitchFamily="2" charset="2"/>
              <a:buNone/>
            </a:pPr>
            <a:r>
              <a:rPr lang="zh-CN" altLang="en-US" sz="1400" b="1" dirty="0" smtClean="0"/>
              <a:t>      ｝ </a:t>
            </a:r>
            <a:r>
              <a:rPr lang="en-US" altLang="zh-CN" sz="1400" b="1" dirty="0" err="1" smtClean="0"/>
              <a:t>SElemType</a:t>
            </a:r>
            <a:r>
              <a:rPr lang="zh-CN" altLang="en-US" sz="1400" b="1" dirty="0" smtClean="0"/>
              <a:t>；    </a:t>
            </a:r>
            <a:r>
              <a:rPr lang="en-US" altLang="zh-CN" sz="1400" b="1" dirty="0" smtClean="0"/>
              <a:t>//</a:t>
            </a:r>
            <a:r>
              <a:rPr lang="zh-CN" altLang="en-US" sz="1400" b="1" dirty="0" smtClean="0"/>
              <a:t>栈的元素类型</a:t>
            </a:r>
          </a:p>
          <a:p>
            <a:pPr eaLnBrk="1" hangingPunct="1">
              <a:lnSpc>
                <a:spcPct val="80000"/>
              </a:lnSpc>
              <a:buFont typeface="Wingdings" pitchFamily="2" charset="2"/>
              <a:buNone/>
            </a:pPr>
            <a:r>
              <a:rPr lang="en-US" altLang="zh-CN" sz="1400" b="1" dirty="0" smtClean="0"/>
              <a:t>Status </a:t>
            </a:r>
            <a:r>
              <a:rPr lang="en-US" altLang="zh-CN" sz="1400" b="1" dirty="0" err="1" smtClean="0"/>
              <a:t>MazePath</a:t>
            </a:r>
            <a:r>
              <a:rPr lang="zh-CN" altLang="en-US" sz="1400" b="1" dirty="0" smtClean="0"/>
              <a:t>（</a:t>
            </a:r>
            <a:r>
              <a:rPr lang="en-US" altLang="zh-CN" sz="1400" b="1" dirty="0" err="1" smtClean="0"/>
              <a:t>MazeType</a:t>
            </a:r>
            <a:r>
              <a:rPr lang="en-US" altLang="zh-CN" sz="1400" b="1" dirty="0" smtClean="0"/>
              <a:t> maze, </a:t>
            </a:r>
            <a:r>
              <a:rPr lang="en-US" altLang="zh-CN" sz="1400" b="1" dirty="0" err="1" smtClean="0"/>
              <a:t>PosType</a:t>
            </a:r>
            <a:r>
              <a:rPr lang="en-US" altLang="zh-CN" sz="1400" b="1" dirty="0" smtClean="0"/>
              <a:t> start, </a:t>
            </a:r>
            <a:r>
              <a:rPr lang="en-US" altLang="zh-CN" sz="1400" b="1" dirty="0" err="1" smtClean="0"/>
              <a:t>PosType</a:t>
            </a:r>
            <a:r>
              <a:rPr lang="en-US" altLang="zh-CN" sz="1400" b="1" dirty="0" smtClean="0"/>
              <a:t> end</a:t>
            </a:r>
            <a:r>
              <a:rPr lang="zh-CN" altLang="en-US" sz="1400" b="1" dirty="0" smtClean="0"/>
              <a:t>）</a:t>
            </a:r>
          </a:p>
          <a:p>
            <a:pPr eaLnBrk="1" hangingPunct="1">
              <a:lnSpc>
                <a:spcPct val="80000"/>
              </a:lnSpc>
              <a:buFont typeface="Wingdings" pitchFamily="2" charset="2"/>
              <a:buNone/>
            </a:pPr>
            <a:r>
              <a:rPr lang="zh-CN" altLang="en-US" sz="1400" b="1" dirty="0" smtClean="0"/>
              <a:t>   </a:t>
            </a:r>
            <a:r>
              <a:rPr lang="en-US" altLang="zh-CN" sz="1400" b="1" dirty="0" smtClean="0"/>
              <a:t>{ </a:t>
            </a:r>
            <a:r>
              <a:rPr lang="en-US" altLang="zh-CN" sz="1400" b="1" dirty="0" err="1" smtClean="0"/>
              <a:t>InitStack</a:t>
            </a:r>
            <a:r>
              <a:rPr lang="en-US" altLang="zh-CN" sz="1400" b="1" dirty="0" smtClean="0"/>
              <a:t>(s); </a:t>
            </a:r>
            <a:r>
              <a:rPr lang="en-US" altLang="zh-CN" sz="1400" b="1" dirty="0" err="1" smtClean="0"/>
              <a:t>curpos</a:t>
            </a:r>
            <a:r>
              <a:rPr lang="en-US" altLang="zh-CN" sz="1400" b="1" dirty="0" smtClean="0"/>
              <a:t>=start; //</a:t>
            </a:r>
            <a:r>
              <a:rPr lang="zh-CN" altLang="en-US" sz="1400" b="1" dirty="0" smtClean="0"/>
              <a:t>设定当前位置为入口位置</a:t>
            </a:r>
          </a:p>
          <a:p>
            <a:pPr eaLnBrk="1" hangingPunct="1">
              <a:lnSpc>
                <a:spcPct val="80000"/>
              </a:lnSpc>
              <a:buFont typeface="Wingdings" pitchFamily="2" charset="2"/>
              <a:buNone/>
            </a:pPr>
            <a:r>
              <a:rPr lang="zh-CN" altLang="en-US" sz="1400" b="1" dirty="0" smtClean="0"/>
              <a:t>     </a:t>
            </a:r>
            <a:r>
              <a:rPr lang="en-US" altLang="zh-CN" sz="1400" b="1" dirty="0" err="1" smtClean="0"/>
              <a:t>curstep</a:t>
            </a:r>
            <a:r>
              <a:rPr lang="en-US" altLang="zh-CN" sz="1400" b="1" dirty="0" smtClean="0"/>
              <a:t> =1;</a:t>
            </a:r>
          </a:p>
          <a:p>
            <a:pPr eaLnBrk="1" hangingPunct="1">
              <a:lnSpc>
                <a:spcPct val="80000"/>
              </a:lnSpc>
              <a:buFont typeface="Wingdings" pitchFamily="2" charset="2"/>
              <a:buNone/>
            </a:pPr>
            <a:r>
              <a:rPr lang="en-US" altLang="zh-CN" sz="1400" b="1" dirty="0" smtClean="0"/>
              <a:t>     do{ </a:t>
            </a:r>
          </a:p>
          <a:p>
            <a:pPr eaLnBrk="1" hangingPunct="1">
              <a:lnSpc>
                <a:spcPct val="80000"/>
              </a:lnSpc>
              <a:buFont typeface="Wingdings" pitchFamily="2" charset="2"/>
              <a:buNone/>
            </a:pPr>
            <a:r>
              <a:rPr lang="en-US" altLang="zh-CN" sz="1400" b="1" dirty="0" smtClean="0"/>
              <a:t>        if (Pass(</a:t>
            </a:r>
            <a:r>
              <a:rPr lang="en-US" altLang="zh-CN" sz="1400" b="1" dirty="0" err="1" smtClean="0"/>
              <a:t>curpos</a:t>
            </a:r>
            <a:r>
              <a:rPr lang="en-US" altLang="zh-CN" sz="1400" b="1" dirty="0" smtClean="0"/>
              <a:t>)) {   //</a:t>
            </a:r>
            <a:r>
              <a:rPr lang="zh-CN" altLang="en-US" sz="1400" b="1" dirty="0" smtClean="0"/>
              <a:t>当前位置可通过，即未曾走过的通道块</a:t>
            </a:r>
          </a:p>
          <a:p>
            <a:pPr eaLnBrk="1" hangingPunct="1">
              <a:lnSpc>
                <a:spcPct val="80000"/>
              </a:lnSpc>
              <a:buFont typeface="Wingdings" pitchFamily="2" charset="2"/>
              <a:buNone/>
            </a:pPr>
            <a:r>
              <a:rPr lang="zh-CN" altLang="en-US" sz="1400" b="1" dirty="0" smtClean="0"/>
              <a:t>            </a:t>
            </a:r>
            <a:r>
              <a:rPr lang="en-US" altLang="zh-CN" sz="1400" b="1" dirty="0" err="1" smtClean="0"/>
              <a:t>FootPrint</a:t>
            </a:r>
            <a:r>
              <a:rPr lang="en-US" altLang="zh-CN" sz="1400" b="1" dirty="0" smtClean="0"/>
              <a:t>(</a:t>
            </a:r>
            <a:r>
              <a:rPr lang="en-US" altLang="zh-CN" sz="1400" b="1" dirty="0" err="1" smtClean="0"/>
              <a:t>curpos</a:t>
            </a:r>
            <a:r>
              <a:rPr lang="en-US" altLang="zh-CN" sz="1400" b="1" dirty="0" smtClean="0"/>
              <a:t>)   //</a:t>
            </a:r>
            <a:r>
              <a:rPr lang="zh-CN" altLang="en-US" sz="1400" b="1" dirty="0" smtClean="0"/>
              <a:t>留下足迹</a:t>
            </a:r>
          </a:p>
          <a:p>
            <a:pPr eaLnBrk="1" hangingPunct="1">
              <a:lnSpc>
                <a:spcPct val="80000"/>
              </a:lnSpc>
              <a:buFont typeface="Wingdings" pitchFamily="2" charset="2"/>
              <a:buNone/>
            </a:pPr>
            <a:r>
              <a:rPr lang="zh-CN" altLang="en-US" sz="1400" b="1" dirty="0" smtClean="0"/>
              <a:t>            </a:t>
            </a:r>
            <a:r>
              <a:rPr lang="en-US" altLang="zh-CN" sz="1400" b="1" dirty="0" smtClean="0"/>
              <a:t>e=(</a:t>
            </a:r>
            <a:r>
              <a:rPr lang="en-US" altLang="zh-CN" sz="1400" b="1" dirty="0" err="1" smtClean="0"/>
              <a:t>curstep</a:t>
            </a:r>
            <a:r>
              <a:rPr lang="en-US" altLang="zh-CN" sz="1400" b="1" dirty="0" smtClean="0"/>
              <a:t>, </a:t>
            </a:r>
            <a:r>
              <a:rPr lang="en-US" altLang="zh-CN" sz="1400" b="1" dirty="0" err="1" smtClean="0"/>
              <a:t>curpos</a:t>
            </a:r>
            <a:r>
              <a:rPr lang="en-US" altLang="zh-CN" sz="1400" b="1" dirty="0" smtClean="0"/>
              <a:t>, 1);</a:t>
            </a:r>
          </a:p>
          <a:p>
            <a:pPr eaLnBrk="1" hangingPunct="1">
              <a:lnSpc>
                <a:spcPct val="80000"/>
              </a:lnSpc>
              <a:buFont typeface="Wingdings" pitchFamily="2" charset="2"/>
              <a:buNone/>
            </a:pPr>
            <a:r>
              <a:rPr lang="en-US" altLang="zh-CN" sz="1400" b="1" dirty="0" smtClean="0"/>
              <a:t>            push(</a:t>
            </a:r>
            <a:r>
              <a:rPr lang="en-US" altLang="zh-CN" sz="1400" b="1" dirty="0" err="1" smtClean="0"/>
              <a:t>s,e</a:t>
            </a:r>
            <a:r>
              <a:rPr lang="en-US" altLang="zh-CN" sz="1400" b="1" dirty="0" smtClean="0"/>
              <a:t>);           //</a:t>
            </a:r>
            <a:r>
              <a:rPr lang="zh-CN" altLang="en-US" sz="1400" b="1" dirty="0" smtClean="0"/>
              <a:t>加入路径</a:t>
            </a:r>
          </a:p>
          <a:p>
            <a:pPr eaLnBrk="1" hangingPunct="1">
              <a:lnSpc>
                <a:spcPct val="80000"/>
              </a:lnSpc>
              <a:buFont typeface="Wingdings" pitchFamily="2" charset="2"/>
              <a:buNone/>
            </a:pPr>
            <a:r>
              <a:rPr lang="zh-CN" altLang="en-US" sz="1400" b="1" dirty="0" smtClean="0"/>
              <a:t>            </a:t>
            </a:r>
            <a:r>
              <a:rPr lang="en-US" altLang="zh-CN" sz="1400" b="1" dirty="0" smtClean="0"/>
              <a:t>if(</a:t>
            </a:r>
            <a:r>
              <a:rPr lang="en-US" altLang="zh-CN" sz="1400" b="1" dirty="0" err="1" smtClean="0"/>
              <a:t>curpos</a:t>
            </a:r>
            <a:r>
              <a:rPr lang="en-US" altLang="zh-CN" sz="1400" b="1" dirty="0" smtClean="0"/>
              <a:t>==end)  return(TRUE); //</a:t>
            </a:r>
            <a:r>
              <a:rPr lang="zh-CN" altLang="en-US" sz="1400" b="1" dirty="0" smtClean="0"/>
              <a:t>到达终点</a:t>
            </a:r>
          </a:p>
          <a:p>
            <a:pPr eaLnBrk="1" hangingPunct="1">
              <a:lnSpc>
                <a:spcPct val="80000"/>
              </a:lnSpc>
              <a:buFont typeface="Wingdings" pitchFamily="2" charset="2"/>
              <a:buNone/>
            </a:pPr>
            <a:r>
              <a:rPr lang="zh-CN" altLang="en-US" sz="1400" b="1" dirty="0" smtClean="0"/>
              <a:t>         </a:t>
            </a:r>
            <a:r>
              <a:rPr lang="en-US" altLang="zh-CN" sz="1400" b="1" dirty="0" err="1" smtClean="0"/>
              <a:t>curpos</a:t>
            </a:r>
            <a:r>
              <a:rPr lang="en-US" altLang="zh-CN" sz="1400" b="1" dirty="0" smtClean="0"/>
              <a:t>= </a:t>
            </a:r>
            <a:r>
              <a:rPr lang="en-US" altLang="zh-CN" sz="1400" b="1" dirty="0" err="1" smtClean="0"/>
              <a:t>NextPos</a:t>
            </a:r>
            <a:r>
              <a:rPr lang="en-US" altLang="zh-CN" sz="1400" b="1" dirty="0" smtClean="0"/>
              <a:t>(</a:t>
            </a:r>
            <a:r>
              <a:rPr lang="en-US" altLang="zh-CN" sz="1400" b="1" dirty="0" err="1" smtClean="0"/>
              <a:t>curpos</a:t>
            </a:r>
            <a:r>
              <a:rPr lang="en-US" altLang="zh-CN" sz="1400" b="1" dirty="0" smtClean="0"/>
              <a:t>, 1);   //</a:t>
            </a:r>
            <a:r>
              <a:rPr lang="zh-CN" altLang="en-US" sz="1400" b="1" dirty="0" smtClean="0"/>
              <a:t>下一位置是当前位置的东邻</a:t>
            </a:r>
          </a:p>
          <a:p>
            <a:pPr eaLnBrk="1" hangingPunct="1">
              <a:lnSpc>
                <a:spcPct val="80000"/>
              </a:lnSpc>
              <a:buFont typeface="Wingdings" pitchFamily="2" charset="2"/>
              <a:buNone/>
            </a:pPr>
            <a:r>
              <a:rPr lang="zh-CN" altLang="en-US" sz="1400" b="1" dirty="0" smtClean="0"/>
              <a:t>          </a:t>
            </a:r>
            <a:r>
              <a:rPr lang="en-US" altLang="zh-CN" sz="1400" b="1" dirty="0" err="1" smtClean="0"/>
              <a:t>curstep</a:t>
            </a:r>
            <a:r>
              <a:rPr lang="en-US" altLang="zh-CN" sz="1400" b="1" dirty="0" smtClean="0"/>
              <a:t>++;   //</a:t>
            </a:r>
            <a:r>
              <a:rPr lang="zh-CN" altLang="en-US" sz="1400" b="1" dirty="0" smtClean="0"/>
              <a:t>探索下一步</a:t>
            </a:r>
          </a:p>
          <a:p>
            <a:pPr eaLnBrk="1" hangingPunct="1">
              <a:lnSpc>
                <a:spcPct val="80000"/>
              </a:lnSpc>
              <a:buFont typeface="Wingdings" pitchFamily="2" charset="2"/>
              <a:buNone/>
            </a:pPr>
            <a:r>
              <a:rPr lang="zh-CN" altLang="en-US" sz="1400" b="1" dirty="0" smtClean="0"/>
              <a:t>          ｝</a:t>
            </a:r>
          </a:p>
          <a:p>
            <a:pPr eaLnBrk="1" hangingPunct="1">
              <a:lnSpc>
                <a:spcPct val="80000"/>
              </a:lnSpc>
              <a:buFont typeface="Wingdings" pitchFamily="2" charset="2"/>
              <a:buNone/>
            </a:pPr>
            <a:r>
              <a:rPr lang="zh-CN" altLang="en-US" sz="1400" b="1" dirty="0" smtClean="0"/>
              <a:t>        </a:t>
            </a:r>
            <a:r>
              <a:rPr lang="en-US" altLang="zh-CN" sz="1400" b="1" dirty="0" smtClean="0"/>
              <a:t>else {  //</a:t>
            </a:r>
            <a:r>
              <a:rPr lang="zh-CN" altLang="en-US" sz="1400" b="1" dirty="0" smtClean="0"/>
              <a:t>当前位置不能通过</a:t>
            </a:r>
          </a:p>
          <a:p>
            <a:pPr eaLnBrk="1" hangingPunct="1">
              <a:lnSpc>
                <a:spcPct val="80000"/>
              </a:lnSpc>
              <a:buFont typeface="Wingdings" pitchFamily="2" charset="2"/>
              <a:buNone/>
            </a:pPr>
            <a:r>
              <a:rPr lang="zh-CN" altLang="en-US" sz="1400" b="1" dirty="0" smtClean="0"/>
              <a:t>           </a:t>
            </a:r>
            <a:r>
              <a:rPr lang="en-US" altLang="zh-CN" sz="1400" b="1" dirty="0" smtClean="0"/>
              <a:t>if (! </a:t>
            </a:r>
            <a:r>
              <a:rPr lang="en-US" altLang="zh-CN" sz="1400" b="1" dirty="0" err="1" smtClean="0"/>
              <a:t>StackEmpty</a:t>
            </a:r>
            <a:r>
              <a:rPr lang="en-US" altLang="zh-CN" sz="1400" b="1" dirty="0" smtClean="0"/>
              <a:t>(S))  {          </a:t>
            </a:r>
          </a:p>
        </p:txBody>
      </p:sp>
      <p:sp>
        <p:nvSpPr>
          <p:cNvPr id="44034" name="Rectangle 2"/>
          <p:cNvSpPr>
            <a:spLocks noGrp="1" noChangeArrowheads="1"/>
          </p:cNvSpPr>
          <p:nvPr>
            <p:ph type="title"/>
          </p:nvPr>
        </p:nvSpPr>
        <p:spPr/>
        <p:txBody>
          <a:bodyPr/>
          <a:lstStyle/>
          <a:p>
            <a:pPr eaLnBrk="1" hangingPunct="1"/>
            <a:r>
              <a:rPr lang="en-US" altLang="zh-CN" sz="3600" b="1" smtClean="0"/>
              <a:t>3.2.4 </a:t>
            </a:r>
            <a:r>
              <a:rPr lang="zh-CN" altLang="en-US" sz="3600" b="1" smtClean="0"/>
              <a:t>迷宫问题算法</a:t>
            </a:r>
          </a:p>
        </p:txBody>
      </p:sp>
      <p:sp>
        <p:nvSpPr>
          <p:cNvPr id="44036" name="Text Box 5"/>
          <p:cNvSpPr txBox="1">
            <a:spLocks noChangeArrowheads="1"/>
          </p:cNvSpPr>
          <p:nvPr/>
        </p:nvSpPr>
        <p:spPr bwMode="auto">
          <a:xfrm>
            <a:off x="5411140" y="620713"/>
            <a:ext cx="3734448" cy="608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1600" b="1" dirty="0">
                <a:latin typeface="Tahoma" pitchFamily="34" charset="0"/>
              </a:rPr>
              <a:t>Pop(</a:t>
            </a:r>
            <a:r>
              <a:rPr lang="en-US" altLang="zh-CN" sz="1600" b="1" dirty="0" err="1">
                <a:latin typeface="Tahoma" pitchFamily="34" charset="0"/>
              </a:rPr>
              <a:t>S,e</a:t>
            </a:r>
            <a:r>
              <a:rPr lang="en-US" altLang="zh-CN" sz="1600" b="1" dirty="0">
                <a:latin typeface="Tahoma" pitchFamily="34" charset="0"/>
              </a:rPr>
              <a:t>);</a:t>
            </a:r>
          </a:p>
          <a:p>
            <a:pPr eaLnBrk="1" hangingPunct="1">
              <a:spcBef>
                <a:spcPct val="50000"/>
              </a:spcBef>
              <a:buClrTx/>
              <a:buSzTx/>
              <a:buFontTx/>
              <a:buNone/>
            </a:pPr>
            <a:r>
              <a:rPr lang="en-US" altLang="zh-CN" sz="1600" b="1" dirty="0">
                <a:latin typeface="Tahoma" pitchFamily="34" charset="0"/>
              </a:rPr>
              <a:t>While(</a:t>
            </a:r>
            <a:r>
              <a:rPr lang="en-US" altLang="zh-CN" sz="1600" b="1" dirty="0" err="1">
                <a:latin typeface="Tahoma" pitchFamily="34" charset="0"/>
              </a:rPr>
              <a:t>e.di</a:t>
            </a:r>
            <a:r>
              <a:rPr lang="en-US" altLang="zh-CN" sz="1600" b="1" dirty="0">
                <a:latin typeface="Tahoma" pitchFamily="34" charset="0"/>
              </a:rPr>
              <a:t>==4 &amp;&amp; !</a:t>
            </a:r>
            <a:r>
              <a:rPr lang="en-US" altLang="zh-CN" sz="1600" b="1" dirty="0" err="1">
                <a:latin typeface="Tahoma" pitchFamily="34" charset="0"/>
              </a:rPr>
              <a:t>StackEmpty</a:t>
            </a:r>
            <a:r>
              <a:rPr lang="en-US" altLang="zh-CN" sz="1600" b="1" dirty="0">
                <a:latin typeface="Tahoma" pitchFamily="34" charset="0"/>
              </a:rPr>
              <a:t>(s)){</a:t>
            </a:r>
          </a:p>
          <a:p>
            <a:pPr eaLnBrk="1" hangingPunct="1">
              <a:spcBef>
                <a:spcPct val="50000"/>
              </a:spcBef>
              <a:buClrTx/>
              <a:buSzTx/>
              <a:buFontTx/>
              <a:buNone/>
            </a:pPr>
            <a:r>
              <a:rPr lang="en-US" altLang="zh-CN" sz="1600" b="1" dirty="0" err="1">
                <a:latin typeface="Tahoma" pitchFamily="34" charset="0"/>
              </a:rPr>
              <a:t>MarkPrint</a:t>
            </a:r>
            <a:r>
              <a:rPr lang="en-US" altLang="zh-CN" sz="1600" b="1" dirty="0">
                <a:latin typeface="Tahoma" pitchFamily="34" charset="0"/>
              </a:rPr>
              <a:t>(</a:t>
            </a:r>
            <a:r>
              <a:rPr lang="en-US" altLang="zh-CN" sz="1600" b="1" dirty="0" err="1">
                <a:latin typeface="Tahoma" pitchFamily="34" charset="0"/>
              </a:rPr>
              <a:t>e.seat</a:t>
            </a:r>
            <a:r>
              <a:rPr lang="en-US" altLang="zh-CN" sz="1600" b="1" dirty="0">
                <a:latin typeface="Tahoma" pitchFamily="34" charset="0"/>
              </a:rPr>
              <a:t>); Pop(</a:t>
            </a:r>
            <a:r>
              <a:rPr lang="en-US" altLang="zh-CN" sz="1600" b="1" dirty="0" err="1">
                <a:latin typeface="Tahoma" pitchFamily="34" charset="0"/>
              </a:rPr>
              <a:t>s,e</a:t>
            </a:r>
            <a:r>
              <a:rPr lang="en-US" altLang="zh-CN" sz="1600" b="1" dirty="0">
                <a:latin typeface="Tahoma" pitchFamily="34" charset="0"/>
              </a:rPr>
              <a:t>); //</a:t>
            </a:r>
            <a:r>
              <a:rPr lang="zh-CN" altLang="en-US" sz="1600" b="1" dirty="0">
                <a:latin typeface="Tahoma" pitchFamily="34" charset="0"/>
              </a:rPr>
              <a:t>留下不能通过的标记，并退回一步</a:t>
            </a:r>
          </a:p>
          <a:p>
            <a:pPr eaLnBrk="1" hangingPunct="1">
              <a:spcBef>
                <a:spcPct val="50000"/>
              </a:spcBef>
              <a:buClrTx/>
              <a:buSzTx/>
              <a:buFontTx/>
              <a:buNone/>
            </a:pPr>
            <a:r>
              <a:rPr lang="zh-CN" altLang="en-US" sz="1600" b="1" dirty="0">
                <a:latin typeface="Tahoma" pitchFamily="34" charset="0"/>
              </a:rPr>
              <a:t>｝</a:t>
            </a:r>
          </a:p>
          <a:p>
            <a:pPr eaLnBrk="1" hangingPunct="1">
              <a:spcBef>
                <a:spcPct val="50000"/>
              </a:spcBef>
              <a:buClrTx/>
              <a:buSzTx/>
              <a:buFontTx/>
              <a:buNone/>
            </a:pPr>
            <a:r>
              <a:rPr lang="en-US" altLang="zh-CN" sz="1600" b="1" dirty="0">
                <a:latin typeface="宋体" pitchFamily="2" charset="-122"/>
              </a:rPr>
              <a:t>If (</a:t>
            </a:r>
            <a:r>
              <a:rPr lang="en-US" altLang="zh-CN" sz="1600" b="1" dirty="0" err="1">
                <a:latin typeface="宋体" pitchFamily="2" charset="-122"/>
              </a:rPr>
              <a:t>e.di</a:t>
            </a:r>
            <a:r>
              <a:rPr lang="en-US" altLang="zh-CN" sz="1600" b="1" dirty="0">
                <a:latin typeface="宋体" pitchFamily="2" charset="-122"/>
              </a:rPr>
              <a:t>&lt;4){</a:t>
            </a:r>
          </a:p>
          <a:p>
            <a:pPr eaLnBrk="1" hangingPunct="1">
              <a:spcBef>
                <a:spcPct val="50000"/>
              </a:spcBef>
              <a:buClrTx/>
              <a:buSzTx/>
              <a:buFontTx/>
              <a:buNone/>
            </a:pPr>
            <a:r>
              <a:rPr lang="en-US" altLang="zh-CN" sz="1600" b="1" dirty="0">
                <a:latin typeface="宋体" pitchFamily="2" charset="-122"/>
              </a:rPr>
              <a:t>      </a:t>
            </a:r>
            <a:r>
              <a:rPr lang="en-US" altLang="zh-CN" sz="1600" b="1" dirty="0" err="1">
                <a:latin typeface="宋体" pitchFamily="2" charset="-122"/>
              </a:rPr>
              <a:t>e.di</a:t>
            </a:r>
            <a:r>
              <a:rPr lang="en-US" altLang="zh-CN" sz="1600" b="1" dirty="0">
                <a:latin typeface="宋体" pitchFamily="2" charset="-122"/>
              </a:rPr>
              <a:t>++; Push(</a:t>
            </a:r>
            <a:r>
              <a:rPr lang="en-US" altLang="zh-CN" sz="1600" b="1" dirty="0" err="1">
                <a:latin typeface="宋体" pitchFamily="2" charset="-122"/>
              </a:rPr>
              <a:t>S,e</a:t>
            </a:r>
            <a:r>
              <a:rPr lang="en-US" altLang="zh-CN" sz="1600" b="1" dirty="0">
                <a:latin typeface="宋体" pitchFamily="2" charset="-122"/>
              </a:rPr>
              <a:t>);   //</a:t>
            </a:r>
            <a:r>
              <a:rPr lang="zh-CN" altLang="en-US" sz="1600" b="1" dirty="0">
                <a:latin typeface="宋体" pitchFamily="2" charset="-122"/>
              </a:rPr>
              <a:t>换下一方向搜索</a:t>
            </a:r>
          </a:p>
          <a:p>
            <a:pPr eaLnBrk="1" hangingPunct="1">
              <a:spcBef>
                <a:spcPct val="50000"/>
              </a:spcBef>
              <a:buClrTx/>
              <a:buSzTx/>
              <a:buFontTx/>
              <a:buNone/>
            </a:pPr>
            <a:r>
              <a:rPr lang="zh-CN" altLang="en-US" sz="1600" b="1" dirty="0">
                <a:latin typeface="宋体" pitchFamily="2" charset="-122"/>
              </a:rPr>
              <a:t>      </a:t>
            </a:r>
            <a:r>
              <a:rPr lang="en-US" altLang="zh-CN" sz="1600" b="1" dirty="0" err="1">
                <a:latin typeface="宋体" pitchFamily="2" charset="-122"/>
              </a:rPr>
              <a:t>curpos</a:t>
            </a:r>
            <a:r>
              <a:rPr lang="en-US" altLang="zh-CN" sz="1600" b="1" dirty="0">
                <a:latin typeface="宋体" pitchFamily="2" charset="-122"/>
              </a:rPr>
              <a:t>=</a:t>
            </a:r>
            <a:r>
              <a:rPr lang="en-US" altLang="zh-CN" sz="1600" b="1" dirty="0" err="1">
                <a:latin typeface="宋体" pitchFamily="2" charset="-122"/>
              </a:rPr>
              <a:t>NextPos</a:t>
            </a:r>
            <a:r>
              <a:rPr lang="en-US" altLang="zh-CN" sz="1600" b="1" dirty="0">
                <a:latin typeface="宋体" pitchFamily="2" charset="-122"/>
              </a:rPr>
              <a:t>(</a:t>
            </a:r>
            <a:r>
              <a:rPr lang="en-US" altLang="zh-CN" sz="1600" b="1" dirty="0" err="1">
                <a:latin typeface="宋体" pitchFamily="2" charset="-122"/>
              </a:rPr>
              <a:t>e.seat</a:t>
            </a:r>
            <a:r>
              <a:rPr lang="en-US" altLang="zh-CN" sz="1600" b="1" dirty="0">
                <a:latin typeface="宋体" pitchFamily="2" charset="-122"/>
              </a:rPr>
              <a:t>, </a:t>
            </a:r>
            <a:r>
              <a:rPr lang="en-US" altLang="zh-CN" sz="1600" b="1" dirty="0" err="1">
                <a:latin typeface="宋体" pitchFamily="2" charset="-122"/>
              </a:rPr>
              <a:t>e.di</a:t>
            </a:r>
            <a:r>
              <a:rPr lang="en-US" altLang="zh-CN" sz="1600" b="1" dirty="0">
                <a:latin typeface="宋体" pitchFamily="2" charset="-122"/>
              </a:rPr>
              <a:t>);</a:t>
            </a:r>
          </a:p>
          <a:p>
            <a:pPr eaLnBrk="1" hangingPunct="1">
              <a:spcBef>
                <a:spcPct val="50000"/>
              </a:spcBef>
              <a:buClrTx/>
              <a:buSzTx/>
              <a:buFontTx/>
              <a:buNone/>
            </a:pPr>
            <a:r>
              <a:rPr lang="en-US" altLang="zh-CN" sz="1600" b="1" dirty="0">
                <a:latin typeface="宋体" pitchFamily="2" charset="-122"/>
              </a:rPr>
              <a:t>          //</a:t>
            </a:r>
            <a:r>
              <a:rPr lang="zh-CN" altLang="en-US" sz="1600" b="1" dirty="0">
                <a:latin typeface="宋体" pitchFamily="2" charset="-122"/>
              </a:rPr>
              <a:t>设定当前位置是该新方向上的相邻块</a:t>
            </a:r>
          </a:p>
          <a:p>
            <a:pPr eaLnBrk="1" hangingPunct="1">
              <a:spcBef>
                <a:spcPct val="50000"/>
              </a:spcBef>
              <a:buClrTx/>
              <a:buSzTx/>
              <a:buFontTx/>
              <a:buNone/>
            </a:pPr>
            <a:r>
              <a:rPr lang="zh-CN" altLang="en-US" sz="1600" b="1" dirty="0">
                <a:latin typeface="宋体" pitchFamily="2" charset="-122"/>
              </a:rPr>
              <a:t>      </a:t>
            </a:r>
            <a:r>
              <a:rPr lang="en-US" altLang="zh-CN" sz="1600" b="1" dirty="0">
                <a:latin typeface="宋体" pitchFamily="2" charset="-122"/>
              </a:rPr>
              <a:t>}</a:t>
            </a:r>
          </a:p>
          <a:p>
            <a:pPr eaLnBrk="1" hangingPunct="1">
              <a:spcBef>
                <a:spcPct val="50000"/>
              </a:spcBef>
              <a:buClrTx/>
              <a:buSzTx/>
              <a:buFontTx/>
              <a:buNone/>
            </a:pPr>
            <a:r>
              <a:rPr lang="en-US" altLang="zh-CN" sz="1600" b="1" dirty="0">
                <a:latin typeface="Tahoma" pitchFamily="34" charset="0"/>
              </a:rPr>
              <a:t>    }</a:t>
            </a:r>
          </a:p>
          <a:p>
            <a:pPr eaLnBrk="1" hangingPunct="1">
              <a:spcBef>
                <a:spcPct val="50000"/>
              </a:spcBef>
              <a:buClrTx/>
              <a:buSzTx/>
              <a:buFontTx/>
              <a:buNone/>
            </a:pPr>
            <a:r>
              <a:rPr lang="en-US" altLang="zh-CN" sz="1600" b="1" dirty="0">
                <a:latin typeface="Tahoma" pitchFamily="34" charset="0"/>
              </a:rPr>
              <a:t>  }</a:t>
            </a:r>
          </a:p>
          <a:p>
            <a:pPr eaLnBrk="1" hangingPunct="1">
              <a:spcBef>
                <a:spcPct val="50000"/>
              </a:spcBef>
              <a:buClrTx/>
              <a:buSzTx/>
              <a:buFontTx/>
              <a:buNone/>
            </a:pPr>
            <a:r>
              <a:rPr lang="en-US" altLang="zh-CN" sz="1600" b="1" dirty="0">
                <a:latin typeface="Tahoma" pitchFamily="34" charset="0"/>
              </a:rPr>
              <a:t>} while(!</a:t>
            </a:r>
            <a:r>
              <a:rPr lang="en-US" altLang="zh-CN" sz="1600" b="1" dirty="0" err="1">
                <a:latin typeface="Tahoma" pitchFamily="34" charset="0"/>
              </a:rPr>
              <a:t>StackEmpty</a:t>
            </a:r>
            <a:r>
              <a:rPr lang="en-US" altLang="zh-CN" sz="1600" b="1" dirty="0">
                <a:latin typeface="Tahoma" pitchFamily="34" charset="0"/>
              </a:rPr>
              <a:t>(S));</a:t>
            </a:r>
          </a:p>
          <a:p>
            <a:pPr eaLnBrk="1" hangingPunct="1">
              <a:spcBef>
                <a:spcPct val="50000"/>
              </a:spcBef>
              <a:buClrTx/>
              <a:buSzTx/>
              <a:buFontTx/>
              <a:buNone/>
            </a:pPr>
            <a:r>
              <a:rPr lang="en-US" altLang="zh-CN" sz="1600" b="1" dirty="0">
                <a:latin typeface="Tahoma" pitchFamily="34" charset="0"/>
              </a:rPr>
              <a:t>  return(FALSE);</a:t>
            </a:r>
          </a:p>
          <a:p>
            <a:pPr eaLnBrk="1" hangingPunct="1">
              <a:spcBef>
                <a:spcPct val="50000"/>
              </a:spcBef>
              <a:buClrTx/>
              <a:buSzTx/>
              <a:buFontTx/>
              <a:buNone/>
            </a:pPr>
            <a:r>
              <a:rPr lang="en-US" altLang="zh-CN" sz="1600" b="1" dirty="0">
                <a:latin typeface="Tahoma" pitchFamily="34" charset="0"/>
              </a:rPr>
              <a:t>}</a:t>
            </a:r>
          </a:p>
        </p:txBody>
      </p:sp>
    </p:spTree>
    <p:extLst>
      <p:ext uri="{BB962C8B-B14F-4D97-AF65-F5344CB8AC3E}">
        <p14:creationId xmlns:p14="http://schemas.microsoft.com/office/powerpoint/2010/main" val="13867504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title"/>
          </p:nvPr>
        </p:nvSpPr>
        <p:spPr/>
        <p:txBody>
          <a:bodyPr/>
          <a:lstStyle/>
          <a:p>
            <a:pPr eaLnBrk="1" hangingPunct="1"/>
            <a:r>
              <a:rPr lang="en-US" altLang="zh-CN" sz="4000" smtClean="0"/>
              <a:t>3.2  </a:t>
            </a:r>
            <a:r>
              <a:rPr lang="zh-CN" altLang="en-US" sz="4000" smtClean="0"/>
              <a:t>算术表达式求值</a:t>
            </a:r>
            <a:r>
              <a:rPr lang="en-US" altLang="zh-CN" sz="4000" smtClean="0"/>
              <a:t>(1)</a:t>
            </a:r>
          </a:p>
        </p:txBody>
      </p:sp>
      <p:sp>
        <p:nvSpPr>
          <p:cNvPr id="45059" name="Rectangle 8"/>
          <p:cNvSpPr>
            <a:spLocks noGrp="1" noChangeArrowheads="1"/>
          </p:cNvSpPr>
          <p:nvPr>
            <p:ph type="body" idx="1"/>
          </p:nvPr>
        </p:nvSpPr>
        <p:spPr>
          <a:xfrm>
            <a:off x="379474" y="1365675"/>
            <a:ext cx="8389807" cy="4114800"/>
          </a:xfrm>
        </p:spPr>
        <p:txBody>
          <a:bodyPr/>
          <a:lstStyle/>
          <a:p>
            <a:pPr eaLnBrk="1" hangingPunct="1"/>
            <a:r>
              <a:rPr lang="zh-CN" altLang="en-US" sz="2400" b="1" dirty="0" smtClean="0">
                <a:latin typeface="Times New Roman" pitchFamily="18" charset="0"/>
              </a:rPr>
              <a:t>计算机中表达式的组成</a:t>
            </a:r>
          </a:p>
          <a:p>
            <a:pPr lvl="1" eaLnBrk="1" hangingPunct="1"/>
            <a:r>
              <a:rPr lang="zh-CN" altLang="en-US" sz="2400" b="1" dirty="0" smtClean="0">
                <a:solidFill>
                  <a:srgbClr val="FF0000"/>
                </a:solidFill>
                <a:latin typeface="Times New Roman" pitchFamily="18" charset="0"/>
              </a:rPr>
              <a:t>操作数</a:t>
            </a:r>
            <a:r>
              <a:rPr lang="en-US" altLang="zh-CN" sz="2400" b="1" dirty="0" smtClean="0">
                <a:latin typeface="Times New Roman" pitchFamily="18" charset="0"/>
              </a:rPr>
              <a:t>(operand)</a:t>
            </a:r>
            <a:r>
              <a:rPr lang="zh-CN" altLang="en-US" sz="2400" b="1" dirty="0" smtClean="0">
                <a:latin typeface="Times New Roman" pitchFamily="18" charset="0"/>
              </a:rPr>
              <a:t>：可以是常数、变量或常量标识符</a:t>
            </a:r>
          </a:p>
          <a:p>
            <a:pPr lvl="1" eaLnBrk="1" hangingPunct="1"/>
            <a:r>
              <a:rPr lang="zh-CN" altLang="en-US" sz="2400" b="1" dirty="0" smtClean="0">
                <a:solidFill>
                  <a:srgbClr val="FF0000"/>
                </a:solidFill>
                <a:latin typeface="Times New Roman" pitchFamily="18" charset="0"/>
              </a:rPr>
              <a:t>运算符</a:t>
            </a:r>
            <a:r>
              <a:rPr lang="en-US" altLang="zh-CN" sz="2400" b="1" dirty="0" smtClean="0">
                <a:latin typeface="Times New Roman" pitchFamily="18" charset="0"/>
              </a:rPr>
              <a:t>(operator)</a:t>
            </a:r>
            <a:r>
              <a:rPr lang="zh-CN" altLang="en-US" sz="2400" b="1" dirty="0" smtClean="0">
                <a:latin typeface="Times New Roman" pitchFamily="18" charset="0"/>
              </a:rPr>
              <a:t>：算术运算符、关系运算符和逻辑运算符</a:t>
            </a:r>
          </a:p>
          <a:p>
            <a:pPr lvl="1" eaLnBrk="1" hangingPunct="1"/>
            <a:r>
              <a:rPr lang="zh-CN" altLang="en-US" sz="2400" b="1" dirty="0" smtClean="0">
                <a:solidFill>
                  <a:srgbClr val="FF0000"/>
                </a:solidFill>
                <a:latin typeface="Times New Roman" pitchFamily="18" charset="0"/>
              </a:rPr>
              <a:t>界限符</a:t>
            </a:r>
            <a:r>
              <a:rPr lang="en-US" altLang="zh-CN" sz="2400" b="1" dirty="0" smtClean="0">
                <a:latin typeface="Times New Roman" pitchFamily="18" charset="0"/>
              </a:rPr>
              <a:t>(delimiter)</a:t>
            </a:r>
            <a:r>
              <a:rPr lang="zh-CN" altLang="en-US" sz="2400" b="1" dirty="0" smtClean="0">
                <a:latin typeface="Times New Roman" pitchFamily="18" charset="0"/>
              </a:rPr>
              <a:t>：左右括号和标识表达式结束的结束符 “</a:t>
            </a:r>
            <a:r>
              <a:rPr lang="en-US" altLang="zh-CN" sz="2400" b="1" dirty="0" smtClean="0">
                <a:latin typeface="Times New Roman" pitchFamily="18" charset="0"/>
              </a:rPr>
              <a:t>#” </a:t>
            </a:r>
          </a:p>
          <a:p>
            <a:pPr eaLnBrk="1" hangingPunct="1"/>
            <a:r>
              <a:rPr lang="zh-CN" altLang="en-US" sz="2400" b="1" dirty="0" smtClean="0">
                <a:latin typeface="Times New Roman" pitchFamily="18" charset="0"/>
              </a:rPr>
              <a:t>设置两个栈：</a:t>
            </a:r>
          </a:p>
          <a:p>
            <a:pPr lvl="1" eaLnBrk="1" hangingPunct="1"/>
            <a:r>
              <a:rPr lang="zh-CN" altLang="en-US" sz="2400" b="1" dirty="0" smtClean="0">
                <a:latin typeface="Times New Roman" pitchFamily="18" charset="0"/>
              </a:rPr>
              <a:t>操作数栈（</a:t>
            </a:r>
            <a:r>
              <a:rPr lang="en-US" altLang="zh-CN" sz="2400" b="1" dirty="0" smtClean="0">
                <a:latin typeface="Times New Roman" pitchFamily="18" charset="0"/>
              </a:rPr>
              <a:t>OPND</a:t>
            </a:r>
            <a:r>
              <a:rPr lang="zh-CN" altLang="en-US" sz="2400" b="1" dirty="0" smtClean="0">
                <a:latin typeface="Times New Roman" pitchFamily="18" charset="0"/>
              </a:rPr>
              <a:t>）：存放表达式中的操作数，置为空。</a:t>
            </a:r>
          </a:p>
          <a:p>
            <a:pPr lvl="1" eaLnBrk="1" hangingPunct="1"/>
            <a:r>
              <a:rPr lang="zh-CN" altLang="en-US" sz="2400" b="1" dirty="0" smtClean="0">
                <a:latin typeface="Times New Roman" pitchFamily="18" charset="0"/>
              </a:rPr>
              <a:t>运算符栈（</a:t>
            </a:r>
            <a:r>
              <a:rPr lang="en-US" altLang="zh-CN" sz="2400" b="1" dirty="0" smtClean="0">
                <a:latin typeface="Times New Roman" pitchFamily="18" charset="0"/>
              </a:rPr>
              <a:t>OPTR</a:t>
            </a:r>
            <a:r>
              <a:rPr lang="zh-CN" altLang="en-US" sz="2400" b="1" dirty="0" smtClean="0">
                <a:latin typeface="Times New Roman" pitchFamily="18" charset="0"/>
              </a:rPr>
              <a:t>）：存放表达式中的运算符。栈底虚设“</a:t>
            </a:r>
            <a:r>
              <a:rPr lang="en-US" altLang="zh-CN" sz="2400" b="1" dirty="0" smtClean="0">
                <a:latin typeface="Times New Roman" pitchFamily="18" charset="0"/>
              </a:rPr>
              <a:t>#”</a:t>
            </a:r>
            <a:r>
              <a:rPr lang="zh-CN" altLang="en-US" sz="2400" b="1" dirty="0" smtClean="0">
                <a:latin typeface="Times New Roman" pitchFamily="18" charset="0"/>
              </a:rPr>
              <a:t>。</a:t>
            </a:r>
          </a:p>
          <a:p>
            <a:pPr lvl="1" eaLnBrk="1" hangingPunct="1">
              <a:lnSpc>
                <a:spcPct val="80000"/>
              </a:lnSpc>
            </a:pPr>
            <a:endParaRPr lang="en-US" altLang="zh-CN" sz="2400" b="1" dirty="0" smtClean="0">
              <a:latin typeface="Times New Roman" pitchFamily="18" charset="0"/>
            </a:endParaRPr>
          </a:p>
        </p:txBody>
      </p:sp>
      <p:sp>
        <p:nvSpPr>
          <p:cNvPr id="4506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95CD95CE-88E5-4FCD-AACF-629CA05A10A4}" type="slidenum">
              <a:rPr lang="en-US" altLang="zh-CN" sz="1400"/>
              <a:pPr>
                <a:spcBef>
                  <a:spcPct val="0"/>
                </a:spcBef>
                <a:buClrTx/>
                <a:buSzTx/>
                <a:buFontTx/>
                <a:buNone/>
              </a:pPr>
              <a:t>25</a:t>
            </a:fld>
            <a:endParaRPr lang="en-US" altLang="zh-CN" sz="1400"/>
          </a:p>
        </p:txBody>
      </p:sp>
    </p:spTree>
    <p:extLst>
      <p:ext uri="{BB962C8B-B14F-4D97-AF65-F5344CB8AC3E}">
        <p14:creationId xmlns:p14="http://schemas.microsoft.com/office/powerpoint/2010/main" val="2316882823"/>
      </p:ext>
    </p:extLst>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323906" y="1071503"/>
            <a:ext cx="7888070" cy="1658249"/>
          </a:xfrm>
        </p:spPr>
        <p:txBody>
          <a:bodyPr/>
          <a:lstStyle/>
          <a:p>
            <a:pPr eaLnBrk="1" hangingPunct="1"/>
            <a:r>
              <a:rPr lang="zh-CN" altLang="en-US" sz="2400" b="1" dirty="0" smtClean="0">
                <a:latin typeface="Times New Roman" pitchFamily="18" charset="0"/>
              </a:rPr>
              <a:t>简单算术表达式的求值问题</a:t>
            </a:r>
          </a:p>
          <a:p>
            <a:pPr lvl="1" eaLnBrk="1" hangingPunct="1">
              <a:buFont typeface="Wingdings" pitchFamily="2" charset="2"/>
              <a:buNone/>
            </a:pPr>
            <a:r>
              <a:rPr lang="zh-CN" altLang="en-US" sz="2400" b="1" dirty="0" smtClean="0">
                <a:latin typeface="Times New Roman" pitchFamily="18" charset="0"/>
              </a:rPr>
              <a:t>（</a:t>
            </a:r>
            <a:r>
              <a:rPr lang="en-US" altLang="zh-CN" sz="2400" b="1" dirty="0" smtClean="0">
                <a:latin typeface="Times New Roman" pitchFamily="18" charset="0"/>
              </a:rPr>
              <a:t>1</a:t>
            </a:r>
            <a:r>
              <a:rPr lang="zh-CN" altLang="en-US" sz="2400" b="1" dirty="0" smtClean="0">
                <a:latin typeface="Times New Roman" pitchFamily="18" charset="0"/>
              </a:rPr>
              <a:t>）先乘除后加减；</a:t>
            </a:r>
          </a:p>
          <a:p>
            <a:pPr lvl="1" eaLnBrk="1" hangingPunct="1">
              <a:buFont typeface="Wingdings" pitchFamily="2" charset="2"/>
              <a:buNone/>
            </a:pPr>
            <a:r>
              <a:rPr lang="zh-CN" altLang="en-US" sz="2400" b="1" dirty="0" smtClean="0">
                <a:latin typeface="Times New Roman" pitchFamily="18" charset="0"/>
              </a:rPr>
              <a:t>（</a:t>
            </a:r>
            <a:r>
              <a:rPr lang="en-US" altLang="zh-CN" sz="2400" b="1" dirty="0" smtClean="0">
                <a:latin typeface="Times New Roman" pitchFamily="18" charset="0"/>
              </a:rPr>
              <a:t>2</a:t>
            </a:r>
            <a:r>
              <a:rPr lang="zh-CN" altLang="en-US" sz="2400" b="1" dirty="0" smtClean="0">
                <a:latin typeface="Times New Roman" pitchFamily="18" charset="0"/>
              </a:rPr>
              <a:t>）同级运算时先左后右；</a:t>
            </a:r>
          </a:p>
          <a:p>
            <a:pPr lvl="1" eaLnBrk="1" hangingPunct="1">
              <a:buFont typeface="Wingdings" pitchFamily="2" charset="2"/>
              <a:buNone/>
            </a:pPr>
            <a:r>
              <a:rPr lang="zh-CN" altLang="en-US" sz="2400" b="1" dirty="0" smtClean="0">
                <a:latin typeface="Times New Roman" pitchFamily="18" charset="0"/>
              </a:rPr>
              <a:t>（</a:t>
            </a:r>
            <a:r>
              <a:rPr lang="en-US" altLang="zh-CN" sz="2400" b="1" dirty="0" smtClean="0">
                <a:latin typeface="Times New Roman" pitchFamily="18" charset="0"/>
              </a:rPr>
              <a:t>3</a:t>
            </a:r>
            <a:r>
              <a:rPr lang="zh-CN" altLang="en-US" sz="2400" b="1" dirty="0" smtClean="0">
                <a:latin typeface="Times New Roman" pitchFamily="18" charset="0"/>
              </a:rPr>
              <a:t>）先括号内后括号外。</a:t>
            </a:r>
          </a:p>
          <a:p>
            <a:pPr eaLnBrk="1" hangingPunct="1"/>
            <a:endParaRPr lang="en-US" altLang="zh-CN" sz="2400" dirty="0" smtClean="0"/>
          </a:p>
        </p:txBody>
      </p:sp>
      <p:sp>
        <p:nvSpPr>
          <p:cNvPr id="47106" name="Rectangle 2"/>
          <p:cNvSpPr>
            <a:spLocks noGrp="1" noChangeArrowheads="1"/>
          </p:cNvSpPr>
          <p:nvPr>
            <p:ph type="title"/>
          </p:nvPr>
        </p:nvSpPr>
        <p:spPr/>
        <p:txBody>
          <a:bodyPr/>
          <a:lstStyle/>
          <a:p>
            <a:pPr eaLnBrk="1" hangingPunct="1"/>
            <a:r>
              <a:rPr lang="en-US" altLang="zh-CN" dirty="0" smtClean="0"/>
              <a:t>3.2  </a:t>
            </a:r>
            <a:r>
              <a:rPr lang="zh-CN" altLang="en-US" dirty="0" smtClean="0"/>
              <a:t>算术表达式求值</a:t>
            </a:r>
            <a:r>
              <a:rPr lang="en-US" altLang="zh-CN" dirty="0" smtClean="0"/>
              <a:t>(2)</a:t>
            </a:r>
          </a:p>
        </p:txBody>
      </p:sp>
      <p:sp>
        <p:nvSpPr>
          <p:cNvPr id="404484" name="Rectangle 4"/>
          <p:cNvSpPr>
            <a:spLocks noChangeArrowheads="1"/>
          </p:cNvSpPr>
          <p:nvPr/>
        </p:nvSpPr>
        <p:spPr bwMode="auto">
          <a:xfrm>
            <a:off x="323906" y="2690581"/>
            <a:ext cx="8612095" cy="86201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zh-CN" altLang="en-US" sz="2000" b="1" dirty="0">
                <a:latin typeface="Times New Roman" pitchFamily="18" charset="0"/>
                <a:ea typeface="楷体_GB2312" pitchFamily="49" charset="-122"/>
              </a:rPr>
              <a:t>由规则（</a:t>
            </a:r>
            <a:r>
              <a:rPr kumimoji="1" lang="en-US" altLang="zh-CN" sz="2000" b="1" dirty="0">
                <a:latin typeface="Times New Roman" pitchFamily="18" charset="0"/>
                <a:ea typeface="楷体_GB2312" pitchFamily="49" charset="-122"/>
              </a:rPr>
              <a:t>2</a:t>
            </a:r>
            <a:r>
              <a:rPr kumimoji="1" lang="zh-CN" altLang="en-US" sz="2000" b="1" dirty="0">
                <a:latin typeface="Times New Roman" pitchFamily="18" charset="0"/>
                <a:ea typeface="楷体_GB2312" pitchFamily="49" charset="-122"/>
              </a:rPr>
              <a:t>），当</a:t>
            </a:r>
            <a:r>
              <a:rPr kumimoji="1" lang="en-US" altLang="zh-CN" sz="2000" b="1" dirty="0">
                <a:latin typeface="Times New Roman" pitchFamily="18" charset="0"/>
                <a:ea typeface="楷体_GB2312" pitchFamily="49" charset="-122"/>
              </a:rPr>
              <a:t>θ1=θ2</a:t>
            </a:r>
            <a:r>
              <a:rPr kumimoji="1" lang="zh-CN" altLang="en-US" sz="2000" b="1" dirty="0">
                <a:latin typeface="Times New Roman" pitchFamily="18" charset="0"/>
                <a:ea typeface="楷体_GB2312" pitchFamily="49" charset="-122"/>
              </a:rPr>
              <a:t>时，令</a:t>
            </a:r>
            <a:r>
              <a:rPr kumimoji="1" lang="en-US" altLang="zh-CN" sz="2000" b="1" dirty="0">
                <a:latin typeface="Times New Roman" pitchFamily="18" charset="0"/>
                <a:ea typeface="楷体_GB2312" pitchFamily="49" charset="-122"/>
              </a:rPr>
              <a:t>θ1&gt; θ2</a:t>
            </a:r>
            <a:r>
              <a:rPr kumimoji="1" lang="zh-CN" altLang="en-US" sz="2000" b="1" dirty="0">
                <a:latin typeface="Times New Roman" pitchFamily="18" charset="0"/>
                <a:ea typeface="楷体_GB2312" pitchFamily="49" charset="-122"/>
              </a:rPr>
              <a:t>，“</a:t>
            </a:r>
            <a:r>
              <a:rPr kumimoji="1" lang="en-US" altLang="zh-CN" sz="2000" b="1" dirty="0">
                <a:latin typeface="Times New Roman" pitchFamily="18" charset="0"/>
                <a:ea typeface="楷体_GB2312" pitchFamily="49" charset="-122"/>
              </a:rPr>
              <a:t>(</a:t>
            </a:r>
            <a:r>
              <a:rPr kumimoji="1" lang="zh-CN" altLang="en-US" sz="2000" b="1" dirty="0">
                <a:latin typeface="Times New Roman" pitchFamily="18" charset="0"/>
                <a:ea typeface="楷体_GB2312" pitchFamily="49" charset="-122"/>
              </a:rPr>
              <a:t>”除外</a:t>
            </a:r>
          </a:p>
          <a:p>
            <a:pPr eaLnBrk="1" hangingPunct="1">
              <a:spcBef>
                <a:spcPct val="50000"/>
              </a:spcBef>
              <a:buClrTx/>
              <a:buSzTx/>
              <a:buFontTx/>
              <a:buNone/>
            </a:pPr>
            <a:r>
              <a:rPr kumimoji="1" lang="zh-CN" altLang="en-US" sz="2000" b="1" dirty="0">
                <a:latin typeface="Times New Roman" pitchFamily="18" charset="0"/>
                <a:ea typeface="楷体_GB2312" pitchFamily="49" charset="-122"/>
              </a:rPr>
              <a:t>由规则（</a:t>
            </a:r>
            <a:r>
              <a:rPr kumimoji="1" lang="en-US" altLang="zh-CN" sz="2000" b="1" dirty="0">
                <a:latin typeface="Times New Roman" pitchFamily="18" charset="0"/>
                <a:ea typeface="楷体_GB2312" pitchFamily="49" charset="-122"/>
              </a:rPr>
              <a:t>3</a:t>
            </a:r>
            <a:r>
              <a:rPr kumimoji="1" lang="zh-CN" altLang="en-US" sz="2000" b="1" dirty="0">
                <a:latin typeface="Times New Roman" pitchFamily="18" charset="0"/>
                <a:ea typeface="楷体_GB2312" pitchFamily="49" charset="-122"/>
              </a:rPr>
              <a:t>），</a:t>
            </a:r>
            <a:r>
              <a:rPr kumimoji="1" lang="en-US" altLang="zh-CN" sz="2000" b="1" dirty="0">
                <a:latin typeface="Times New Roman" pitchFamily="18" charset="0"/>
                <a:ea typeface="楷体_GB2312" pitchFamily="49" charset="-122"/>
              </a:rPr>
              <a:t>+</a:t>
            </a:r>
            <a:r>
              <a:rPr kumimoji="1" lang="zh-CN" altLang="en-US" sz="2000" b="1" dirty="0">
                <a:latin typeface="Times New Roman" pitchFamily="18" charset="0"/>
                <a:ea typeface="楷体_GB2312" pitchFamily="49" charset="-122"/>
              </a:rPr>
              <a:t>、</a:t>
            </a:r>
            <a:r>
              <a:rPr kumimoji="1" lang="en-US" altLang="zh-CN" sz="2000" b="1" dirty="0">
                <a:latin typeface="Times New Roman" pitchFamily="18" charset="0"/>
                <a:ea typeface="楷体_GB2312" pitchFamily="49" charset="-122"/>
              </a:rPr>
              <a:t>-</a:t>
            </a:r>
            <a:r>
              <a:rPr kumimoji="1" lang="zh-CN" altLang="en-US" sz="2000" b="1" dirty="0">
                <a:latin typeface="Times New Roman" pitchFamily="18" charset="0"/>
                <a:ea typeface="楷体_GB2312" pitchFamily="49" charset="-122"/>
              </a:rPr>
              <a:t>、*、</a:t>
            </a:r>
            <a:r>
              <a:rPr kumimoji="1" lang="en-US" altLang="zh-CN" sz="2000" b="1" dirty="0">
                <a:latin typeface="Times New Roman" pitchFamily="18" charset="0"/>
                <a:ea typeface="楷体_GB2312" pitchFamily="49" charset="-122"/>
              </a:rPr>
              <a:t>/</a:t>
            </a:r>
            <a:r>
              <a:rPr kumimoji="1" lang="zh-CN" altLang="en-US" sz="2000" b="1" dirty="0">
                <a:latin typeface="Times New Roman" pitchFamily="18" charset="0"/>
                <a:ea typeface="楷体_GB2312" pitchFamily="49" charset="-122"/>
              </a:rPr>
              <a:t>为</a:t>
            </a:r>
            <a:r>
              <a:rPr kumimoji="1" lang="en-US" altLang="zh-CN" sz="2000" b="1" dirty="0">
                <a:latin typeface="Times New Roman" pitchFamily="18" charset="0"/>
                <a:ea typeface="楷体_GB2312" pitchFamily="49" charset="-122"/>
              </a:rPr>
              <a:t>θ1</a:t>
            </a:r>
            <a:r>
              <a:rPr kumimoji="1" lang="zh-CN" altLang="en-US" sz="2000" b="1" dirty="0">
                <a:latin typeface="Times New Roman" pitchFamily="18" charset="0"/>
                <a:ea typeface="楷体_GB2312" pitchFamily="49" charset="-122"/>
              </a:rPr>
              <a:t>时，优先级均低于‘（’但高于‘）’</a:t>
            </a:r>
          </a:p>
        </p:txBody>
      </p:sp>
      <p:pic>
        <p:nvPicPr>
          <p:cNvPr id="471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41" y="3803153"/>
            <a:ext cx="7921412"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025655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04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4"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title"/>
          </p:nvPr>
        </p:nvSpPr>
        <p:spPr/>
        <p:txBody>
          <a:bodyPr/>
          <a:lstStyle/>
          <a:p>
            <a:pPr eaLnBrk="1" hangingPunct="1"/>
            <a:r>
              <a:rPr lang="zh-CN" altLang="en-US" dirty="0" smtClean="0"/>
              <a:t>计算机系统处理表达式的步骤</a:t>
            </a:r>
            <a:endParaRPr lang="en-US" altLang="zh-CN" dirty="0" smtClean="0"/>
          </a:p>
        </p:txBody>
      </p:sp>
      <p:sp>
        <p:nvSpPr>
          <p:cNvPr id="28678" name="Rectangle 6"/>
          <p:cNvSpPr>
            <a:spLocks noGrp="1" noChangeArrowheads="1"/>
          </p:cNvSpPr>
          <p:nvPr>
            <p:ph type="body" idx="1"/>
          </p:nvPr>
        </p:nvSpPr>
        <p:spPr>
          <a:xfrm>
            <a:off x="528513" y="1380308"/>
            <a:ext cx="8372342" cy="4471988"/>
          </a:xfrm>
        </p:spPr>
        <p:txBody>
          <a:bodyPr/>
          <a:lstStyle/>
          <a:p>
            <a:pPr eaLnBrk="1" hangingPunct="1">
              <a:lnSpc>
                <a:spcPct val="80000"/>
              </a:lnSpc>
              <a:defRPr/>
            </a:pPr>
            <a:r>
              <a:rPr lang="zh-CN" altLang="en-US" sz="2400" b="1" dirty="0"/>
              <a:t>从左到右依次读入表达式符号</a:t>
            </a:r>
            <a:r>
              <a:rPr lang="en-US" altLang="zh-CN" sz="2400" b="1" dirty="0"/>
              <a:t>c</a:t>
            </a:r>
            <a:r>
              <a:rPr lang="zh-CN" altLang="en-US" sz="2400" b="1" dirty="0"/>
              <a:t>，根据运算规则处理：</a:t>
            </a:r>
          </a:p>
          <a:p>
            <a:pPr lvl="1" eaLnBrk="1" hangingPunct="1">
              <a:lnSpc>
                <a:spcPct val="80000"/>
              </a:lnSpc>
              <a:defRPr/>
            </a:pPr>
            <a:r>
              <a:rPr lang="zh-CN" altLang="en-US" sz="2400" b="1" dirty="0"/>
              <a:t>若</a:t>
            </a:r>
            <a:r>
              <a:rPr lang="en-US" altLang="zh-CN" sz="2400" b="1" dirty="0"/>
              <a:t>c</a:t>
            </a:r>
            <a:r>
              <a:rPr lang="zh-CN" altLang="en-US" sz="2400" b="1" dirty="0"/>
              <a:t>是</a:t>
            </a:r>
            <a:r>
              <a:rPr lang="zh-CN" altLang="en-US" sz="2400" b="1" dirty="0">
                <a:solidFill>
                  <a:srgbClr val="FF0000"/>
                </a:solidFill>
              </a:rPr>
              <a:t>操作数</a:t>
            </a:r>
            <a:r>
              <a:rPr lang="zh-CN" altLang="en-US" sz="2400" b="1" dirty="0"/>
              <a:t>，</a:t>
            </a:r>
            <a:r>
              <a:rPr lang="en-US" altLang="zh-CN" sz="2400" b="1" dirty="0"/>
              <a:t>Push(</a:t>
            </a:r>
            <a:r>
              <a:rPr lang="en-US" altLang="zh-CN" sz="2400" b="1" dirty="0" err="1"/>
              <a:t>OPND,c</a:t>
            </a:r>
            <a:r>
              <a:rPr lang="en-US" altLang="zh-CN" sz="2400" b="1" dirty="0"/>
              <a:t>); c=</a:t>
            </a:r>
            <a:r>
              <a:rPr lang="en-US" altLang="zh-CN" sz="2400" b="1" dirty="0" err="1"/>
              <a:t>getchar</a:t>
            </a:r>
            <a:r>
              <a:rPr lang="en-US" altLang="zh-CN" sz="2400" b="1" dirty="0"/>
              <a:t>();</a:t>
            </a:r>
          </a:p>
          <a:p>
            <a:pPr lvl="1" eaLnBrk="1" hangingPunct="1">
              <a:lnSpc>
                <a:spcPct val="80000"/>
              </a:lnSpc>
              <a:defRPr/>
            </a:pPr>
            <a:r>
              <a:rPr lang="zh-CN" altLang="en-US" sz="2400" b="1" dirty="0"/>
              <a:t>若</a:t>
            </a:r>
            <a:r>
              <a:rPr lang="en-US" altLang="zh-CN" sz="2400" b="1" dirty="0"/>
              <a:t>c</a:t>
            </a:r>
            <a:r>
              <a:rPr lang="zh-CN" altLang="en-US" sz="2400" b="1" dirty="0"/>
              <a:t>是</a:t>
            </a:r>
            <a:r>
              <a:rPr lang="zh-CN" altLang="en-US" sz="2400" b="1" dirty="0">
                <a:solidFill>
                  <a:srgbClr val="FF0000"/>
                </a:solidFill>
              </a:rPr>
              <a:t>运算符</a:t>
            </a:r>
            <a:endParaRPr lang="en-US" altLang="zh-CN" sz="2400" b="1" dirty="0">
              <a:solidFill>
                <a:srgbClr val="FF0000"/>
              </a:solidFill>
            </a:endParaRPr>
          </a:p>
          <a:p>
            <a:pPr marL="457200" lvl="1" indent="0" eaLnBrk="1" hangingPunct="1">
              <a:lnSpc>
                <a:spcPct val="80000"/>
              </a:lnSpc>
              <a:buFont typeface="Wingdings" pitchFamily="2" charset="2"/>
              <a:buNone/>
              <a:defRPr/>
            </a:pPr>
            <a:r>
              <a:rPr lang="en-US" altLang="zh-CN" sz="2400" b="1" dirty="0"/>
              <a:t>switch(Precede(</a:t>
            </a:r>
            <a:r>
              <a:rPr lang="en-US" altLang="zh-CN" sz="2400" b="1" dirty="0" err="1"/>
              <a:t>GetTop</a:t>
            </a:r>
            <a:r>
              <a:rPr lang="en-US" altLang="zh-CN" sz="2400" b="1" dirty="0"/>
              <a:t>(OPTR),c))</a:t>
            </a:r>
          </a:p>
          <a:p>
            <a:pPr marL="457200" lvl="1" indent="0" eaLnBrk="1" hangingPunct="1">
              <a:lnSpc>
                <a:spcPct val="80000"/>
              </a:lnSpc>
              <a:buFont typeface="Wingdings" pitchFamily="2" charset="2"/>
              <a:buNone/>
              <a:defRPr/>
            </a:pPr>
            <a:r>
              <a:rPr lang="en-US" altLang="zh-CN" sz="2400" b="1" dirty="0"/>
              <a:t>{case ‘&lt;’:{   Push(OPTR,C);</a:t>
            </a:r>
          </a:p>
          <a:p>
            <a:pPr lvl="2" eaLnBrk="1" hangingPunct="1">
              <a:lnSpc>
                <a:spcPct val="80000"/>
              </a:lnSpc>
              <a:buFont typeface="Wingdings" pitchFamily="2" charset="2"/>
              <a:buNone/>
              <a:defRPr/>
            </a:pPr>
            <a:r>
              <a:rPr lang="en-US" altLang="zh-CN" b="1" dirty="0"/>
              <a:t>                 c=</a:t>
            </a:r>
            <a:r>
              <a:rPr lang="en-US" altLang="zh-CN" b="1" dirty="0" err="1"/>
              <a:t>getchar</a:t>
            </a:r>
            <a:r>
              <a:rPr lang="en-US" altLang="zh-CN" b="1" dirty="0"/>
              <a:t>(); </a:t>
            </a:r>
          </a:p>
          <a:p>
            <a:pPr lvl="2" eaLnBrk="1" hangingPunct="1">
              <a:lnSpc>
                <a:spcPct val="80000"/>
              </a:lnSpc>
              <a:buFont typeface="Wingdings" pitchFamily="2" charset="2"/>
              <a:buNone/>
              <a:defRPr/>
            </a:pPr>
            <a:r>
              <a:rPr lang="en-US" altLang="zh-CN" b="1" dirty="0"/>
              <a:t>                 break;   }</a:t>
            </a:r>
          </a:p>
          <a:p>
            <a:pPr marL="623888" lvl="2" indent="0" eaLnBrk="1" hangingPunct="1">
              <a:lnSpc>
                <a:spcPct val="80000"/>
              </a:lnSpc>
              <a:buFont typeface="Wingdings" pitchFamily="2" charset="2"/>
              <a:buNone/>
              <a:defRPr/>
            </a:pPr>
            <a:r>
              <a:rPr lang="en-US" altLang="zh-CN" b="1" dirty="0"/>
              <a:t>case ‘=’:{   Pop(</a:t>
            </a:r>
            <a:r>
              <a:rPr lang="en-US" altLang="zh-CN" b="1" dirty="0" err="1"/>
              <a:t>OPTR,c</a:t>
            </a:r>
            <a:r>
              <a:rPr lang="en-US" altLang="zh-CN" b="1" dirty="0"/>
              <a:t>);  c=</a:t>
            </a:r>
            <a:r>
              <a:rPr lang="en-US" altLang="zh-CN" b="1" dirty="0" err="1"/>
              <a:t>getchar</a:t>
            </a:r>
            <a:r>
              <a:rPr lang="en-US" altLang="zh-CN" b="1" dirty="0"/>
              <a:t>();  break;}</a:t>
            </a:r>
          </a:p>
          <a:p>
            <a:pPr marL="0" lvl="2" indent="623888" eaLnBrk="1" hangingPunct="1">
              <a:lnSpc>
                <a:spcPct val="80000"/>
              </a:lnSpc>
              <a:buFont typeface="Wingdings" pitchFamily="2" charset="2"/>
              <a:buNone/>
              <a:defRPr/>
            </a:pPr>
            <a:r>
              <a:rPr lang="en-US" altLang="zh-CN" b="1" dirty="0"/>
              <a:t>case ‘&gt;’:{   a=Pop(OPND); b=Pop(OPND);</a:t>
            </a:r>
          </a:p>
          <a:p>
            <a:pPr lvl="2" eaLnBrk="1" hangingPunct="1">
              <a:lnSpc>
                <a:spcPct val="80000"/>
              </a:lnSpc>
              <a:buFont typeface="Wingdings" pitchFamily="2" charset="2"/>
              <a:buNone/>
              <a:defRPr/>
            </a:pPr>
            <a:r>
              <a:rPr lang="en-US" altLang="zh-CN" b="1" dirty="0"/>
              <a:t>                 theta=POP(OPTR);        </a:t>
            </a:r>
          </a:p>
          <a:p>
            <a:pPr lvl="2" eaLnBrk="1" hangingPunct="1">
              <a:lnSpc>
                <a:spcPct val="80000"/>
              </a:lnSpc>
              <a:buFont typeface="Wingdings" pitchFamily="2" charset="2"/>
              <a:buNone/>
              <a:defRPr/>
            </a:pPr>
            <a:r>
              <a:rPr lang="en-US" altLang="zh-CN" b="1" dirty="0"/>
              <a:t>                 Push(</a:t>
            </a:r>
            <a:r>
              <a:rPr lang="en-US" altLang="zh-CN" b="1" dirty="0" err="1"/>
              <a:t>OPND,operate</a:t>
            </a:r>
            <a:r>
              <a:rPr lang="en-US" altLang="zh-CN" b="1" dirty="0"/>
              <a:t>(</a:t>
            </a:r>
            <a:r>
              <a:rPr lang="en-US" altLang="zh-CN" b="1" dirty="0" err="1"/>
              <a:t>a,theta,b</a:t>
            </a:r>
            <a:r>
              <a:rPr lang="en-US" altLang="zh-CN" b="1" dirty="0"/>
              <a:t>));</a:t>
            </a:r>
          </a:p>
          <a:p>
            <a:pPr lvl="2" eaLnBrk="1" hangingPunct="1">
              <a:lnSpc>
                <a:spcPct val="80000"/>
              </a:lnSpc>
              <a:buFont typeface="Wingdings" pitchFamily="2" charset="2"/>
              <a:buNone/>
              <a:defRPr/>
            </a:pPr>
            <a:r>
              <a:rPr lang="en-US" altLang="zh-CN" b="1" dirty="0"/>
              <a:t>                 break;   }</a:t>
            </a:r>
          </a:p>
          <a:p>
            <a:pPr lvl="2" indent="-693738" eaLnBrk="1" hangingPunct="1">
              <a:lnSpc>
                <a:spcPct val="80000"/>
              </a:lnSpc>
              <a:buFont typeface="Wingdings" pitchFamily="2" charset="2"/>
              <a:buNone/>
              <a:defRPr/>
            </a:pPr>
            <a:r>
              <a:rPr lang="en-US" altLang="zh-CN" b="1" dirty="0"/>
              <a:t>}</a:t>
            </a:r>
          </a:p>
        </p:txBody>
      </p:sp>
      <p:sp>
        <p:nvSpPr>
          <p:cNvPr id="4915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2B27010C-0572-4238-BDFF-9765BEBB078A}" type="slidenum">
              <a:rPr lang="en-US" altLang="zh-CN" sz="1400"/>
              <a:pPr>
                <a:spcBef>
                  <a:spcPct val="0"/>
                </a:spcBef>
                <a:buClrTx/>
                <a:buSzTx/>
                <a:buFontTx/>
                <a:buNone/>
              </a:pPr>
              <a:t>27</a:t>
            </a:fld>
            <a:endParaRPr lang="en-US" altLang="zh-CN" sz="1400"/>
          </a:p>
        </p:txBody>
      </p:sp>
    </p:spTree>
    <p:extLst>
      <p:ext uri="{BB962C8B-B14F-4D97-AF65-F5344CB8AC3E}">
        <p14:creationId xmlns:p14="http://schemas.microsoft.com/office/powerpoint/2010/main" val="225342041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929108" y="365126"/>
            <a:ext cx="7457245" cy="596760"/>
          </a:xfrm>
        </p:spPr>
        <p:txBody>
          <a:bodyPr/>
          <a:lstStyle/>
          <a:p>
            <a:pPr eaLnBrk="1" hangingPunct="1"/>
            <a:r>
              <a:rPr lang="zh-CN" altLang="en-US" dirty="0" smtClean="0"/>
              <a:t>计算机系统处理表达式的步骤</a:t>
            </a:r>
            <a:r>
              <a:rPr lang="en-US" altLang="zh-CN" dirty="0" smtClean="0"/>
              <a:t>(2)</a:t>
            </a:r>
          </a:p>
        </p:txBody>
      </p:sp>
      <p:sp>
        <p:nvSpPr>
          <p:cNvPr id="50179" name="Rectangle 3"/>
          <p:cNvSpPr>
            <a:spLocks noGrp="1" noChangeArrowheads="1"/>
          </p:cNvSpPr>
          <p:nvPr>
            <p:ph type="body" idx="1"/>
          </p:nvPr>
        </p:nvSpPr>
        <p:spPr>
          <a:xfrm>
            <a:off x="510365" y="1340007"/>
            <a:ext cx="8372341" cy="4616450"/>
          </a:xfrm>
        </p:spPr>
        <p:txBody>
          <a:bodyPr/>
          <a:lstStyle/>
          <a:p>
            <a:pPr eaLnBrk="1" hangingPunct="1">
              <a:spcBef>
                <a:spcPct val="0"/>
              </a:spcBef>
            </a:pPr>
            <a:r>
              <a:rPr lang="zh-CN" altLang="en-US" sz="2400" b="1" dirty="0" smtClean="0"/>
              <a:t>从左到右依次读入表达式符号</a:t>
            </a:r>
            <a:r>
              <a:rPr lang="en-US" altLang="zh-CN" sz="2400" b="1" dirty="0" smtClean="0"/>
              <a:t>c</a:t>
            </a:r>
            <a:r>
              <a:rPr lang="zh-CN" altLang="en-US" sz="2400" b="1" dirty="0" smtClean="0"/>
              <a:t>，根据运算规则处理：</a:t>
            </a:r>
          </a:p>
          <a:p>
            <a:pPr lvl="1" eaLnBrk="1" hangingPunct="1">
              <a:spcBef>
                <a:spcPct val="0"/>
              </a:spcBef>
            </a:pPr>
            <a:r>
              <a:rPr lang="zh-CN" altLang="en-US" sz="2400" b="1" dirty="0" smtClean="0"/>
              <a:t>若</a:t>
            </a:r>
            <a:r>
              <a:rPr lang="en-US" altLang="zh-CN" sz="2400" b="1" dirty="0" smtClean="0"/>
              <a:t>c</a:t>
            </a:r>
            <a:r>
              <a:rPr lang="zh-CN" altLang="en-US" sz="2400" b="1" dirty="0" smtClean="0"/>
              <a:t>是操作数，</a:t>
            </a:r>
            <a:r>
              <a:rPr lang="en-US" altLang="zh-CN" sz="2400" b="1" dirty="0" smtClean="0"/>
              <a:t>Push(</a:t>
            </a:r>
            <a:r>
              <a:rPr lang="en-US" altLang="zh-CN" sz="2400" b="1" dirty="0" err="1" smtClean="0"/>
              <a:t>OPND,c</a:t>
            </a:r>
            <a:r>
              <a:rPr lang="en-US" altLang="zh-CN" sz="2400" b="1" dirty="0" smtClean="0"/>
              <a:t>); c=</a:t>
            </a:r>
            <a:r>
              <a:rPr lang="en-US" altLang="zh-CN" sz="2400" b="1" dirty="0" err="1" smtClean="0"/>
              <a:t>getchar</a:t>
            </a:r>
            <a:r>
              <a:rPr lang="en-US" altLang="zh-CN" sz="2400" b="1" dirty="0" smtClean="0"/>
              <a:t>();</a:t>
            </a:r>
          </a:p>
          <a:p>
            <a:pPr lvl="1" eaLnBrk="1" hangingPunct="1">
              <a:spcBef>
                <a:spcPct val="0"/>
              </a:spcBef>
            </a:pPr>
            <a:r>
              <a:rPr lang="en-US" altLang="zh-CN" sz="2400" b="1" dirty="0" smtClean="0"/>
              <a:t>if(c==</a:t>
            </a:r>
            <a:r>
              <a:rPr lang="en-US" altLang="zh-CN" sz="2400" b="1" dirty="0" smtClean="0">
                <a:latin typeface="Arial" pitchFamily="34" charset="0"/>
              </a:rPr>
              <a:t>‘</a:t>
            </a:r>
            <a:r>
              <a:rPr lang="en-US" altLang="zh-CN" sz="2400" b="1" dirty="0" smtClean="0"/>
              <a:t> </a:t>
            </a:r>
            <a:r>
              <a:rPr lang="en-US" altLang="zh-CN" sz="2400" b="1" dirty="0" smtClean="0">
                <a:solidFill>
                  <a:srgbClr val="FF0000"/>
                </a:solidFill>
              </a:rPr>
              <a:t>(</a:t>
            </a:r>
            <a:r>
              <a:rPr lang="en-US" altLang="zh-CN" sz="2400" b="1" dirty="0" smtClean="0">
                <a:latin typeface="Arial" pitchFamily="34" charset="0"/>
              </a:rPr>
              <a:t>’</a:t>
            </a:r>
            <a:r>
              <a:rPr lang="en-US" altLang="zh-CN" sz="2400" b="1" dirty="0" smtClean="0"/>
              <a:t> )</a:t>
            </a:r>
            <a:r>
              <a:rPr lang="en-US" altLang="zh-CN" sz="2400" b="1" dirty="0" smtClean="0">
                <a:solidFill>
                  <a:srgbClr val="FF0000"/>
                </a:solidFill>
              </a:rPr>
              <a:t> </a:t>
            </a:r>
            <a:r>
              <a:rPr lang="en-US" altLang="zh-CN" sz="2400" b="1" dirty="0" smtClean="0"/>
              <a:t>Push(OPTR);</a:t>
            </a:r>
          </a:p>
          <a:p>
            <a:pPr lvl="1" eaLnBrk="1" hangingPunct="1">
              <a:spcBef>
                <a:spcPct val="0"/>
              </a:spcBef>
            </a:pPr>
            <a:r>
              <a:rPr lang="en-US" altLang="zh-CN" sz="2400" b="1" dirty="0" smtClean="0"/>
              <a:t>if(c==</a:t>
            </a:r>
            <a:r>
              <a:rPr lang="en-US" altLang="zh-CN" sz="2400" b="1" dirty="0" smtClean="0">
                <a:latin typeface="Arial" pitchFamily="34" charset="0"/>
              </a:rPr>
              <a:t>‘</a:t>
            </a:r>
            <a:r>
              <a:rPr lang="en-US" altLang="zh-CN" sz="2400" b="1" dirty="0" smtClean="0"/>
              <a:t> </a:t>
            </a:r>
            <a:r>
              <a:rPr lang="en-US" altLang="zh-CN" sz="2400" b="1" dirty="0" smtClean="0">
                <a:solidFill>
                  <a:srgbClr val="FF0000"/>
                </a:solidFill>
              </a:rPr>
              <a:t>)</a:t>
            </a:r>
            <a:r>
              <a:rPr lang="en-US" altLang="zh-CN" sz="2400" b="1" dirty="0" smtClean="0">
                <a:latin typeface="Arial" pitchFamily="34" charset="0"/>
              </a:rPr>
              <a:t>’</a:t>
            </a:r>
            <a:r>
              <a:rPr lang="en-US" altLang="zh-CN" sz="2400" b="1" dirty="0" smtClean="0"/>
              <a:t>)</a:t>
            </a:r>
          </a:p>
          <a:p>
            <a:pPr lvl="2" eaLnBrk="1" hangingPunct="1">
              <a:spcBef>
                <a:spcPct val="0"/>
              </a:spcBef>
              <a:buFont typeface="Wingdings" pitchFamily="2" charset="2"/>
              <a:buNone/>
            </a:pPr>
            <a:r>
              <a:rPr lang="en-US" altLang="zh-CN" b="1" dirty="0" smtClean="0"/>
              <a:t>if(</a:t>
            </a:r>
            <a:r>
              <a:rPr lang="en-US" altLang="zh-CN" b="1" dirty="0" err="1" smtClean="0"/>
              <a:t>GetTop</a:t>
            </a:r>
            <a:r>
              <a:rPr lang="en-US" altLang="zh-CN" b="1" dirty="0" smtClean="0"/>
              <a:t>(OPTR)!=</a:t>
            </a:r>
            <a:r>
              <a:rPr lang="en-US" altLang="zh-CN" b="1" dirty="0" smtClean="0">
                <a:latin typeface="Arial" pitchFamily="34" charset="0"/>
              </a:rPr>
              <a:t>‘</a:t>
            </a:r>
            <a:r>
              <a:rPr lang="en-US" altLang="zh-CN" b="1" dirty="0" smtClean="0"/>
              <a:t>(</a:t>
            </a:r>
            <a:r>
              <a:rPr lang="en-US" altLang="zh-CN" b="1" dirty="0" smtClean="0">
                <a:latin typeface="Arial" pitchFamily="34" charset="0"/>
              </a:rPr>
              <a:t>’</a:t>
            </a:r>
            <a:r>
              <a:rPr lang="en-US" altLang="zh-CN" b="1" dirty="0" smtClean="0"/>
              <a:t>)</a:t>
            </a:r>
          </a:p>
          <a:p>
            <a:pPr lvl="2" eaLnBrk="1" hangingPunct="1">
              <a:spcBef>
                <a:spcPct val="0"/>
              </a:spcBef>
              <a:buFont typeface="Wingdings" pitchFamily="2" charset="2"/>
              <a:buNone/>
            </a:pPr>
            <a:r>
              <a:rPr lang="en-US" altLang="zh-CN" b="1" dirty="0" smtClean="0"/>
              <a:t>{     a=Pop(OPND);     b=Pop(OPND);</a:t>
            </a:r>
          </a:p>
          <a:p>
            <a:pPr lvl="2" eaLnBrk="1" hangingPunct="1">
              <a:spcBef>
                <a:spcPct val="0"/>
              </a:spcBef>
              <a:buFont typeface="Wingdings" pitchFamily="2" charset="2"/>
              <a:buNone/>
            </a:pPr>
            <a:r>
              <a:rPr lang="en-US" altLang="zh-CN" b="1" dirty="0" smtClean="0"/>
              <a:t>       theta=POP(OPTR); </a:t>
            </a:r>
          </a:p>
          <a:p>
            <a:pPr lvl="2" eaLnBrk="1" hangingPunct="1">
              <a:spcBef>
                <a:spcPct val="0"/>
              </a:spcBef>
              <a:buFont typeface="Wingdings" pitchFamily="2" charset="2"/>
              <a:buNone/>
            </a:pPr>
            <a:r>
              <a:rPr lang="en-US" altLang="zh-CN" b="1" dirty="0" smtClean="0"/>
              <a:t>       Push(</a:t>
            </a:r>
            <a:r>
              <a:rPr lang="en-US" altLang="zh-CN" b="1" dirty="0" err="1" smtClean="0"/>
              <a:t>OPND,operate</a:t>
            </a:r>
            <a:r>
              <a:rPr lang="en-US" altLang="zh-CN" b="1" dirty="0" smtClean="0"/>
              <a:t>(</a:t>
            </a:r>
            <a:r>
              <a:rPr lang="en-US" altLang="zh-CN" b="1" dirty="0" err="1" smtClean="0"/>
              <a:t>a,theta,b</a:t>
            </a:r>
            <a:r>
              <a:rPr lang="en-US" altLang="zh-CN" b="1" dirty="0" smtClean="0"/>
              <a:t>));</a:t>
            </a:r>
          </a:p>
          <a:p>
            <a:pPr lvl="2" eaLnBrk="1" hangingPunct="1">
              <a:spcBef>
                <a:spcPct val="0"/>
              </a:spcBef>
              <a:buFont typeface="Wingdings" pitchFamily="2" charset="2"/>
              <a:buNone/>
            </a:pPr>
            <a:r>
              <a:rPr lang="en-US" altLang="zh-CN" b="1" dirty="0" smtClean="0"/>
              <a:t>}</a:t>
            </a:r>
          </a:p>
          <a:p>
            <a:pPr lvl="2" eaLnBrk="1" hangingPunct="1">
              <a:spcBef>
                <a:spcPct val="0"/>
              </a:spcBef>
              <a:buFont typeface="Wingdings" pitchFamily="2" charset="2"/>
              <a:buNone/>
            </a:pPr>
            <a:r>
              <a:rPr lang="en-US" altLang="zh-CN" b="1" dirty="0" smtClean="0"/>
              <a:t>if(</a:t>
            </a:r>
            <a:r>
              <a:rPr lang="en-US" altLang="zh-CN" b="1" dirty="0" err="1" smtClean="0"/>
              <a:t>GetTop</a:t>
            </a:r>
            <a:r>
              <a:rPr lang="en-US" altLang="zh-CN" b="1" dirty="0" smtClean="0"/>
              <a:t>(OPTR)==</a:t>
            </a:r>
            <a:r>
              <a:rPr lang="en-US" altLang="zh-CN" b="1" dirty="0" smtClean="0">
                <a:latin typeface="Arial" pitchFamily="34" charset="0"/>
              </a:rPr>
              <a:t>‘</a:t>
            </a:r>
            <a:r>
              <a:rPr lang="en-US" altLang="zh-CN" b="1" dirty="0" smtClean="0"/>
              <a:t>(</a:t>
            </a:r>
            <a:r>
              <a:rPr lang="en-US" altLang="zh-CN" b="1" dirty="0" smtClean="0">
                <a:latin typeface="Arial" pitchFamily="34" charset="0"/>
              </a:rPr>
              <a:t>’</a:t>
            </a:r>
            <a:r>
              <a:rPr lang="en-US" altLang="zh-CN" b="1" dirty="0" smtClean="0"/>
              <a:t>)</a:t>
            </a:r>
          </a:p>
          <a:p>
            <a:pPr lvl="2" eaLnBrk="1" hangingPunct="1">
              <a:spcBef>
                <a:spcPct val="0"/>
              </a:spcBef>
              <a:buFont typeface="Wingdings" pitchFamily="2" charset="2"/>
              <a:buNone/>
            </a:pPr>
            <a:r>
              <a:rPr lang="en-US" altLang="zh-CN" b="1" dirty="0" smtClean="0"/>
              <a:t>{   Pop(</a:t>
            </a:r>
            <a:r>
              <a:rPr lang="en-US" altLang="zh-CN" b="1" dirty="0" err="1" smtClean="0"/>
              <a:t>S,e</a:t>
            </a:r>
            <a:r>
              <a:rPr lang="en-US" altLang="zh-CN" b="1" dirty="0" smtClean="0"/>
              <a:t>));     c=</a:t>
            </a:r>
            <a:r>
              <a:rPr lang="en-US" altLang="zh-CN" b="1" dirty="0" err="1" smtClean="0"/>
              <a:t>getchar</a:t>
            </a:r>
            <a:r>
              <a:rPr lang="en-US" altLang="zh-CN" b="1" dirty="0" smtClean="0"/>
              <a:t>();}</a:t>
            </a:r>
          </a:p>
          <a:p>
            <a:pPr lvl="1" eaLnBrk="1" hangingPunct="1">
              <a:spcBef>
                <a:spcPct val="0"/>
              </a:spcBef>
            </a:pPr>
            <a:r>
              <a:rPr lang="en-US" altLang="zh-CN" sz="2400" b="1" dirty="0" smtClean="0"/>
              <a:t>if(c==</a:t>
            </a:r>
            <a:r>
              <a:rPr lang="en-US" altLang="zh-CN" sz="2400" b="1" dirty="0" smtClean="0">
                <a:latin typeface="Arial" pitchFamily="34" charset="0"/>
              </a:rPr>
              <a:t>‘</a:t>
            </a:r>
            <a:r>
              <a:rPr lang="en-US" altLang="zh-CN" sz="2400" b="1" dirty="0" smtClean="0">
                <a:solidFill>
                  <a:srgbClr val="FF0000"/>
                </a:solidFill>
              </a:rPr>
              <a:t>#</a:t>
            </a:r>
            <a:r>
              <a:rPr lang="en-US" altLang="zh-CN" sz="2400" b="1" dirty="0" smtClean="0">
                <a:latin typeface="Arial" pitchFamily="34" charset="0"/>
              </a:rPr>
              <a:t>’</a:t>
            </a:r>
            <a:r>
              <a:rPr lang="en-US" altLang="zh-CN" sz="2400" b="1" dirty="0" smtClean="0"/>
              <a:t>&amp;&amp;</a:t>
            </a:r>
            <a:r>
              <a:rPr lang="en-US" altLang="zh-CN" sz="2400" b="1" dirty="0" err="1" smtClean="0"/>
              <a:t>GetTop</a:t>
            </a:r>
            <a:r>
              <a:rPr lang="en-US" altLang="zh-CN" sz="2400" b="1" dirty="0" smtClean="0"/>
              <a:t>(OPTR)==</a:t>
            </a:r>
            <a:r>
              <a:rPr lang="en-US" altLang="zh-CN" sz="2400" b="1" dirty="0" smtClean="0">
                <a:latin typeface="Arial" pitchFamily="34" charset="0"/>
              </a:rPr>
              <a:t>“</a:t>
            </a:r>
            <a:r>
              <a:rPr lang="en-US" altLang="zh-CN" sz="2400" b="1" dirty="0" smtClean="0"/>
              <a:t>#</a:t>
            </a:r>
            <a:r>
              <a:rPr lang="en-US" altLang="zh-CN" sz="2400" b="1" dirty="0" smtClean="0">
                <a:latin typeface="Arial" pitchFamily="34" charset="0"/>
              </a:rPr>
              <a:t>”</a:t>
            </a:r>
            <a:r>
              <a:rPr lang="en-US" altLang="zh-CN" sz="2400" b="1" dirty="0" smtClean="0"/>
              <a:t>)    </a:t>
            </a:r>
          </a:p>
          <a:p>
            <a:pPr lvl="1" eaLnBrk="1" hangingPunct="1">
              <a:spcBef>
                <a:spcPct val="0"/>
              </a:spcBef>
              <a:buFont typeface="Wingdings" pitchFamily="2" charset="2"/>
              <a:buNone/>
            </a:pPr>
            <a:r>
              <a:rPr lang="en-US" altLang="zh-CN" sz="2400" b="1" dirty="0" smtClean="0"/>
              <a:t>        result=</a:t>
            </a:r>
            <a:r>
              <a:rPr lang="en-US" altLang="zh-CN" sz="2400" b="1" dirty="0" err="1" smtClean="0"/>
              <a:t>GetTop</a:t>
            </a:r>
            <a:r>
              <a:rPr lang="en-US" altLang="zh-CN" sz="2400" b="1" dirty="0" smtClean="0"/>
              <a:t>(OPND);//</a:t>
            </a:r>
            <a:r>
              <a:rPr lang="zh-CN" altLang="en-US" sz="2400" b="1" dirty="0" smtClean="0"/>
              <a:t>表达式处理结束</a:t>
            </a:r>
          </a:p>
        </p:txBody>
      </p:sp>
    </p:spTree>
    <p:extLst>
      <p:ext uri="{BB962C8B-B14F-4D97-AF65-F5344CB8AC3E}">
        <p14:creationId xmlns:p14="http://schemas.microsoft.com/office/powerpoint/2010/main" val="2331819159"/>
      </p:ext>
    </p:extLst>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03932" y="228600"/>
            <a:ext cx="7687372" cy="672737"/>
          </a:xfrm>
        </p:spPr>
        <p:txBody>
          <a:bodyPr/>
          <a:lstStyle/>
          <a:p>
            <a:pPr eaLnBrk="1" hangingPunct="1"/>
            <a:r>
              <a:rPr lang="zh-CN" altLang="en-US" dirty="0" smtClean="0"/>
              <a:t>算术表达式的算符优先算法</a:t>
            </a:r>
          </a:p>
        </p:txBody>
      </p:sp>
      <p:sp>
        <p:nvSpPr>
          <p:cNvPr id="51203" name="Rectangle 3"/>
          <p:cNvSpPr>
            <a:spLocks noGrp="1" noChangeArrowheads="1"/>
          </p:cNvSpPr>
          <p:nvPr>
            <p:ph type="body" idx="1"/>
          </p:nvPr>
        </p:nvSpPr>
        <p:spPr>
          <a:xfrm>
            <a:off x="188946" y="1460455"/>
            <a:ext cx="8956642" cy="4495800"/>
          </a:xfrm>
        </p:spPr>
        <p:txBody>
          <a:bodyPr/>
          <a:lstStyle/>
          <a:p>
            <a:pPr eaLnBrk="1" hangingPunct="1">
              <a:spcBef>
                <a:spcPts val="300"/>
              </a:spcBef>
              <a:buFont typeface="Wingdings" pitchFamily="2" charset="2"/>
              <a:buNone/>
            </a:pPr>
            <a:r>
              <a:rPr lang="en-US" altLang="zh-CN" sz="1800" b="1" dirty="0" err="1" smtClean="0"/>
              <a:t>OperandType</a:t>
            </a:r>
            <a:r>
              <a:rPr lang="en-US" altLang="zh-CN" sz="1800" b="1" dirty="0" smtClean="0"/>
              <a:t> </a:t>
            </a:r>
            <a:r>
              <a:rPr lang="en-US" altLang="zh-CN" sz="1800" b="1" dirty="0" err="1" smtClean="0"/>
              <a:t>EvaluateExpression</a:t>
            </a:r>
            <a:r>
              <a:rPr lang="en-US" altLang="zh-CN" sz="1800" b="1" dirty="0" smtClean="0"/>
              <a:t>() //OP</a:t>
            </a:r>
            <a:r>
              <a:rPr lang="zh-CN" altLang="en-US" sz="1800" b="1" dirty="0" smtClean="0"/>
              <a:t>为运算符集合，运算符栈、运算数栈</a:t>
            </a:r>
          </a:p>
          <a:p>
            <a:pPr eaLnBrk="1" hangingPunct="1">
              <a:spcBef>
                <a:spcPts val="300"/>
              </a:spcBef>
              <a:buFont typeface="Wingdings" pitchFamily="2" charset="2"/>
              <a:buNone/>
            </a:pPr>
            <a:r>
              <a:rPr lang="en-US" altLang="zh-CN" sz="1800" b="1" dirty="0" smtClean="0"/>
              <a:t>{ </a:t>
            </a:r>
            <a:r>
              <a:rPr lang="en-US" altLang="zh-CN" sz="1800" b="1" dirty="0" err="1" smtClean="0"/>
              <a:t>InitStack</a:t>
            </a:r>
            <a:r>
              <a:rPr lang="en-US" altLang="zh-CN" sz="1800" b="1" dirty="0" smtClean="0"/>
              <a:t>(OPTR); Push(OPTR,</a:t>
            </a:r>
            <a:r>
              <a:rPr lang="en-US" altLang="zh-CN" sz="1800" b="1" dirty="0" smtClean="0">
                <a:latin typeface="Arial" pitchFamily="34" charset="0"/>
              </a:rPr>
              <a:t>’</a:t>
            </a:r>
            <a:r>
              <a:rPr lang="en-US" altLang="zh-CN" sz="1800" b="1" dirty="0" smtClean="0"/>
              <a:t>#</a:t>
            </a:r>
            <a:r>
              <a:rPr lang="en-US" altLang="zh-CN" sz="1800" b="1" dirty="0" smtClean="0">
                <a:latin typeface="Arial" pitchFamily="34" charset="0"/>
              </a:rPr>
              <a:t>’</a:t>
            </a:r>
            <a:r>
              <a:rPr lang="en-US" altLang="zh-CN" sz="1800" b="1" dirty="0" smtClean="0"/>
              <a:t>);</a:t>
            </a:r>
          </a:p>
          <a:p>
            <a:pPr eaLnBrk="1" hangingPunct="1">
              <a:spcBef>
                <a:spcPts val="300"/>
              </a:spcBef>
              <a:buFont typeface="Wingdings" pitchFamily="2" charset="2"/>
              <a:buNone/>
            </a:pPr>
            <a:r>
              <a:rPr lang="en-US" altLang="zh-CN" sz="1800" b="1" dirty="0" smtClean="0"/>
              <a:t>   </a:t>
            </a:r>
            <a:r>
              <a:rPr lang="en-US" altLang="zh-CN" sz="1800" b="1" dirty="0" err="1" smtClean="0"/>
              <a:t>InitStack</a:t>
            </a:r>
            <a:r>
              <a:rPr lang="en-US" altLang="zh-CN" sz="1800" b="1" dirty="0" smtClean="0"/>
              <a:t>(OPND); c=</a:t>
            </a:r>
            <a:r>
              <a:rPr lang="en-US" altLang="zh-CN" sz="1800" b="1" dirty="0" err="1" smtClean="0"/>
              <a:t>getchar</a:t>
            </a:r>
            <a:r>
              <a:rPr lang="en-US" altLang="zh-CN" sz="1800" b="1" dirty="0" smtClean="0"/>
              <a:t>();</a:t>
            </a:r>
          </a:p>
          <a:p>
            <a:pPr eaLnBrk="1" hangingPunct="1">
              <a:spcBef>
                <a:spcPts val="300"/>
              </a:spcBef>
              <a:buFont typeface="Wingdings" pitchFamily="2" charset="2"/>
              <a:buNone/>
            </a:pPr>
            <a:r>
              <a:rPr lang="en-US" altLang="zh-CN" sz="1800" b="1" dirty="0" smtClean="0"/>
              <a:t>   while(c!=</a:t>
            </a:r>
            <a:r>
              <a:rPr lang="en-US" altLang="zh-CN" sz="1800" b="1" dirty="0" smtClean="0">
                <a:latin typeface="Arial" pitchFamily="34" charset="0"/>
              </a:rPr>
              <a:t>‘</a:t>
            </a:r>
            <a:r>
              <a:rPr lang="en-US" altLang="zh-CN" sz="1800" b="1" dirty="0" smtClean="0"/>
              <a:t>#</a:t>
            </a:r>
            <a:r>
              <a:rPr lang="en-US" altLang="zh-CN" sz="1800" b="1" dirty="0" smtClean="0">
                <a:latin typeface="Arial" pitchFamily="34" charset="0"/>
              </a:rPr>
              <a:t>’</a:t>
            </a:r>
            <a:r>
              <a:rPr lang="en-US" altLang="zh-CN" sz="1800" b="1" dirty="0" smtClean="0"/>
              <a:t> || </a:t>
            </a:r>
            <a:r>
              <a:rPr lang="en-US" altLang="zh-CN" sz="1800" b="1" dirty="0" err="1" smtClean="0"/>
              <a:t>GetTop</a:t>
            </a:r>
            <a:r>
              <a:rPr lang="en-US" altLang="zh-CN" sz="1800" b="1" dirty="0" smtClean="0"/>
              <a:t>(OPTR)!=</a:t>
            </a:r>
            <a:r>
              <a:rPr lang="en-US" altLang="zh-CN" sz="1800" b="1" dirty="0" smtClean="0">
                <a:latin typeface="Arial" pitchFamily="34" charset="0"/>
              </a:rPr>
              <a:t>‘</a:t>
            </a:r>
            <a:r>
              <a:rPr lang="en-US" altLang="zh-CN" sz="1800" b="1" dirty="0" smtClean="0"/>
              <a:t>#</a:t>
            </a:r>
            <a:r>
              <a:rPr lang="en-US" altLang="zh-CN" sz="1800" b="1" dirty="0" smtClean="0">
                <a:latin typeface="Arial" pitchFamily="34" charset="0"/>
              </a:rPr>
              <a:t>’</a:t>
            </a:r>
            <a:r>
              <a:rPr lang="en-US" altLang="zh-CN" sz="1800" b="1" dirty="0" smtClean="0"/>
              <a:t>)</a:t>
            </a:r>
          </a:p>
          <a:p>
            <a:pPr eaLnBrk="1" hangingPunct="1">
              <a:spcBef>
                <a:spcPts val="300"/>
              </a:spcBef>
              <a:buFont typeface="Wingdings" pitchFamily="2" charset="2"/>
              <a:buNone/>
            </a:pPr>
            <a:r>
              <a:rPr lang="en-US" altLang="zh-CN" sz="1800" b="1" dirty="0" smtClean="0"/>
              <a:t>   { if(!In(</a:t>
            </a:r>
            <a:r>
              <a:rPr lang="en-US" altLang="zh-CN" sz="1800" b="1" dirty="0" err="1" smtClean="0"/>
              <a:t>c,op</a:t>
            </a:r>
            <a:r>
              <a:rPr lang="en-US" altLang="zh-CN" sz="1800" b="1" dirty="0" smtClean="0"/>
              <a:t>)){Push(</a:t>
            </a:r>
            <a:r>
              <a:rPr lang="en-US" altLang="zh-CN" sz="1800" b="1" dirty="0" err="1" smtClean="0"/>
              <a:t>OPND,c</a:t>
            </a:r>
            <a:r>
              <a:rPr lang="en-US" altLang="zh-CN" sz="1800" b="1" dirty="0" smtClean="0"/>
              <a:t>); c=</a:t>
            </a:r>
            <a:r>
              <a:rPr lang="en-US" altLang="zh-CN" sz="1800" b="1" dirty="0" err="1" smtClean="0"/>
              <a:t>getchar</a:t>
            </a:r>
            <a:r>
              <a:rPr lang="en-US" altLang="zh-CN" sz="1800" b="1" dirty="0" smtClean="0"/>
              <a:t>();} //</a:t>
            </a:r>
            <a:r>
              <a:rPr lang="zh-CN" altLang="en-US" sz="1800" b="1" dirty="0" smtClean="0"/>
              <a:t>非运算符进栈</a:t>
            </a:r>
          </a:p>
          <a:p>
            <a:pPr eaLnBrk="1" hangingPunct="1">
              <a:spcBef>
                <a:spcPts val="300"/>
              </a:spcBef>
              <a:buFont typeface="Wingdings" pitchFamily="2" charset="2"/>
              <a:buNone/>
            </a:pPr>
            <a:r>
              <a:rPr lang="zh-CN" altLang="en-US" sz="1800" b="1" dirty="0" smtClean="0"/>
              <a:t>      </a:t>
            </a:r>
            <a:r>
              <a:rPr lang="en-US" altLang="zh-CN" sz="1800" b="1" dirty="0" smtClean="0"/>
              <a:t>else</a:t>
            </a:r>
          </a:p>
          <a:p>
            <a:pPr eaLnBrk="1" hangingPunct="1">
              <a:spcBef>
                <a:spcPts val="300"/>
              </a:spcBef>
              <a:buFont typeface="Wingdings" pitchFamily="2" charset="2"/>
              <a:buNone/>
            </a:pPr>
            <a:r>
              <a:rPr lang="en-US" altLang="zh-CN" sz="1800" b="1" dirty="0" smtClean="0"/>
              <a:t>          switch(Precede(</a:t>
            </a:r>
            <a:r>
              <a:rPr lang="en-US" altLang="zh-CN" sz="1800" b="1" dirty="0" err="1" smtClean="0"/>
              <a:t>GetTop</a:t>
            </a:r>
            <a:r>
              <a:rPr lang="en-US" altLang="zh-CN" sz="1800" b="1" dirty="0" smtClean="0"/>
              <a:t>(OPTR), c))</a:t>
            </a:r>
          </a:p>
          <a:p>
            <a:pPr eaLnBrk="1" hangingPunct="1">
              <a:spcBef>
                <a:spcPts val="300"/>
              </a:spcBef>
              <a:buFont typeface="Wingdings" pitchFamily="2" charset="2"/>
              <a:buNone/>
            </a:pPr>
            <a:r>
              <a:rPr lang="en-US" altLang="zh-CN" sz="1800" b="1" dirty="0" smtClean="0"/>
              <a:t>             { case </a:t>
            </a:r>
            <a:r>
              <a:rPr lang="en-US" altLang="zh-CN" sz="1800" b="1" dirty="0" smtClean="0">
                <a:latin typeface="Arial" pitchFamily="34" charset="0"/>
              </a:rPr>
              <a:t>‘</a:t>
            </a:r>
            <a:r>
              <a:rPr lang="en-US" altLang="zh-CN" sz="1800" b="1" dirty="0" smtClean="0"/>
              <a:t>&lt;</a:t>
            </a:r>
            <a:r>
              <a:rPr lang="en-US" altLang="zh-CN" sz="1800" b="1" dirty="0" smtClean="0">
                <a:latin typeface="Arial" pitchFamily="34" charset="0"/>
              </a:rPr>
              <a:t>’</a:t>
            </a:r>
            <a:r>
              <a:rPr lang="en-US" altLang="zh-CN" sz="1800" b="1" dirty="0" smtClean="0"/>
              <a:t>: Push(OPTR, c); c=</a:t>
            </a:r>
            <a:r>
              <a:rPr lang="en-US" altLang="zh-CN" sz="1800" b="1" dirty="0" err="1" smtClean="0"/>
              <a:t>getchar</a:t>
            </a:r>
            <a:r>
              <a:rPr lang="en-US" altLang="zh-CN" sz="1800" b="1" dirty="0" smtClean="0"/>
              <a:t>(); break; </a:t>
            </a:r>
            <a:r>
              <a:rPr lang="en-US" altLang="zh-CN" sz="1800" b="1" dirty="0" smtClean="0">
                <a:solidFill>
                  <a:srgbClr val="008000"/>
                </a:solidFill>
              </a:rPr>
              <a:t>//</a:t>
            </a:r>
            <a:r>
              <a:rPr lang="zh-CN" altLang="en-US" sz="1800" b="1" dirty="0" smtClean="0">
                <a:solidFill>
                  <a:srgbClr val="008000"/>
                </a:solidFill>
              </a:rPr>
              <a:t>栈顶元素优先权低</a:t>
            </a:r>
          </a:p>
          <a:p>
            <a:pPr eaLnBrk="1" hangingPunct="1">
              <a:spcBef>
                <a:spcPts val="300"/>
              </a:spcBef>
              <a:buFont typeface="Wingdings" pitchFamily="2" charset="2"/>
              <a:buNone/>
            </a:pPr>
            <a:r>
              <a:rPr lang="zh-CN" altLang="en-US" sz="1800" b="1" dirty="0" smtClean="0"/>
              <a:t>                </a:t>
            </a:r>
            <a:r>
              <a:rPr lang="en-US" altLang="zh-CN" sz="1800" b="1" dirty="0" smtClean="0"/>
              <a:t>case </a:t>
            </a:r>
            <a:r>
              <a:rPr lang="en-US" altLang="zh-CN" sz="1800" b="1" dirty="0" smtClean="0">
                <a:latin typeface="Arial" pitchFamily="34" charset="0"/>
              </a:rPr>
              <a:t>‘</a:t>
            </a:r>
            <a:r>
              <a:rPr lang="en-US" altLang="zh-CN" sz="1800" b="1" dirty="0" smtClean="0"/>
              <a:t>=</a:t>
            </a:r>
            <a:r>
              <a:rPr lang="en-US" altLang="zh-CN" sz="1800" b="1" dirty="0" smtClean="0">
                <a:latin typeface="Arial" pitchFamily="34" charset="0"/>
              </a:rPr>
              <a:t>‘</a:t>
            </a:r>
            <a:r>
              <a:rPr lang="en-US" altLang="zh-CN" sz="1800" b="1" dirty="0" smtClean="0"/>
              <a:t>: pop(</a:t>
            </a:r>
            <a:r>
              <a:rPr lang="en-US" altLang="zh-CN" sz="1800" b="1" dirty="0" err="1" smtClean="0"/>
              <a:t>OPTR,x</a:t>
            </a:r>
            <a:r>
              <a:rPr lang="en-US" altLang="zh-CN" sz="1800" b="1" dirty="0" smtClean="0"/>
              <a:t>); c=</a:t>
            </a:r>
            <a:r>
              <a:rPr lang="en-US" altLang="zh-CN" sz="1800" b="1" dirty="0" err="1" smtClean="0"/>
              <a:t>getchar</a:t>
            </a:r>
            <a:r>
              <a:rPr lang="en-US" altLang="zh-CN" sz="1800" b="1" dirty="0" smtClean="0"/>
              <a:t>(); break; </a:t>
            </a:r>
            <a:r>
              <a:rPr lang="en-US" altLang="zh-CN" sz="1800" b="1" dirty="0" smtClean="0">
                <a:solidFill>
                  <a:srgbClr val="008000"/>
                </a:solidFill>
              </a:rPr>
              <a:t>//</a:t>
            </a:r>
            <a:r>
              <a:rPr lang="zh-CN" altLang="en-US" sz="1800" b="1" dirty="0" smtClean="0">
                <a:solidFill>
                  <a:srgbClr val="008000"/>
                </a:solidFill>
              </a:rPr>
              <a:t>脱括号并接收下一字符</a:t>
            </a:r>
          </a:p>
          <a:p>
            <a:pPr eaLnBrk="1" hangingPunct="1">
              <a:spcBef>
                <a:spcPts val="300"/>
              </a:spcBef>
              <a:buFont typeface="Wingdings" pitchFamily="2" charset="2"/>
              <a:buNone/>
            </a:pPr>
            <a:r>
              <a:rPr lang="zh-CN" altLang="en-US" sz="1800" b="1" dirty="0" smtClean="0"/>
              <a:t>                </a:t>
            </a:r>
            <a:r>
              <a:rPr lang="en-US" altLang="zh-CN" sz="1800" b="1" dirty="0" smtClean="0"/>
              <a:t>case </a:t>
            </a:r>
            <a:r>
              <a:rPr lang="en-US" altLang="zh-CN" sz="1800" b="1" dirty="0" smtClean="0">
                <a:latin typeface="Arial" pitchFamily="34" charset="0"/>
              </a:rPr>
              <a:t>‘</a:t>
            </a:r>
            <a:r>
              <a:rPr lang="en-US" altLang="zh-CN" sz="1800" b="1" dirty="0" smtClean="0"/>
              <a:t>&gt;</a:t>
            </a:r>
            <a:r>
              <a:rPr lang="en-US" altLang="zh-CN" sz="1800" b="1" dirty="0" smtClean="0">
                <a:latin typeface="Arial" pitchFamily="34" charset="0"/>
              </a:rPr>
              <a:t>’</a:t>
            </a:r>
            <a:r>
              <a:rPr lang="en-US" altLang="zh-CN" sz="1800" b="1" dirty="0" smtClean="0"/>
              <a:t>: pop(</a:t>
            </a:r>
            <a:r>
              <a:rPr lang="en-US" altLang="zh-CN" sz="1800" b="1" dirty="0" err="1" smtClean="0"/>
              <a:t>OPTR,theta</a:t>
            </a:r>
            <a:r>
              <a:rPr lang="en-US" altLang="zh-CN" sz="1800" b="1" dirty="0" smtClean="0"/>
              <a:t>); pop(</a:t>
            </a:r>
            <a:r>
              <a:rPr lang="en-US" altLang="zh-CN" sz="1800" b="1" dirty="0" err="1" smtClean="0"/>
              <a:t>OPND,b</a:t>
            </a:r>
            <a:r>
              <a:rPr lang="en-US" altLang="zh-CN" sz="1800" b="1" dirty="0" smtClean="0"/>
              <a:t>); pop(OPND, a);</a:t>
            </a:r>
          </a:p>
          <a:p>
            <a:pPr eaLnBrk="1" hangingPunct="1">
              <a:spcBef>
                <a:spcPts val="300"/>
              </a:spcBef>
              <a:buFont typeface="Wingdings" pitchFamily="2" charset="2"/>
              <a:buNone/>
            </a:pPr>
            <a:r>
              <a:rPr lang="en-US" altLang="zh-CN" sz="1800" b="1" dirty="0" smtClean="0"/>
              <a:t>                               push(</a:t>
            </a:r>
            <a:r>
              <a:rPr lang="en-US" altLang="zh-CN" sz="1800" b="1" dirty="0" err="1" smtClean="0"/>
              <a:t>OPND,Operate</a:t>
            </a:r>
            <a:r>
              <a:rPr lang="en-US" altLang="zh-CN" sz="1800" b="1" dirty="0" smtClean="0"/>
              <a:t>(a, theta, b)); break;</a:t>
            </a:r>
            <a:r>
              <a:rPr lang="en-US" altLang="zh-CN" sz="1800" b="1" dirty="0" smtClean="0">
                <a:solidFill>
                  <a:srgbClr val="008000"/>
                </a:solidFill>
              </a:rPr>
              <a:t> //</a:t>
            </a:r>
            <a:r>
              <a:rPr lang="zh-CN" altLang="en-US" sz="1800" b="1" dirty="0" smtClean="0">
                <a:solidFill>
                  <a:srgbClr val="008000"/>
                </a:solidFill>
              </a:rPr>
              <a:t>运算并保存结果</a:t>
            </a:r>
            <a:r>
              <a:rPr lang="en-US" altLang="zh-CN" sz="1800" b="1" dirty="0" smtClean="0"/>
              <a:t>}</a:t>
            </a:r>
          </a:p>
          <a:p>
            <a:pPr eaLnBrk="1" hangingPunct="1">
              <a:spcBef>
                <a:spcPts val="300"/>
              </a:spcBef>
              <a:buFont typeface="Wingdings" pitchFamily="2" charset="2"/>
              <a:buNone/>
            </a:pPr>
            <a:r>
              <a:rPr lang="en-US" altLang="zh-CN" sz="1800" b="1" dirty="0" smtClean="0"/>
              <a:t>    }</a:t>
            </a:r>
          </a:p>
          <a:p>
            <a:pPr eaLnBrk="1" hangingPunct="1">
              <a:spcBef>
                <a:spcPts val="300"/>
              </a:spcBef>
              <a:buFont typeface="Wingdings" pitchFamily="2" charset="2"/>
              <a:buNone/>
            </a:pPr>
            <a:r>
              <a:rPr lang="en-US" altLang="zh-CN" sz="1800" b="1" dirty="0" smtClean="0"/>
              <a:t>    return </a:t>
            </a:r>
            <a:r>
              <a:rPr lang="en-US" altLang="zh-CN" sz="1800" b="1" dirty="0" err="1" smtClean="0"/>
              <a:t>GetTop</a:t>
            </a:r>
            <a:r>
              <a:rPr lang="en-US" altLang="zh-CN" sz="1800" b="1" dirty="0" smtClean="0"/>
              <a:t>(OPND);</a:t>
            </a:r>
          </a:p>
          <a:p>
            <a:pPr eaLnBrk="1" hangingPunct="1">
              <a:spcBef>
                <a:spcPts val="300"/>
              </a:spcBef>
              <a:buFont typeface="Wingdings" pitchFamily="2" charset="2"/>
              <a:buNone/>
            </a:pPr>
            <a:r>
              <a:rPr lang="en-US" altLang="zh-CN" sz="1800" b="1" dirty="0" smtClean="0"/>
              <a:t>  }</a:t>
            </a:r>
          </a:p>
        </p:txBody>
      </p:sp>
    </p:spTree>
    <p:extLst>
      <p:ext uri="{BB962C8B-B14F-4D97-AF65-F5344CB8AC3E}">
        <p14:creationId xmlns:p14="http://schemas.microsoft.com/office/powerpoint/2010/main" val="123814770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87597" y="368121"/>
            <a:ext cx="5854129" cy="533400"/>
          </a:xfrm>
        </p:spPr>
        <p:txBody>
          <a:bodyPr/>
          <a:lstStyle/>
          <a:p>
            <a:pPr eaLnBrk="1" hangingPunct="1"/>
            <a:r>
              <a:rPr lang="en-US" altLang="zh-CN" dirty="0" smtClean="0">
                <a:latin typeface="楷体_GB2312" pitchFamily="49" charset="-122"/>
              </a:rPr>
              <a:t>3.1 </a:t>
            </a:r>
            <a:r>
              <a:rPr lang="zh-CN" altLang="en-US" dirty="0" smtClean="0">
                <a:latin typeface="楷体_GB2312" pitchFamily="49" charset="-122"/>
              </a:rPr>
              <a:t>栈的定义和示意图</a:t>
            </a:r>
          </a:p>
        </p:txBody>
      </p:sp>
      <p:sp>
        <p:nvSpPr>
          <p:cNvPr id="10243" name="Rectangle 3"/>
          <p:cNvSpPr>
            <a:spLocks noGrp="1" noChangeArrowheads="1"/>
          </p:cNvSpPr>
          <p:nvPr>
            <p:ph idx="1"/>
          </p:nvPr>
        </p:nvSpPr>
        <p:spPr>
          <a:xfrm>
            <a:off x="603356" y="1112839"/>
            <a:ext cx="8231029" cy="4876800"/>
          </a:xfrm>
        </p:spPr>
        <p:txBody>
          <a:bodyPr/>
          <a:lstStyle/>
          <a:p>
            <a:pPr marL="0" indent="0" algn="just" eaLnBrk="1" hangingPunct="1">
              <a:defRPr/>
            </a:pPr>
            <a:r>
              <a:rPr lang="zh-CN" altLang="en-US" sz="2800" b="1" dirty="0">
                <a:solidFill>
                  <a:schemeClr val="tx2"/>
                </a:solidFill>
                <a:latin typeface="Times New Roman" panose="02020603050405020304" pitchFamily="18" charset="0"/>
                <a:ea typeface="楷体_GB2312" pitchFamily="49" charset="-122"/>
              </a:rPr>
              <a:t>栈</a:t>
            </a:r>
            <a:r>
              <a:rPr lang="en-US" altLang="zh-CN" sz="2800" b="1" dirty="0">
                <a:solidFill>
                  <a:schemeClr val="tx2"/>
                </a:solidFill>
                <a:latin typeface="Times New Roman" panose="02020603050405020304" pitchFamily="18" charset="0"/>
                <a:ea typeface="楷体_GB2312" pitchFamily="49" charset="-122"/>
              </a:rPr>
              <a:t>(Stack)</a:t>
            </a:r>
            <a:r>
              <a:rPr lang="zh-CN" altLang="en-US" sz="2800" b="1" dirty="0">
                <a:solidFill>
                  <a:srgbClr val="080910"/>
                </a:solidFill>
                <a:latin typeface="Times New Roman" panose="02020603050405020304" pitchFamily="18" charset="0"/>
                <a:ea typeface="楷体_GB2312" pitchFamily="49" charset="-122"/>
              </a:rPr>
              <a:t>：</a:t>
            </a:r>
            <a:r>
              <a:rPr lang="zh-CN" altLang="en-US" sz="2800" b="1" dirty="0">
                <a:solidFill>
                  <a:srgbClr val="080910"/>
                </a:solidFill>
                <a:ea typeface="楷体_GB2312" pitchFamily="49" charset="-122"/>
              </a:rPr>
              <a:t>限制在线性表一端插入和删除的线性表，</a:t>
            </a:r>
            <a:endParaRPr lang="en-US" altLang="zh-CN" sz="2800" b="1" dirty="0">
              <a:solidFill>
                <a:srgbClr val="080910"/>
              </a:solidFill>
              <a:ea typeface="楷体_GB2312" pitchFamily="49" charset="-122"/>
            </a:endParaRPr>
          </a:p>
          <a:p>
            <a:pPr marL="758825" lvl="1" algn="just" eaLnBrk="1" hangingPunct="1">
              <a:defRPr/>
            </a:pPr>
            <a:r>
              <a:rPr lang="zh-CN" altLang="en-US" b="1" dirty="0">
                <a:solidFill>
                  <a:schemeClr val="tx2"/>
                </a:solidFill>
                <a:ea typeface="楷体_GB2312" pitchFamily="49" charset="-122"/>
              </a:rPr>
              <a:t>栈顶</a:t>
            </a:r>
            <a:r>
              <a:rPr lang="en-US" altLang="zh-CN" b="1" dirty="0">
                <a:solidFill>
                  <a:schemeClr val="tx2"/>
                </a:solidFill>
                <a:ea typeface="楷体_GB2312" pitchFamily="49" charset="-122"/>
              </a:rPr>
              <a:t>(top)</a:t>
            </a:r>
            <a:r>
              <a:rPr lang="en-US" altLang="zh-CN" b="1" dirty="0">
                <a:solidFill>
                  <a:srgbClr val="080910"/>
                </a:solidFill>
                <a:ea typeface="楷体_GB2312" pitchFamily="49" charset="-122"/>
              </a:rPr>
              <a:t> </a:t>
            </a:r>
            <a:r>
              <a:rPr lang="zh-CN" altLang="en-US" b="1" dirty="0">
                <a:solidFill>
                  <a:srgbClr val="080910"/>
                </a:solidFill>
                <a:ea typeface="楷体_GB2312" pitchFamily="49" charset="-122"/>
              </a:rPr>
              <a:t>：插入、删除的一端，</a:t>
            </a:r>
            <a:r>
              <a:rPr lang="zh-CN" altLang="en-US" b="1" dirty="0">
                <a:solidFill>
                  <a:srgbClr val="080910"/>
                </a:solidFill>
                <a:latin typeface="Times New Roman" panose="02020603050405020304" pitchFamily="18" charset="0"/>
                <a:ea typeface="楷体_GB2312" pitchFamily="49" charset="-122"/>
              </a:rPr>
              <a:t>对应表尾；</a:t>
            </a:r>
          </a:p>
          <a:p>
            <a:pPr marL="758825" lvl="1" algn="just" eaLnBrk="1" hangingPunct="1">
              <a:defRPr/>
            </a:pPr>
            <a:r>
              <a:rPr lang="zh-CN" altLang="en-US" b="1" dirty="0">
                <a:solidFill>
                  <a:schemeClr val="tx2"/>
                </a:solidFill>
                <a:ea typeface="楷体_GB2312" pitchFamily="49" charset="-122"/>
              </a:rPr>
              <a:t>栈底</a:t>
            </a:r>
            <a:r>
              <a:rPr lang="en-US" altLang="zh-CN" b="1" dirty="0">
                <a:solidFill>
                  <a:schemeClr val="tx2"/>
                </a:solidFill>
                <a:ea typeface="楷体_GB2312" pitchFamily="49" charset="-122"/>
              </a:rPr>
              <a:t>(bottom)</a:t>
            </a:r>
            <a:r>
              <a:rPr lang="zh-CN" altLang="en-US" b="1" dirty="0">
                <a:solidFill>
                  <a:srgbClr val="080910"/>
                </a:solidFill>
                <a:ea typeface="楷体_GB2312" pitchFamily="49" charset="-122"/>
              </a:rPr>
              <a:t>：另一端，</a:t>
            </a:r>
            <a:r>
              <a:rPr lang="zh-CN" altLang="en-US" b="1" dirty="0">
                <a:solidFill>
                  <a:srgbClr val="080910"/>
                </a:solidFill>
                <a:latin typeface="Times New Roman" panose="02020603050405020304" pitchFamily="18" charset="0"/>
                <a:ea typeface="楷体_GB2312" pitchFamily="49" charset="-122"/>
              </a:rPr>
              <a:t>对应表头。</a:t>
            </a:r>
            <a:endParaRPr lang="zh-CN" altLang="en-US" b="1" dirty="0">
              <a:solidFill>
                <a:srgbClr val="080910"/>
              </a:solidFill>
              <a:ea typeface="楷体_GB2312" pitchFamily="49" charset="-122"/>
            </a:endParaRPr>
          </a:p>
          <a:p>
            <a:pPr marL="758825" lvl="1" algn="just" eaLnBrk="1" hangingPunct="1">
              <a:defRPr/>
            </a:pPr>
            <a:r>
              <a:rPr lang="zh-CN" altLang="en-US" b="1" dirty="0">
                <a:solidFill>
                  <a:schemeClr val="tx2"/>
                </a:solidFill>
                <a:ea typeface="楷体_GB2312" pitchFamily="49" charset="-122"/>
              </a:rPr>
              <a:t>空栈</a:t>
            </a:r>
            <a:r>
              <a:rPr lang="zh-CN" altLang="en-US" b="1" dirty="0">
                <a:solidFill>
                  <a:srgbClr val="080910"/>
                </a:solidFill>
                <a:ea typeface="楷体_GB2312" pitchFamily="49" charset="-122"/>
              </a:rPr>
              <a:t>：表中没有元素的栈</a:t>
            </a:r>
            <a:endParaRPr lang="en-US" altLang="zh-CN" b="1" dirty="0">
              <a:solidFill>
                <a:srgbClr val="080910"/>
              </a:solidFill>
              <a:ea typeface="楷体_GB2312" pitchFamily="49" charset="-122"/>
            </a:endParaRPr>
          </a:p>
          <a:p>
            <a:pPr marL="358775" algn="just" eaLnBrk="1" hangingPunct="1">
              <a:defRPr/>
            </a:pPr>
            <a:r>
              <a:rPr lang="zh-CN" altLang="en-US" sz="2800" b="1" dirty="0">
                <a:solidFill>
                  <a:srgbClr val="080910"/>
                </a:solidFill>
                <a:ea typeface="楷体_GB2312" pitchFamily="49" charset="-122"/>
              </a:rPr>
              <a:t>设栈</a:t>
            </a:r>
            <a:r>
              <a:rPr lang="en-US" altLang="zh-CN" sz="2800" b="1" dirty="0">
                <a:solidFill>
                  <a:srgbClr val="080910"/>
                </a:solidFill>
                <a:ea typeface="楷体_GB2312" pitchFamily="49" charset="-122"/>
              </a:rPr>
              <a:t>S=(a</a:t>
            </a:r>
            <a:r>
              <a:rPr lang="en-US" altLang="zh-CN" sz="2800" b="1" baseline="-24000" dirty="0">
                <a:solidFill>
                  <a:srgbClr val="080910"/>
                </a:solidFill>
                <a:ea typeface="楷体_GB2312" pitchFamily="49" charset="-122"/>
              </a:rPr>
              <a:t>1</a:t>
            </a:r>
            <a:r>
              <a:rPr lang="zh-CN" altLang="en-US" sz="2800" b="1" dirty="0">
                <a:solidFill>
                  <a:srgbClr val="080910"/>
                </a:solidFill>
                <a:ea typeface="楷体_GB2312" pitchFamily="49" charset="-122"/>
              </a:rPr>
              <a:t>，</a:t>
            </a:r>
            <a:r>
              <a:rPr lang="en-US" altLang="zh-CN" sz="2800" b="1" dirty="0">
                <a:solidFill>
                  <a:srgbClr val="080910"/>
                </a:solidFill>
                <a:ea typeface="楷体_GB2312" pitchFamily="49" charset="-122"/>
              </a:rPr>
              <a:t>a</a:t>
            </a:r>
            <a:r>
              <a:rPr lang="en-US" altLang="zh-CN" sz="2800" b="1" baseline="-25000" dirty="0">
                <a:solidFill>
                  <a:srgbClr val="080910"/>
                </a:solidFill>
                <a:ea typeface="楷体_GB2312" pitchFamily="49" charset="-122"/>
              </a:rPr>
              <a:t>2</a:t>
            </a:r>
            <a:r>
              <a:rPr lang="zh-CN" altLang="en-US" sz="2800" b="1" dirty="0">
                <a:solidFill>
                  <a:srgbClr val="080910"/>
                </a:solidFill>
                <a:ea typeface="楷体_GB2312" pitchFamily="49" charset="-122"/>
              </a:rPr>
              <a:t>，</a:t>
            </a:r>
            <a:r>
              <a:rPr lang="en-US" altLang="zh-CN" sz="2800" b="1" dirty="0">
                <a:solidFill>
                  <a:srgbClr val="080910"/>
                </a:solidFill>
                <a:ea typeface="楷体_GB2312" pitchFamily="49" charset="-122"/>
              </a:rPr>
              <a:t>a</a:t>
            </a:r>
            <a:r>
              <a:rPr lang="en-US" altLang="zh-CN" sz="2800" b="1" baseline="-25000" dirty="0">
                <a:solidFill>
                  <a:srgbClr val="080910"/>
                </a:solidFill>
                <a:ea typeface="楷体_GB2312" pitchFamily="49" charset="-122"/>
              </a:rPr>
              <a:t>3</a:t>
            </a:r>
            <a:r>
              <a:rPr lang="zh-CN" altLang="en-US" sz="2800" b="1" dirty="0">
                <a:solidFill>
                  <a:srgbClr val="080910"/>
                </a:solidFill>
                <a:ea typeface="楷体_GB2312" pitchFamily="49" charset="-122"/>
              </a:rPr>
              <a:t>，</a:t>
            </a:r>
            <a:r>
              <a:rPr lang="en-US" altLang="zh-CN" sz="2800" b="1" dirty="0">
                <a:solidFill>
                  <a:srgbClr val="080910"/>
                </a:solidFill>
                <a:latin typeface="Arial" panose="020B0604020202020204" pitchFamily="34" charset="0"/>
                <a:ea typeface="楷体_GB2312" pitchFamily="49" charset="-122"/>
              </a:rPr>
              <a:t>…</a:t>
            </a:r>
            <a:r>
              <a:rPr lang="en-US" altLang="zh-CN" sz="2800" b="1" dirty="0">
                <a:solidFill>
                  <a:srgbClr val="080910"/>
                </a:solidFill>
                <a:ea typeface="楷体_GB2312" pitchFamily="49" charset="-122"/>
              </a:rPr>
              <a:t>a</a:t>
            </a:r>
            <a:r>
              <a:rPr lang="en-US" altLang="zh-CN" sz="2800" b="1" baseline="-25000" dirty="0">
                <a:solidFill>
                  <a:srgbClr val="080910"/>
                </a:solidFill>
                <a:ea typeface="楷体_GB2312" pitchFamily="49" charset="-122"/>
              </a:rPr>
              <a:t>n</a:t>
            </a:r>
            <a:r>
              <a:rPr lang="en-US" altLang="zh-CN" sz="2800" b="1" dirty="0">
                <a:solidFill>
                  <a:srgbClr val="080910"/>
                </a:solidFill>
                <a:ea typeface="楷体_GB2312" pitchFamily="49" charset="-122"/>
              </a:rPr>
              <a:t>)</a:t>
            </a:r>
            <a:r>
              <a:rPr lang="zh-CN" altLang="en-US" sz="2800" b="1" dirty="0">
                <a:solidFill>
                  <a:srgbClr val="080910"/>
                </a:solidFill>
                <a:ea typeface="楷体_GB2312" pitchFamily="49" charset="-122"/>
              </a:rPr>
              <a:t>，</a:t>
            </a:r>
          </a:p>
          <a:p>
            <a:pPr marL="758825" lvl="1" algn="just" eaLnBrk="1" hangingPunct="1">
              <a:defRPr/>
            </a:pPr>
            <a:r>
              <a:rPr lang="zh-CN" altLang="en-US" b="1" dirty="0">
                <a:solidFill>
                  <a:schemeClr val="tx2"/>
                </a:solidFill>
                <a:ea typeface="楷体_GB2312" pitchFamily="49" charset="-122"/>
              </a:rPr>
              <a:t>栈底元素：</a:t>
            </a:r>
            <a:r>
              <a:rPr lang="en-US" altLang="zh-CN" b="1" dirty="0">
                <a:solidFill>
                  <a:srgbClr val="080910"/>
                </a:solidFill>
                <a:ea typeface="楷体_GB2312" pitchFamily="49" charset="-122"/>
              </a:rPr>
              <a:t>a</a:t>
            </a:r>
            <a:r>
              <a:rPr lang="en-US" altLang="zh-CN" b="1" baseline="-25000" dirty="0">
                <a:solidFill>
                  <a:srgbClr val="080910"/>
                </a:solidFill>
                <a:ea typeface="楷体_GB2312" pitchFamily="49" charset="-122"/>
              </a:rPr>
              <a:t>1</a:t>
            </a:r>
            <a:endParaRPr lang="zh-CN" altLang="en-US" b="1" dirty="0">
              <a:solidFill>
                <a:srgbClr val="080910"/>
              </a:solidFill>
              <a:ea typeface="楷体_GB2312" pitchFamily="49" charset="-122"/>
            </a:endParaRPr>
          </a:p>
          <a:p>
            <a:pPr marL="758825" lvl="1" algn="just" eaLnBrk="1" hangingPunct="1">
              <a:defRPr/>
            </a:pPr>
            <a:r>
              <a:rPr lang="zh-CN" altLang="en-US" b="1" dirty="0">
                <a:solidFill>
                  <a:schemeClr val="tx2"/>
                </a:solidFill>
                <a:ea typeface="楷体_GB2312" pitchFamily="49" charset="-122"/>
              </a:rPr>
              <a:t>栈顶元素：</a:t>
            </a:r>
            <a:r>
              <a:rPr lang="en-US" altLang="zh-CN" b="1" dirty="0">
                <a:solidFill>
                  <a:srgbClr val="080910"/>
                </a:solidFill>
                <a:ea typeface="楷体_GB2312" pitchFamily="49" charset="-122"/>
              </a:rPr>
              <a:t>a</a:t>
            </a:r>
            <a:r>
              <a:rPr lang="en-US" altLang="zh-CN" b="1" baseline="-25000" dirty="0">
                <a:solidFill>
                  <a:srgbClr val="080910"/>
                </a:solidFill>
                <a:ea typeface="楷体_GB2312" pitchFamily="49" charset="-122"/>
              </a:rPr>
              <a:t>n</a:t>
            </a:r>
            <a:endParaRPr lang="zh-CN" altLang="en-US" b="1" dirty="0">
              <a:solidFill>
                <a:srgbClr val="080910"/>
              </a:solidFill>
              <a:ea typeface="楷体_GB2312" pitchFamily="49" charset="-122"/>
            </a:endParaRPr>
          </a:p>
          <a:p>
            <a:pPr marL="758825" lvl="1" algn="just" eaLnBrk="1" hangingPunct="1">
              <a:defRPr/>
            </a:pPr>
            <a:r>
              <a:rPr lang="zh-CN" altLang="en-US" b="1" dirty="0">
                <a:solidFill>
                  <a:srgbClr val="080910"/>
                </a:solidFill>
                <a:ea typeface="楷体_GB2312" pitchFamily="49" charset="-122"/>
              </a:rPr>
              <a:t>修改原则：后进先出（</a:t>
            </a:r>
            <a:r>
              <a:rPr lang="en-US" altLang="zh-CN" b="1" dirty="0">
                <a:solidFill>
                  <a:srgbClr val="FF0000"/>
                </a:solidFill>
                <a:ea typeface="楷体_GB2312" pitchFamily="49" charset="-122"/>
              </a:rPr>
              <a:t>LIFO</a:t>
            </a:r>
            <a:r>
              <a:rPr lang="zh-CN" altLang="en-US" b="1" dirty="0">
                <a:solidFill>
                  <a:srgbClr val="080910"/>
                </a:solidFill>
                <a:ea typeface="楷体_GB2312" pitchFamily="49" charset="-122"/>
              </a:rPr>
              <a:t>）</a:t>
            </a:r>
            <a:endParaRPr lang="zh-CN" altLang="en-US" b="1" dirty="0">
              <a:solidFill>
                <a:srgbClr val="080910"/>
              </a:solidFill>
              <a:latin typeface="Times New Roman" panose="02020603050405020304" pitchFamily="18" charset="0"/>
              <a:ea typeface="楷体_GB2312" pitchFamily="49" charset="-122"/>
            </a:endParaRPr>
          </a:p>
          <a:p>
            <a:pPr marL="0" indent="0" algn="just" eaLnBrk="1" hangingPunct="1">
              <a:defRPr/>
            </a:pPr>
            <a:endParaRPr lang="en-US" altLang="zh-CN" sz="2800" b="1" dirty="0">
              <a:solidFill>
                <a:srgbClr val="080910"/>
              </a:solidFill>
              <a:latin typeface="Times New Roman" panose="02020603050405020304" pitchFamily="18" charset="0"/>
              <a:ea typeface="楷体_GB2312" pitchFamily="49" charset="-122"/>
            </a:endParaRPr>
          </a:p>
        </p:txBody>
      </p:sp>
      <p:grpSp>
        <p:nvGrpSpPr>
          <p:cNvPr id="2" name="组合 1"/>
          <p:cNvGrpSpPr/>
          <p:nvPr/>
        </p:nvGrpSpPr>
        <p:grpSpPr>
          <a:xfrm>
            <a:off x="5842301" y="2818210"/>
            <a:ext cx="3056469" cy="3194049"/>
            <a:chOff x="5842301" y="2818210"/>
            <a:chExt cx="3056469" cy="3194049"/>
          </a:xfrm>
        </p:grpSpPr>
        <p:grpSp>
          <p:nvGrpSpPr>
            <p:cNvPr id="11268" name="Group 70"/>
            <p:cNvGrpSpPr>
              <a:grpSpLocks/>
            </p:cNvGrpSpPr>
            <p:nvPr/>
          </p:nvGrpSpPr>
          <p:grpSpPr bwMode="auto">
            <a:xfrm>
              <a:off x="5842301" y="3275409"/>
              <a:ext cx="2534090" cy="2736850"/>
              <a:chOff x="3444" y="1392"/>
              <a:chExt cx="1596" cy="1724"/>
            </a:xfrm>
          </p:grpSpPr>
          <p:sp>
            <p:nvSpPr>
              <p:cNvPr id="11274" name="Rectangle 31"/>
              <p:cNvSpPr>
                <a:spLocks noChangeArrowheads="1"/>
              </p:cNvSpPr>
              <p:nvPr/>
            </p:nvSpPr>
            <p:spPr bwMode="auto">
              <a:xfrm>
                <a:off x="4320" y="2829"/>
                <a:ext cx="72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buFont typeface="Wingdings" pitchFamily="2" charset="2"/>
                  <a:buNone/>
                </a:pPr>
                <a:r>
                  <a:rPr lang="en-US" altLang="zh-CN" sz="2400" b="1">
                    <a:latin typeface="Times New Roman" pitchFamily="18" charset="0"/>
                  </a:rPr>
                  <a:t>a</a:t>
                </a:r>
                <a:r>
                  <a:rPr lang="en-US" altLang="zh-CN" sz="2400" b="1" baseline="-18000">
                    <a:latin typeface="Times New Roman" pitchFamily="18" charset="0"/>
                  </a:rPr>
                  <a:t>1</a:t>
                </a:r>
              </a:p>
            </p:txBody>
          </p:sp>
          <p:sp>
            <p:nvSpPr>
              <p:cNvPr id="11275" name="Rectangle 32"/>
              <p:cNvSpPr>
                <a:spLocks noChangeArrowheads="1"/>
              </p:cNvSpPr>
              <p:nvPr/>
            </p:nvSpPr>
            <p:spPr bwMode="auto">
              <a:xfrm>
                <a:off x="4320" y="2542"/>
                <a:ext cx="72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buFont typeface="Wingdings" pitchFamily="2" charset="2"/>
                  <a:buNone/>
                </a:pPr>
                <a:r>
                  <a:rPr lang="en-US" altLang="zh-CN" sz="2400" b="1">
                    <a:latin typeface="Times New Roman" pitchFamily="18" charset="0"/>
                  </a:rPr>
                  <a:t>a</a:t>
                </a:r>
                <a:r>
                  <a:rPr lang="en-US" altLang="zh-CN" sz="2400" b="1" baseline="-18000">
                    <a:latin typeface="Times New Roman" pitchFamily="18" charset="0"/>
                  </a:rPr>
                  <a:t>2</a:t>
                </a:r>
              </a:p>
            </p:txBody>
          </p:sp>
          <p:sp>
            <p:nvSpPr>
              <p:cNvPr id="11276" name="Rectangle 33"/>
              <p:cNvSpPr>
                <a:spLocks noChangeArrowheads="1"/>
              </p:cNvSpPr>
              <p:nvPr/>
            </p:nvSpPr>
            <p:spPr bwMode="auto">
              <a:xfrm>
                <a:off x="4320" y="2255"/>
                <a:ext cx="72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buFont typeface="Wingdings" pitchFamily="2" charset="2"/>
                  <a:buNone/>
                </a:pPr>
                <a:endParaRPr lang="zh-CN" altLang="zh-CN" sz="2400" b="1">
                  <a:latin typeface="Times New Roman" pitchFamily="18" charset="0"/>
                </a:endParaRPr>
              </a:p>
            </p:txBody>
          </p:sp>
          <p:sp>
            <p:nvSpPr>
              <p:cNvPr id="11277" name="Rectangle 34"/>
              <p:cNvSpPr>
                <a:spLocks noChangeArrowheads="1"/>
              </p:cNvSpPr>
              <p:nvPr/>
            </p:nvSpPr>
            <p:spPr bwMode="auto">
              <a:xfrm>
                <a:off x="4320" y="1968"/>
                <a:ext cx="72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buFont typeface="Wingdings" pitchFamily="2" charset="2"/>
                  <a:buNone/>
                </a:pPr>
                <a:r>
                  <a:rPr lang="en-US" altLang="zh-CN" sz="2400" b="1">
                    <a:latin typeface="Times New Roman" pitchFamily="18" charset="0"/>
                  </a:rPr>
                  <a:t>a</a:t>
                </a:r>
                <a:r>
                  <a:rPr lang="en-US" altLang="zh-CN" sz="2400" b="1" baseline="-25000">
                    <a:latin typeface="Times New Roman" pitchFamily="18" charset="0"/>
                  </a:rPr>
                  <a:t>n-1</a:t>
                </a:r>
              </a:p>
            </p:txBody>
          </p:sp>
          <p:sp>
            <p:nvSpPr>
              <p:cNvPr id="11278" name="Rectangle 35"/>
              <p:cNvSpPr>
                <a:spLocks noChangeArrowheads="1"/>
              </p:cNvSpPr>
              <p:nvPr/>
            </p:nvSpPr>
            <p:spPr bwMode="auto">
              <a:xfrm>
                <a:off x="4320" y="1680"/>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buFont typeface="Wingdings" pitchFamily="2" charset="2"/>
                  <a:buNone/>
                </a:pPr>
                <a:r>
                  <a:rPr lang="en-US" altLang="zh-CN" sz="2400" b="1">
                    <a:latin typeface="Times New Roman" pitchFamily="18" charset="0"/>
                  </a:rPr>
                  <a:t>a</a:t>
                </a:r>
                <a:r>
                  <a:rPr lang="en-US" altLang="zh-CN" sz="2400" b="1" baseline="-25000">
                    <a:latin typeface="Times New Roman" pitchFamily="18" charset="0"/>
                  </a:rPr>
                  <a:t>n</a:t>
                </a:r>
              </a:p>
            </p:txBody>
          </p:sp>
          <p:sp>
            <p:nvSpPr>
              <p:cNvPr id="11279" name="Line 36"/>
              <p:cNvSpPr>
                <a:spLocks noChangeShapeType="1"/>
              </p:cNvSpPr>
              <p:nvPr/>
            </p:nvSpPr>
            <p:spPr bwMode="auto">
              <a:xfrm>
                <a:off x="4320" y="1680"/>
                <a:ext cx="72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80" name="Line 37"/>
              <p:cNvSpPr>
                <a:spLocks noChangeShapeType="1"/>
              </p:cNvSpPr>
              <p:nvPr/>
            </p:nvSpPr>
            <p:spPr bwMode="auto">
              <a:xfrm>
                <a:off x="4320" y="1968"/>
                <a:ext cx="72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81" name="Line 38"/>
              <p:cNvSpPr>
                <a:spLocks noChangeShapeType="1"/>
              </p:cNvSpPr>
              <p:nvPr/>
            </p:nvSpPr>
            <p:spPr bwMode="auto">
              <a:xfrm>
                <a:off x="4320" y="2255"/>
                <a:ext cx="72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82" name="Line 39"/>
              <p:cNvSpPr>
                <a:spLocks noChangeShapeType="1"/>
              </p:cNvSpPr>
              <p:nvPr/>
            </p:nvSpPr>
            <p:spPr bwMode="auto">
              <a:xfrm>
                <a:off x="4320" y="2542"/>
                <a:ext cx="72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83" name="Line 40"/>
              <p:cNvSpPr>
                <a:spLocks noChangeShapeType="1"/>
              </p:cNvSpPr>
              <p:nvPr/>
            </p:nvSpPr>
            <p:spPr bwMode="auto">
              <a:xfrm>
                <a:off x="4320" y="2829"/>
                <a:ext cx="72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84" name="Line 41"/>
              <p:cNvSpPr>
                <a:spLocks noChangeShapeType="1"/>
              </p:cNvSpPr>
              <p:nvPr/>
            </p:nvSpPr>
            <p:spPr bwMode="auto">
              <a:xfrm>
                <a:off x="4320" y="3116"/>
                <a:ext cx="72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85" name="Line 42"/>
              <p:cNvSpPr>
                <a:spLocks noChangeShapeType="1"/>
              </p:cNvSpPr>
              <p:nvPr/>
            </p:nvSpPr>
            <p:spPr bwMode="auto">
              <a:xfrm>
                <a:off x="4320" y="1680"/>
                <a:ext cx="0" cy="1436"/>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86" name="Line 43"/>
              <p:cNvSpPr>
                <a:spLocks noChangeShapeType="1"/>
              </p:cNvSpPr>
              <p:nvPr/>
            </p:nvSpPr>
            <p:spPr bwMode="auto">
              <a:xfrm>
                <a:off x="5040" y="1680"/>
                <a:ext cx="0" cy="1436"/>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87" name="Text Box 44"/>
              <p:cNvSpPr txBox="1">
                <a:spLocks noChangeArrowheads="1"/>
              </p:cNvSpPr>
              <p:nvPr/>
            </p:nvSpPr>
            <p:spPr bwMode="auto">
              <a:xfrm>
                <a:off x="4368" y="2179"/>
                <a:ext cx="6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b="1">
                    <a:latin typeface="Times New Roman" pitchFamily="18" charset="0"/>
                    <a:ea typeface="楷体_GB2312" pitchFamily="49" charset="-122"/>
                  </a:rPr>
                  <a:t>……</a:t>
                </a:r>
              </a:p>
            </p:txBody>
          </p:sp>
          <p:sp>
            <p:nvSpPr>
              <p:cNvPr id="11288" name="Line 45"/>
              <p:cNvSpPr>
                <a:spLocks noChangeShapeType="1"/>
              </p:cNvSpPr>
              <p:nvPr/>
            </p:nvSpPr>
            <p:spPr bwMode="auto">
              <a:xfrm>
                <a:off x="4320" y="1407"/>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89" name="Line 47"/>
              <p:cNvSpPr>
                <a:spLocks noChangeShapeType="1"/>
              </p:cNvSpPr>
              <p:nvPr/>
            </p:nvSpPr>
            <p:spPr bwMode="auto">
              <a:xfrm>
                <a:off x="5040" y="1392"/>
                <a:ext cx="0" cy="48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90" name="Line 52"/>
              <p:cNvSpPr>
                <a:spLocks noChangeShapeType="1"/>
              </p:cNvSpPr>
              <p:nvPr/>
            </p:nvSpPr>
            <p:spPr bwMode="auto">
              <a:xfrm>
                <a:off x="3895" y="2957"/>
                <a:ext cx="413"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91" name="Line 53"/>
              <p:cNvSpPr>
                <a:spLocks noChangeShapeType="1"/>
              </p:cNvSpPr>
              <p:nvPr/>
            </p:nvSpPr>
            <p:spPr bwMode="auto">
              <a:xfrm>
                <a:off x="3895" y="1872"/>
                <a:ext cx="413"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92" name="Text Box 54"/>
              <p:cNvSpPr txBox="1">
                <a:spLocks noChangeArrowheads="1"/>
              </p:cNvSpPr>
              <p:nvPr/>
            </p:nvSpPr>
            <p:spPr bwMode="auto">
              <a:xfrm>
                <a:off x="3444" y="1728"/>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zh-CN" altLang="en-US" sz="2400" b="1">
                    <a:solidFill>
                      <a:srgbClr val="FF0000"/>
                    </a:solidFill>
                    <a:latin typeface="Times New Roman" pitchFamily="18" charset="0"/>
                    <a:ea typeface="楷体_GB2312" pitchFamily="49" charset="-122"/>
                  </a:rPr>
                  <a:t>栈顶</a:t>
                </a:r>
              </a:p>
            </p:txBody>
          </p:sp>
          <p:sp>
            <p:nvSpPr>
              <p:cNvPr id="11293" name="Text Box 55"/>
              <p:cNvSpPr txBox="1">
                <a:spLocks noChangeArrowheads="1"/>
              </p:cNvSpPr>
              <p:nvPr/>
            </p:nvSpPr>
            <p:spPr bwMode="auto">
              <a:xfrm>
                <a:off x="3444" y="2736"/>
                <a:ext cx="62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en-US" altLang="zh-CN" b="1">
                    <a:latin typeface="Times New Roman" pitchFamily="18" charset="0"/>
                    <a:ea typeface="楷体_GB2312" pitchFamily="49" charset="-122"/>
                  </a:rPr>
                  <a:t> </a:t>
                </a:r>
                <a:r>
                  <a:rPr kumimoji="1" lang="zh-CN" altLang="en-US" sz="2400" b="1">
                    <a:solidFill>
                      <a:srgbClr val="FF0000"/>
                    </a:solidFill>
                    <a:latin typeface="Times New Roman" pitchFamily="18" charset="0"/>
                    <a:ea typeface="楷体_GB2312" pitchFamily="49" charset="-122"/>
                  </a:rPr>
                  <a:t>栈底</a:t>
                </a:r>
              </a:p>
            </p:txBody>
          </p:sp>
        </p:grpSp>
        <p:sp>
          <p:nvSpPr>
            <p:cNvPr id="11270" name="Arc 48"/>
            <p:cNvSpPr>
              <a:spLocks/>
            </p:cNvSpPr>
            <p:nvPr/>
          </p:nvSpPr>
          <p:spPr bwMode="auto">
            <a:xfrm>
              <a:off x="7155392" y="2970609"/>
              <a:ext cx="447753" cy="560387"/>
            </a:xfrm>
            <a:custGeom>
              <a:avLst/>
              <a:gdLst>
                <a:gd name="T0" fmla="*/ 0 w 23977"/>
                <a:gd name="T1" fmla="*/ 0 h 21600"/>
                <a:gd name="T2" fmla="*/ 0 w 23977"/>
                <a:gd name="T3" fmla="*/ 0 h 21600"/>
                <a:gd name="T4" fmla="*/ 0 w 23977"/>
                <a:gd name="T5" fmla="*/ 0 h 21600"/>
                <a:gd name="T6" fmla="*/ 0 60000 65536"/>
                <a:gd name="T7" fmla="*/ 0 60000 65536"/>
                <a:gd name="T8" fmla="*/ 0 60000 65536"/>
                <a:gd name="T9" fmla="*/ 0 w 23977"/>
                <a:gd name="T10" fmla="*/ 0 h 21600"/>
                <a:gd name="T11" fmla="*/ 23977 w 23977"/>
                <a:gd name="T12" fmla="*/ 21600 h 21600"/>
              </a:gdLst>
              <a:ahLst/>
              <a:cxnLst>
                <a:cxn ang="T6">
                  <a:pos x="T0" y="T1"/>
                </a:cxn>
                <a:cxn ang="T7">
                  <a:pos x="T2" y="T3"/>
                </a:cxn>
                <a:cxn ang="T8">
                  <a:pos x="T4" y="T5"/>
                </a:cxn>
              </a:cxnLst>
              <a:rect l="T9" t="T10" r="T11" b="T12"/>
              <a:pathLst>
                <a:path w="23977" h="21600" fill="none" extrusionOk="0">
                  <a:moveTo>
                    <a:pt x="0" y="131"/>
                  </a:moveTo>
                  <a:cubicBezTo>
                    <a:pt x="789" y="43"/>
                    <a:pt x="1582" y="-1"/>
                    <a:pt x="2377" y="0"/>
                  </a:cubicBezTo>
                  <a:cubicBezTo>
                    <a:pt x="14306" y="0"/>
                    <a:pt x="23977" y="9670"/>
                    <a:pt x="23977" y="21600"/>
                  </a:cubicBezTo>
                </a:path>
                <a:path w="23977" h="21600" stroke="0" extrusionOk="0">
                  <a:moveTo>
                    <a:pt x="0" y="131"/>
                  </a:moveTo>
                  <a:cubicBezTo>
                    <a:pt x="789" y="43"/>
                    <a:pt x="1582" y="-1"/>
                    <a:pt x="2377" y="0"/>
                  </a:cubicBezTo>
                  <a:cubicBezTo>
                    <a:pt x="14306" y="0"/>
                    <a:pt x="23977" y="9670"/>
                    <a:pt x="23977" y="21600"/>
                  </a:cubicBezTo>
                  <a:lnTo>
                    <a:pt x="2377" y="21600"/>
                  </a:lnTo>
                  <a:lnTo>
                    <a:pt x="0" y="131"/>
                  </a:lnTo>
                  <a:close/>
                </a:path>
              </a:pathLst>
            </a:custGeom>
            <a:noFill/>
            <a:ln w="9525">
              <a:solidFill>
                <a:schemeClr val="tx1"/>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71" name="Arc 49"/>
            <p:cNvSpPr>
              <a:spLocks/>
            </p:cNvSpPr>
            <p:nvPr/>
          </p:nvSpPr>
          <p:spPr bwMode="auto">
            <a:xfrm flipH="1">
              <a:off x="7774625" y="3046809"/>
              <a:ext cx="428699" cy="484187"/>
            </a:xfrm>
            <a:custGeom>
              <a:avLst/>
              <a:gdLst>
                <a:gd name="T0" fmla="*/ 0 w 24430"/>
                <a:gd name="T1" fmla="*/ 0 h 26262"/>
                <a:gd name="T2" fmla="*/ 0 w 24430"/>
                <a:gd name="T3" fmla="*/ 0 h 26262"/>
                <a:gd name="T4" fmla="*/ 0 w 24430"/>
                <a:gd name="T5" fmla="*/ 0 h 26262"/>
                <a:gd name="T6" fmla="*/ 0 60000 65536"/>
                <a:gd name="T7" fmla="*/ 0 60000 65536"/>
                <a:gd name="T8" fmla="*/ 0 60000 65536"/>
                <a:gd name="T9" fmla="*/ 0 w 24430"/>
                <a:gd name="T10" fmla="*/ 0 h 26262"/>
                <a:gd name="T11" fmla="*/ 24430 w 24430"/>
                <a:gd name="T12" fmla="*/ 26262 h 26262"/>
              </a:gdLst>
              <a:ahLst/>
              <a:cxnLst>
                <a:cxn ang="T6">
                  <a:pos x="T0" y="T1"/>
                </a:cxn>
                <a:cxn ang="T7">
                  <a:pos x="T2" y="T3"/>
                </a:cxn>
                <a:cxn ang="T8">
                  <a:pos x="T4" y="T5"/>
                </a:cxn>
              </a:cxnLst>
              <a:rect l="T9" t="T10" r="T11" b="T12"/>
              <a:pathLst>
                <a:path w="24430" h="26262" fill="none" extrusionOk="0">
                  <a:moveTo>
                    <a:pt x="0" y="186"/>
                  </a:moveTo>
                  <a:cubicBezTo>
                    <a:pt x="938" y="62"/>
                    <a:pt x="1883" y="-1"/>
                    <a:pt x="2830" y="0"/>
                  </a:cubicBezTo>
                  <a:cubicBezTo>
                    <a:pt x="14759" y="0"/>
                    <a:pt x="24430" y="9670"/>
                    <a:pt x="24430" y="21600"/>
                  </a:cubicBezTo>
                  <a:cubicBezTo>
                    <a:pt x="24430" y="23167"/>
                    <a:pt x="24259" y="24731"/>
                    <a:pt x="23920" y="26261"/>
                  </a:cubicBezTo>
                </a:path>
                <a:path w="24430" h="26262" stroke="0" extrusionOk="0">
                  <a:moveTo>
                    <a:pt x="0" y="186"/>
                  </a:moveTo>
                  <a:cubicBezTo>
                    <a:pt x="938" y="62"/>
                    <a:pt x="1883" y="-1"/>
                    <a:pt x="2830" y="0"/>
                  </a:cubicBezTo>
                  <a:cubicBezTo>
                    <a:pt x="14759" y="0"/>
                    <a:pt x="24430" y="9670"/>
                    <a:pt x="24430" y="21600"/>
                  </a:cubicBezTo>
                  <a:cubicBezTo>
                    <a:pt x="24430" y="23167"/>
                    <a:pt x="24259" y="24731"/>
                    <a:pt x="23920" y="26261"/>
                  </a:cubicBezTo>
                  <a:lnTo>
                    <a:pt x="2830" y="21600"/>
                  </a:lnTo>
                  <a:lnTo>
                    <a:pt x="0" y="186"/>
                  </a:lnTo>
                  <a:close/>
                </a:path>
              </a:pathLst>
            </a:custGeom>
            <a:noFill/>
            <a:ln w="952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72" name="Text Box 59"/>
            <p:cNvSpPr txBox="1">
              <a:spLocks noChangeArrowheads="1"/>
            </p:cNvSpPr>
            <p:nvPr/>
          </p:nvSpPr>
          <p:spPr bwMode="auto">
            <a:xfrm>
              <a:off x="6536159" y="2818210"/>
              <a:ext cx="83834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zh-CN" altLang="en-US" sz="2000" b="1">
                  <a:solidFill>
                    <a:srgbClr val="FF0000"/>
                  </a:solidFill>
                  <a:latin typeface="Times New Roman" pitchFamily="18" charset="0"/>
                  <a:ea typeface="楷体_GB2312" pitchFamily="49" charset="-122"/>
                </a:rPr>
                <a:t>出栈</a:t>
              </a:r>
            </a:p>
          </p:txBody>
        </p:sp>
        <p:sp>
          <p:nvSpPr>
            <p:cNvPr id="11273" name="Rectangle 60"/>
            <p:cNvSpPr>
              <a:spLocks noChangeArrowheads="1"/>
            </p:cNvSpPr>
            <p:nvPr/>
          </p:nvSpPr>
          <p:spPr bwMode="auto">
            <a:xfrm>
              <a:off x="8203324" y="2894410"/>
              <a:ext cx="69544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000" b="1">
                  <a:solidFill>
                    <a:srgbClr val="FF0000"/>
                  </a:solidFill>
                  <a:latin typeface="Times New Roman" pitchFamily="18" charset="0"/>
                  <a:ea typeface="楷体_GB2312" pitchFamily="49" charset="-122"/>
                </a:rPr>
                <a:t>入栈</a:t>
              </a:r>
            </a:p>
          </p:txBody>
        </p:sp>
      </p:grpSp>
    </p:spTree>
    <p:extLst>
      <p:ext uri="{BB962C8B-B14F-4D97-AF65-F5344CB8AC3E}">
        <p14:creationId xmlns:p14="http://schemas.microsoft.com/office/powerpoint/2010/main" val="27813188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142"/>
          <p:cNvSpPr txBox="1">
            <a:spLocks noChangeArrowheads="1"/>
          </p:cNvSpPr>
          <p:nvPr/>
        </p:nvSpPr>
        <p:spPr bwMode="auto">
          <a:xfrm>
            <a:off x="959017" y="2182696"/>
            <a:ext cx="3269231"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endParaRPr kumimoji="1" lang="zh-CN" altLang="zh-CN" sz="2000">
              <a:latin typeface="Times New Roman" pitchFamily="18" charset="0"/>
            </a:endParaRPr>
          </a:p>
        </p:txBody>
      </p:sp>
      <p:sp>
        <p:nvSpPr>
          <p:cNvPr id="52227" name="Text Box 315"/>
          <p:cNvSpPr txBox="1">
            <a:spLocks noChangeArrowheads="1"/>
          </p:cNvSpPr>
          <p:nvPr/>
        </p:nvSpPr>
        <p:spPr bwMode="auto">
          <a:xfrm>
            <a:off x="3439122" y="1717559"/>
            <a:ext cx="838346"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just" eaLnBrk="1" hangingPunct="1">
              <a:spcBef>
                <a:spcPct val="0"/>
              </a:spcBef>
              <a:buClrTx/>
              <a:buSzTx/>
              <a:buFontTx/>
              <a:buNone/>
            </a:pPr>
            <a:endParaRPr kumimoji="1" lang="zh-CN" altLang="zh-CN" sz="1800">
              <a:latin typeface="Times New Roman" pitchFamily="18" charset="0"/>
            </a:endParaRPr>
          </a:p>
        </p:txBody>
      </p:sp>
      <p:sp>
        <p:nvSpPr>
          <p:cNvPr id="52228" name="Line 323"/>
          <p:cNvSpPr>
            <a:spLocks noChangeShapeType="1"/>
          </p:cNvSpPr>
          <p:nvPr/>
        </p:nvSpPr>
        <p:spPr bwMode="auto">
          <a:xfrm flipV="1">
            <a:off x="1105092" y="1412759"/>
            <a:ext cx="0" cy="319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29" name="Line 324"/>
          <p:cNvSpPr>
            <a:spLocks noChangeShapeType="1"/>
          </p:cNvSpPr>
          <p:nvPr/>
        </p:nvSpPr>
        <p:spPr bwMode="auto">
          <a:xfrm flipV="1">
            <a:off x="2276870" y="1412759"/>
            <a:ext cx="0" cy="319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0" name="Line 325"/>
          <p:cNvSpPr>
            <a:spLocks noChangeShapeType="1"/>
          </p:cNvSpPr>
          <p:nvPr/>
        </p:nvSpPr>
        <p:spPr bwMode="auto">
          <a:xfrm flipV="1">
            <a:off x="3086636" y="1412759"/>
            <a:ext cx="0"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1" name="Line 326"/>
          <p:cNvSpPr>
            <a:spLocks noChangeShapeType="1"/>
          </p:cNvSpPr>
          <p:nvPr/>
        </p:nvSpPr>
        <p:spPr bwMode="auto">
          <a:xfrm flipV="1">
            <a:off x="4229834" y="1412759"/>
            <a:ext cx="0"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2" name="Line 321"/>
          <p:cNvSpPr>
            <a:spLocks noChangeShapeType="1"/>
          </p:cNvSpPr>
          <p:nvPr/>
        </p:nvSpPr>
        <p:spPr bwMode="auto">
          <a:xfrm>
            <a:off x="1106681" y="2855795"/>
            <a:ext cx="11717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3" name="Rectangle 322"/>
          <p:cNvSpPr>
            <a:spLocks noChangeArrowheads="1"/>
          </p:cNvSpPr>
          <p:nvPr/>
        </p:nvSpPr>
        <p:spPr bwMode="auto">
          <a:xfrm>
            <a:off x="1106681" y="1563571"/>
            <a:ext cx="1171778" cy="20161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52234" name="Line 328"/>
          <p:cNvSpPr>
            <a:spLocks noChangeShapeType="1"/>
          </p:cNvSpPr>
          <p:nvPr/>
        </p:nvSpPr>
        <p:spPr bwMode="auto">
          <a:xfrm>
            <a:off x="1106681" y="2427170"/>
            <a:ext cx="11717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5" name="Line 329"/>
          <p:cNvSpPr>
            <a:spLocks noChangeShapeType="1"/>
          </p:cNvSpPr>
          <p:nvPr/>
        </p:nvSpPr>
        <p:spPr bwMode="auto">
          <a:xfrm>
            <a:off x="1106681" y="3219333"/>
            <a:ext cx="11717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6" name="Line 330"/>
          <p:cNvSpPr>
            <a:spLocks noChangeShapeType="1"/>
          </p:cNvSpPr>
          <p:nvPr/>
        </p:nvSpPr>
        <p:spPr bwMode="auto">
          <a:xfrm>
            <a:off x="1106681" y="1995370"/>
            <a:ext cx="11717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7" name="Rectangle 331"/>
          <p:cNvSpPr>
            <a:spLocks noChangeArrowheads="1"/>
          </p:cNvSpPr>
          <p:nvPr/>
        </p:nvSpPr>
        <p:spPr bwMode="auto">
          <a:xfrm>
            <a:off x="3089812" y="1563571"/>
            <a:ext cx="1128909" cy="20161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52238" name="Line 332"/>
          <p:cNvSpPr>
            <a:spLocks noChangeShapeType="1"/>
          </p:cNvSpPr>
          <p:nvPr/>
        </p:nvSpPr>
        <p:spPr bwMode="auto">
          <a:xfrm>
            <a:off x="3089812" y="2427170"/>
            <a:ext cx="11289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9" name="Line 333"/>
          <p:cNvSpPr>
            <a:spLocks noChangeShapeType="1"/>
          </p:cNvSpPr>
          <p:nvPr/>
        </p:nvSpPr>
        <p:spPr bwMode="auto">
          <a:xfrm>
            <a:off x="3089812" y="3219333"/>
            <a:ext cx="11289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0" name="Line 334"/>
          <p:cNvSpPr>
            <a:spLocks noChangeShapeType="1"/>
          </p:cNvSpPr>
          <p:nvPr/>
        </p:nvSpPr>
        <p:spPr bwMode="auto">
          <a:xfrm>
            <a:off x="3089812" y="2817695"/>
            <a:ext cx="11289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1" name="Line 335"/>
          <p:cNvSpPr>
            <a:spLocks noChangeShapeType="1"/>
          </p:cNvSpPr>
          <p:nvPr/>
        </p:nvSpPr>
        <p:spPr bwMode="auto">
          <a:xfrm>
            <a:off x="3089812" y="1995370"/>
            <a:ext cx="11289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2" name="Text Box 337"/>
          <p:cNvSpPr txBox="1">
            <a:spLocks noChangeArrowheads="1"/>
          </p:cNvSpPr>
          <p:nvPr/>
        </p:nvSpPr>
        <p:spPr bwMode="auto">
          <a:xfrm>
            <a:off x="3199369" y="3316170"/>
            <a:ext cx="1062221"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kumimoji="1" lang="en-US" altLang="zh-CN" sz="1800">
              <a:latin typeface="Times New Roman" pitchFamily="18" charset="0"/>
            </a:endParaRPr>
          </a:p>
          <a:p>
            <a:pPr>
              <a:spcBef>
                <a:spcPct val="0"/>
              </a:spcBef>
              <a:buClrTx/>
              <a:buSzTx/>
              <a:buFontTx/>
              <a:buNone/>
            </a:pPr>
            <a:endParaRPr kumimoji="1" lang="en-US" altLang="zh-CN" sz="2400">
              <a:latin typeface="Times New Roman" pitchFamily="18" charset="0"/>
            </a:endParaRPr>
          </a:p>
        </p:txBody>
      </p:sp>
      <p:sp>
        <p:nvSpPr>
          <p:cNvPr id="52243" name="Text Box 338"/>
          <p:cNvSpPr txBox="1">
            <a:spLocks noChangeArrowheads="1"/>
          </p:cNvSpPr>
          <p:nvPr/>
        </p:nvSpPr>
        <p:spPr bwMode="auto">
          <a:xfrm>
            <a:off x="1305152" y="3614621"/>
            <a:ext cx="289610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OPND                     OPTR</a:t>
            </a:r>
          </a:p>
        </p:txBody>
      </p:sp>
      <p:sp>
        <p:nvSpPr>
          <p:cNvPr id="52244" name="Text Box 340"/>
          <p:cNvSpPr txBox="1">
            <a:spLocks noChangeArrowheads="1"/>
          </p:cNvSpPr>
          <p:nvPr/>
        </p:nvSpPr>
        <p:spPr bwMode="auto">
          <a:xfrm>
            <a:off x="3591548" y="1565158"/>
            <a:ext cx="463631"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just" eaLnBrk="1" hangingPunct="1">
              <a:spcBef>
                <a:spcPct val="0"/>
              </a:spcBef>
              <a:buClrTx/>
              <a:buSzTx/>
              <a:buFontTx/>
              <a:buNone/>
            </a:pPr>
            <a:endParaRPr kumimoji="1" lang="en-US" altLang="zh-CN" sz="1800" b="1">
              <a:latin typeface="Times New Roman" pitchFamily="18" charset="0"/>
            </a:endParaRPr>
          </a:p>
          <a:p>
            <a:pPr algn="just" eaLnBrk="1" hangingPunct="1">
              <a:spcBef>
                <a:spcPct val="0"/>
              </a:spcBef>
              <a:buClrTx/>
              <a:buSzTx/>
              <a:buFontTx/>
              <a:buNone/>
            </a:pPr>
            <a:endParaRPr kumimoji="1" lang="en-US" altLang="zh-CN" sz="2000" b="1">
              <a:latin typeface="Times New Roman" pitchFamily="18" charset="0"/>
            </a:endParaRPr>
          </a:p>
          <a:p>
            <a:pPr algn="just" eaLnBrk="1" hangingPunct="1">
              <a:spcBef>
                <a:spcPct val="0"/>
              </a:spcBef>
              <a:buClrTx/>
              <a:buSzTx/>
              <a:buFontTx/>
              <a:buNone/>
            </a:pPr>
            <a:endParaRPr kumimoji="1" lang="en-US" altLang="zh-CN" sz="2000" b="1">
              <a:latin typeface="Times New Roman" pitchFamily="18" charset="0"/>
            </a:endParaRPr>
          </a:p>
          <a:p>
            <a:pPr>
              <a:spcBef>
                <a:spcPct val="0"/>
              </a:spcBef>
              <a:buClrTx/>
              <a:buSzTx/>
              <a:buFontTx/>
              <a:buNone/>
            </a:pPr>
            <a:endParaRPr kumimoji="1" lang="en-US" altLang="zh-CN" sz="1800" b="1">
              <a:latin typeface="Times New Roman" pitchFamily="18" charset="0"/>
            </a:endParaRPr>
          </a:p>
        </p:txBody>
      </p:sp>
      <p:sp>
        <p:nvSpPr>
          <p:cNvPr id="52245" name="Line 341"/>
          <p:cNvSpPr>
            <a:spLocks noChangeShapeType="1"/>
          </p:cNvSpPr>
          <p:nvPr/>
        </p:nvSpPr>
        <p:spPr bwMode="auto">
          <a:xfrm>
            <a:off x="1125734" y="2804995"/>
            <a:ext cx="117177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043" name="Text Box 347"/>
          <p:cNvSpPr txBox="1">
            <a:spLocks noChangeArrowheads="1"/>
          </p:cNvSpPr>
          <p:nvPr/>
        </p:nvSpPr>
        <p:spPr bwMode="auto">
          <a:xfrm>
            <a:off x="4353681" y="1336558"/>
            <a:ext cx="30485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400" b="1">
                <a:latin typeface="Times New Roman" pitchFamily="18" charset="0"/>
              </a:rPr>
              <a:t>)</a:t>
            </a:r>
          </a:p>
        </p:txBody>
      </p:sp>
      <p:sp>
        <p:nvSpPr>
          <p:cNvPr id="30108" name="Rectangle 412"/>
          <p:cNvSpPr>
            <a:spLocks noChangeArrowheads="1"/>
          </p:cNvSpPr>
          <p:nvPr/>
        </p:nvSpPr>
        <p:spPr bwMode="auto">
          <a:xfrm>
            <a:off x="3407367" y="3182821"/>
            <a:ext cx="392181"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dirty="0"/>
              <a:t>#</a:t>
            </a:r>
          </a:p>
        </p:txBody>
      </p:sp>
      <p:sp>
        <p:nvSpPr>
          <p:cNvPr id="30109" name="Rectangle 413"/>
          <p:cNvSpPr>
            <a:spLocks noChangeArrowheads="1"/>
          </p:cNvSpPr>
          <p:nvPr/>
        </p:nvSpPr>
        <p:spPr bwMode="auto">
          <a:xfrm>
            <a:off x="3407367" y="2762133"/>
            <a:ext cx="433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400" b="1"/>
              <a:t>+</a:t>
            </a:r>
          </a:p>
        </p:txBody>
      </p:sp>
      <p:sp>
        <p:nvSpPr>
          <p:cNvPr id="30110" name="Rectangle 414"/>
          <p:cNvSpPr>
            <a:spLocks noChangeArrowheads="1"/>
          </p:cNvSpPr>
          <p:nvPr/>
        </p:nvSpPr>
        <p:spPr bwMode="auto">
          <a:xfrm>
            <a:off x="3262879" y="2427171"/>
            <a:ext cx="49379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t>（</a:t>
            </a:r>
          </a:p>
        </p:txBody>
      </p:sp>
      <p:sp>
        <p:nvSpPr>
          <p:cNvPr id="30111" name="Rectangle 415"/>
          <p:cNvSpPr>
            <a:spLocks noChangeArrowheads="1"/>
          </p:cNvSpPr>
          <p:nvPr/>
        </p:nvSpPr>
        <p:spPr bwMode="auto">
          <a:xfrm>
            <a:off x="3478817" y="1995371"/>
            <a:ext cx="338196"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800" b="1"/>
              <a:t>-</a:t>
            </a:r>
          </a:p>
        </p:txBody>
      </p:sp>
      <p:sp>
        <p:nvSpPr>
          <p:cNvPr id="30112" name="Rectangle 416"/>
          <p:cNvSpPr>
            <a:spLocks noChangeArrowheads="1"/>
          </p:cNvSpPr>
          <p:nvPr/>
        </p:nvSpPr>
        <p:spPr bwMode="auto">
          <a:xfrm>
            <a:off x="3478817" y="1563570"/>
            <a:ext cx="3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400" b="1"/>
              <a:t>/</a:t>
            </a:r>
          </a:p>
        </p:txBody>
      </p:sp>
      <p:sp>
        <p:nvSpPr>
          <p:cNvPr id="30113" name="Rectangle 417"/>
          <p:cNvSpPr>
            <a:spLocks noChangeArrowheads="1"/>
          </p:cNvSpPr>
          <p:nvPr/>
        </p:nvSpPr>
        <p:spPr bwMode="auto">
          <a:xfrm>
            <a:off x="1543318" y="3193933"/>
            <a:ext cx="35089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400"/>
              <a:t>5</a:t>
            </a:r>
          </a:p>
        </p:txBody>
      </p:sp>
      <p:sp>
        <p:nvSpPr>
          <p:cNvPr id="30114" name="Rectangle 418"/>
          <p:cNvSpPr>
            <a:spLocks noChangeArrowheads="1"/>
          </p:cNvSpPr>
          <p:nvPr/>
        </p:nvSpPr>
        <p:spPr bwMode="auto">
          <a:xfrm>
            <a:off x="1533791" y="2790708"/>
            <a:ext cx="35089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400"/>
              <a:t>6</a:t>
            </a:r>
          </a:p>
        </p:txBody>
      </p:sp>
      <p:sp>
        <p:nvSpPr>
          <p:cNvPr id="30115" name="Rectangle 419"/>
          <p:cNvSpPr>
            <a:spLocks noChangeArrowheads="1"/>
          </p:cNvSpPr>
          <p:nvPr/>
        </p:nvSpPr>
        <p:spPr bwMode="auto">
          <a:xfrm>
            <a:off x="1535380" y="2427170"/>
            <a:ext cx="3508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400"/>
              <a:t>4</a:t>
            </a:r>
          </a:p>
        </p:txBody>
      </p:sp>
      <p:sp>
        <p:nvSpPr>
          <p:cNvPr id="30116" name="Rectangle 420"/>
          <p:cNvSpPr>
            <a:spLocks noChangeArrowheads="1"/>
          </p:cNvSpPr>
          <p:nvPr/>
        </p:nvSpPr>
        <p:spPr bwMode="auto">
          <a:xfrm>
            <a:off x="1519643" y="1975197"/>
            <a:ext cx="35089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400" dirty="0"/>
              <a:t>2</a:t>
            </a:r>
          </a:p>
        </p:txBody>
      </p:sp>
      <p:pic>
        <p:nvPicPr>
          <p:cNvPr id="52256" name="Picture 4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720" y="4001970"/>
            <a:ext cx="769753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119" name="Rectangle 423"/>
          <p:cNvSpPr>
            <a:spLocks noChangeArrowheads="1"/>
          </p:cNvSpPr>
          <p:nvPr/>
        </p:nvSpPr>
        <p:spPr bwMode="auto">
          <a:xfrm>
            <a:off x="1548082" y="2344620"/>
            <a:ext cx="3508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400">
                <a:solidFill>
                  <a:srgbClr val="FF0000"/>
                </a:solidFill>
              </a:rPr>
              <a:t>2</a:t>
            </a:r>
          </a:p>
        </p:txBody>
      </p:sp>
      <p:sp>
        <p:nvSpPr>
          <p:cNvPr id="30120" name="Rectangle 424"/>
          <p:cNvSpPr>
            <a:spLocks noChangeArrowheads="1"/>
          </p:cNvSpPr>
          <p:nvPr/>
        </p:nvSpPr>
        <p:spPr bwMode="auto">
          <a:xfrm>
            <a:off x="1548082" y="2776420"/>
            <a:ext cx="3508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400">
                <a:solidFill>
                  <a:srgbClr val="FF0000"/>
                </a:solidFill>
              </a:rPr>
              <a:t>4</a:t>
            </a:r>
          </a:p>
        </p:txBody>
      </p:sp>
      <p:sp>
        <p:nvSpPr>
          <p:cNvPr id="30121" name="Rectangle 425"/>
          <p:cNvSpPr>
            <a:spLocks noChangeArrowheads="1"/>
          </p:cNvSpPr>
          <p:nvPr/>
        </p:nvSpPr>
        <p:spPr bwMode="auto">
          <a:xfrm>
            <a:off x="1476632" y="3208220"/>
            <a:ext cx="51761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400">
                <a:solidFill>
                  <a:srgbClr val="FF0000"/>
                </a:solidFill>
              </a:rPr>
              <a:t>17</a:t>
            </a:r>
          </a:p>
        </p:txBody>
      </p:sp>
      <p:sp>
        <p:nvSpPr>
          <p:cNvPr id="52260" name="Rectangle 427"/>
          <p:cNvSpPr>
            <a:spLocks noGrp="1" noChangeArrowheads="1"/>
          </p:cNvSpPr>
          <p:nvPr>
            <p:ph type="title"/>
          </p:nvPr>
        </p:nvSpPr>
        <p:spPr>
          <a:xfrm>
            <a:off x="959017" y="231820"/>
            <a:ext cx="7994450" cy="736243"/>
          </a:xfrm>
        </p:spPr>
        <p:txBody>
          <a:bodyPr/>
          <a:lstStyle/>
          <a:p>
            <a:pPr eaLnBrk="1" hangingPunct="1"/>
            <a:r>
              <a:rPr kumimoji="1" lang="zh-CN" altLang="en-US" sz="3200" dirty="0" smtClean="0"/>
              <a:t>用栈计算表达式</a:t>
            </a:r>
            <a:r>
              <a:rPr kumimoji="1" lang="en-US" altLang="zh-CN" sz="3200" dirty="0" smtClean="0"/>
              <a:t>5+(6-4/2)*3#</a:t>
            </a:r>
            <a:r>
              <a:rPr kumimoji="1" lang="zh-CN" altLang="en-US" sz="3200" dirty="0" smtClean="0"/>
              <a:t>的过程</a:t>
            </a:r>
          </a:p>
        </p:txBody>
      </p:sp>
      <p:sp>
        <p:nvSpPr>
          <p:cNvPr id="30125" name="Rectangle 429"/>
          <p:cNvSpPr>
            <a:spLocks noChangeArrowheads="1"/>
          </p:cNvSpPr>
          <p:nvPr/>
        </p:nvSpPr>
        <p:spPr bwMode="auto">
          <a:xfrm>
            <a:off x="3420069" y="2417645"/>
            <a:ext cx="35089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400"/>
              <a:t>*</a:t>
            </a:r>
          </a:p>
        </p:txBody>
      </p:sp>
      <p:sp>
        <p:nvSpPr>
          <p:cNvPr id="30126" name="Rectangle 430"/>
          <p:cNvSpPr>
            <a:spLocks noChangeArrowheads="1"/>
          </p:cNvSpPr>
          <p:nvPr/>
        </p:nvSpPr>
        <p:spPr bwMode="auto">
          <a:xfrm>
            <a:off x="1548082" y="2417645"/>
            <a:ext cx="3508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400" dirty="0"/>
              <a:t>3</a:t>
            </a:r>
          </a:p>
        </p:txBody>
      </p:sp>
      <p:sp>
        <p:nvSpPr>
          <p:cNvPr id="30127" name="Rectangle 431"/>
          <p:cNvSpPr>
            <a:spLocks noChangeArrowheads="1"/>
          </p:cNvSpPr>
          <p:nvPr/>
        </p:nvSpPr>
        <p:spPr bwMode="auto">
          <a:xfrm>
            <a:off x="4285407" y="1985845"/>
            <a:ext cx="40647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400"/>
              <a:t>#</a:t>
            </a:r>
          </a:p>
        </p:txBody>
      </p:sp>
      <p:sp>
        <p:nvSpPr>
          <p:cNvPr id="30128" name="Text Box 432"/>
          <p:cNvSpPr txBox="1">
            <a:spLocks noChangeArrowheads="1"/>
          </p:cNvSpPr>
          <p:nvPr/>
        </p:nvSpPr>
        <p:spPr bwMode="auto">
          <a:xfrm>
            <a:off x="1403594" y="2778008"/>
            <a:ext cx="576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400" b="1">
                <a:solidFill>
                  <a:srgbClr val="FF0000"/>
                </a:solidFill>
                <a:latin typeface="Times New Roman" pitchFamily="18" charset="0"/>
              </a:rPr>
              <a:t>12</a:t>
            </a:r>
          </a:p>
        </p:txBody>
      </p:sp>
      <p:sp>
        <p:nvSpPr>
          <p:cNvPr id="52265" name="灯片编号占位符 1"/>
          <p:cNvSpPr>
            <a:spLocks noGrp="1" noChangeArrowheads="1"/>
          </p:cNvSpPr>
          <p:nvPr>
            <p:ph type="sldNum" sz="quarter" idx="12"/>
          </p:nvPr>
        </p:nvSpPr>
        <p:spPr>
          <a:xfrm>
            <a:off x="6459072" y="5776796"/>
            <a:ext cx="205775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DCA44A07-D84E-4656-92CA-22BABEBC3DA8}" type="slidenum">
              <a:rPr lang="en-US" altLang="zh-CN" sz="1400"/>
              <a:pPr>
                <a:spcBef>
                  <a:spcPct val="0"/>
                </a:spcBef>
                <a:buClrTx/>
                <a:buSzTx/>
                <a:buFontTx/>
                <a:buNone/>
              </a:pPr>
              <a:t>30</a:t>
            </a:fld>
            <a:endParaRPr lang="en-US" altLang="zh-CN" sz="1400"/>
          </a:p>
        </p:txBody>
      </p:sp>
    </p:spTree>
    <p:extLst>
      <p:ext uri="{BB962C8B-B14F-4D97-AF65-F5344CB8AC3E}">
        <p14:creationId xmlns:p14="http://schemas.microsoft.com/office/powerpoint/2010/main" val="142096767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30108"/>
                                        </p:tgtEl>
                                        <p:attrNameLst>
                                          <p:attrName>style.visibility</p:attrName>
                                        </p:attrNameLst>
                                      </p:cBhvr>
                                      <p:to>
                                        <p:strVal val="visible"/>
                                      </p:to>
                                    </p:set>
                                    <p:anim calcmode="lin" valueType="num">
                                      <p:cBhvr additive="base">
                                        <p:cTn id="7" dur="500" fill="hold"/>
                                        <p:tgtEl>
                                          <p:spTgt spid="30108"/>
                                        </p:tgtEl>
                                        <p:attrNameLst>
                                          <p:attrName>ppt_x</p:attrName>
                                        </p:attrNameLst>
                                      </p:cBhvr>
                                      <p:tavLst>
                                        <p:tav tm="0">
                                          <p:val>
                                            <p:strVal val="#ppt_x"/>
                                          </p:val>
                                        </p:tav>
                                        <p:tav tm="100000">
                                          <p:val>
                                            <p:strVal val="#ppt_x"/>
                                          </p:val>
                                        </p:tav>
                                      </p:tavLst>
                                    </p:anim>
                                    <p:anim calcmode="lin" valueType="num">
                                      <p:cBhvr additive="base">
                                        <p:cTn id="8" dur="500" fill="hold"/>
                                        <p:tgtEl>
                                          <p:spTgt spid="3010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30113"/>
                                        </p:tgtEl>
                                        <p:attrNameLst>
                                          <p:attrName>style.visibility</p:attrName>
                                        </p:attrNameLst>
                                      </p:cBhvr>
                                      <p:to>
                                        <p:strVal val="visible"/>
                                      </p:to>
                                    </p:set>
                                    <p:anim calcmode="lin" valueType="num">
                                      <p:cBhvr additive="base">
                                        <p:cTn id="13" dur="500" fill="hold"/>
                                        <p:tgtEl>
                                          <p:spTgt spid="30113"/>
                                        </p:tgtEl>
                                        <p:attrNameLst>
                                          <p:attrName>ppt_x</p:attrName>
                                        </p:attrNameLst>
                                      </p:cBhvr>
                                      <p:tavLst>
                                        <p:tav tm="0">
                                          <p:val>
                                            <p:strVal val="#ppt_x"/>
                                          </p:val>
                                        </p:tav>
                                        <p:tav tm="100000">
                                          <p:val>
                                            <p:strVal val="#ppt_x"/>
                                          </p:val>
                                        </p:tav>
                                      </p:tavLst>
                                    </p:anim>
                                    <p:anim calcmode="lin" valueType="num">
                                      <p:cBhvr additive="base">
                                        <p:cTn id="14" dur="500" fill="hold"/>
                                        <p:tgtEl>
                                          <p:spTgt spid="30113"/>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nodeType="clickEffect">
                                  <p:stCondLst>
                                    <p:cond delay="0"/>
                                  </p:stCondLst>
                                  <p:childTnLst>
                                    <p:set>
                                      <p:cBhvr>
                                        <p:cTn id="18" dur="1" fill="hold">
                                          <p:stCondLst>
                                            <p:cond delay="0"/>
                                          </p:stCondLst>
                                        </p:cTn>
                                        <p:tgtEl>
                                          <p:spTgt spid="30109"/>
                                        </p:tgtEl>
                                        <p:attrNameLst>
                                          <p:attrName>style.visibility</p:attrName>
                                        </p:attrNameLst>
                                      </p:cBhvr>
                                      <p:to>
                                        <p:strVal val="visible"/>
                                      </p:to>
                                    </p:set>
                                    <p:anim calcmode="lin" valueType="num">
                                      <p:cBhvr additive="base">
                                        <p:cTn id="19" dur="500" fill="hold"/>
                                        <p:tgtEl>
                                          <p:spTgt spid="30109"/>
                                        </p:tgtEl>
                                        <p:attrNameLst>
                                          <p:attrName>ppt_x</p:attrName>
                                        </p:attrNameLst>
                                      </p:cBhvr>
                                      <p:tavLst>
                                        <p:tav tm="0">
                                          <p:val>
                                            <p:strVal val="#ppt_x"/>
                                          </p:val>
                                        </p:tav>
                                        <p:tav tm="100000">
                                          <p:val>
                                            <p:strVal val="#ppt_x"/>
                                          </p:val>
                                        </p:tav>
                                      </p:tavLst>
                                    </p:anim>
                                    <p:anim calcmode="lin" valueType="num">
                                      <p:cBhvr additive="base">
                                        <p:cTn id="20" dur="500" fill="hold"/>
                                        <p:tgtEl>
                                          <p:spTgt spid="30109"/>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nodeType="clickEffect">
                                  <p:stCondLst>
                                    <p:cond delay="0"/>
                                  </p:stCondLst>
                                  <p:childTnLst>
                                    <p:set>
                                      <p:cBhvr>
                                        <p:cTn id="24" dur="1" fill="hold">
                                          <p:stCondLst>
                                            <p:cond delay="0"/>
                                          </p:stCondLst>
                                        </p:cTn>
                                        <p:tgtEl>
                                          <p:spTgt spid="30110"/>
                                        </p:tgtEl>
                                        <p:attrNameLst>
                                          <p:attrName>style.visibility</p:attrName>
                                        </p:attrNameLst>
                                      </p:cBhvr>
                                      <p:to>
                                        <p:strVal val="visible"/>
                                      </p:to>
                                    </p:set>
                                    <p:anim calcmode="lin" valueType="num">
                                      <p:cBhvr additive="base">
                                        <p:cTn id="25" dur="500" fill="hold"/>
                                        <p:tgtEl>
                                          <p:spTgt spid="30110"/>
                                        </p:tgtEl>
                                        <p:attrNameLst>
                                          <p:attrName>ppt_x</p:attrName>
                                        </p:attrNameLst>
                                      </p:cBhvr>
                                      <p:tavLst>
                                        <p:tav tm="0">
                                          <p:val>
                                            <p:strVal val="#ppt_x"/>
                                          </p:val>
                                        </p:tav>
                                        <p:tav tm="100000">
                                          <p:val>
                                            <p:strVal val="#ppt_x"/>
                                          </p:val>
                                        </p:tav>
                                      </p:tavLst>
                                    </p:anim>
                                    <p:anim calcmode="lin" valueType="num">
                                      <p:cBhvr additive="base">
                                        <p:cTn id="26" dur="500" fill="hold"/>
                                        <p:tgtEl>
                                          <p:spTgt spid="30110"/>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nodeType="clickEffect">
                                  <p:stCondLst>
                                    <p:cond delay="0"/>
                                  </p:stCondLst>
                                  <p:childTnLst>
                                    <p:set>
                                      <p:cBhvr>
                                        <p:cTn id="30" dur="1" fill="hold">
                                          <p:stCondLst>
                                            <p:cond delay="0"/>
                                          </p:stCondLst>
                                        </p:cTn>
                                        <p:tgtEl>
                                          <p:spTgt spid="30114"/>
                                        </p:tgtEl>
                                        <p:attrNameLst>
                                          <p:attrName>style.visibility</p:attrName>
                                        </p:attrNameLst>
                                      </p:cBhvr>
                                      <p:to>
                                        <p:strVal val="visible"/>
                                      </p:to>
                                    </p:set>
                                    <p:anim calcmode="lin" valueType="num">
                                      <p:cBhvr additive="base">
                                        <p:cTn id="31" dur="500" fill="hold"/>
                                        <p:tgtEl>
                                          <p:spTgt spid="30114"/>
                                        </p:tgtEl>
                                        <p:attrNameLst>
                                          <p:attrName>ppt_x</p:attrName>
                                        </p:attrNameLst>
                                      </p:cBhvr>
                                      <p:tavLst>
                                        <p:tav tm="0">
                                          <p:val>
                                            <p:strVal val="#ppt_x"/>
                                          </p:val>
                                        </p:tav>
                                        <p:tav tm="100000">
                                          <p:val>
                                            <p:strVal val="#ppt_x"/>
                                          </p:val>
                                        </p:tav>
                                      </p:tavLst>
                                    </p:anim>
                                    <p:anim calcmode="lin" valueType="num">
                                      <p:cBhvr additive="base">
                                        <p:cTn id="32" dur="500" fill="hold"/>
                                        <p:tgtEl>
                                          <p:spTgt spid="30114"/>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nodeType="clickEffect">
                                  <p:stCondLst>
                                    <p:cond delay="0"/>
                                  </p:stCondLst>
                                  <p:childTnLst>
                                    <p:set>
                                      <p:cBhvr>
                                        <p:cTn id="36" dur="1" fill="hold">
                                          <p:stCondLst>
                                            <p:cond delay="0"/>
                                          </p:stCondLst>
                                        </p:cTn>
                                        <p:tgtEl>
                                          <p:spTgt spid="30111"/>
                                        </p:tgtEl>
                                        <p:attrNameLst>
                                          <p:attrName>style.visibility</p:attrName>
                                        </p:attrNameLst>
                                      </p:cBhvr>
                                      <p:to>
                                        <p:strVal val="visible"/>
                                      </p:to>
                                    </p:set>
                                    <p:anim calcmode="lin" valueType="num">
                                      <p:cBhvr additive="base">
                                        <p:cTn id="37" dur="500" fill="hold"/>
                                        <p:tgtEl>
                                          <p:spTgt spid="30111"/>
                                        </p:tgtEl>
                                        <p:attrNameLst>
                                          <p:attrName>ppt_x</p:attrName>
                                        </p:attrNameLst>
                                      </p:cBhvr>
                                      <p:tavLst>
                                        <p:tav tm="0">
                                          <p:val>
                                            <p:strVal val="#ppt_x"/>
                                          </p:val>
                                        </p:tav>
                                        <p:tav tm="100000">
                                          <p:val>
                                            <p:strVal val="#ppt_x"/>
                                          </p:val>
                                        </p:tav>
                                      </p:tavLst>
                                    </p:anim>
                                    <p:anim calcmode="lin" valueType="num">
                                      <p:cBhvr additive="base">
                                        <p:cTn id="38" dur="500" fill="hold"/>
                                        <p:tgtEl>
                                          <p:spTgt spid="30111"/>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nodeType="clickEffect">
                                  <p:stCondLst>
                                    <p:cond delay="0"/>
                                  </p:stCondLst>
                                  <p:childTnLst>
                                    <p:set>
                                      <p:cBhvr>
                                        <p:cTn id="42" dur="1" fill="hold">
                                          <p:stCondLst>
                                            <p:cond delay="0"/>
                                          </p:stCondLst>
                                        </p:cTn>
                                        <p:tgtEl>
                                          <p:spTgt spid="30115"/>
                                        </p:tgtEl>
                                        <p:attrNameLst>
                                          <p:attrName>style.visibility</p:attrName>
                                        </p:attrNameLst>
                                      </p:cBhvr>
                                      <p:to>
                                        <p:strVal val="visible"/>
                                      </p:to>
                                    </p:set>
                                    <p:anim calcmode="lin" valueType="num">
                                      <p:cBhvr additive="base">
                                        <p:cTn id="43" dur="500" fill="hold"/>
                                        <p:tgtEl>
                                          <p:spTgt spid="30115"/>
                                        </p:tgtEl>
                                        <p:attrNameLst>
                                          <p:attrName>ppt_x</p:attrName>
                                        </p:attrNameLst>
                                      </p:cBhvr>
                                      <p:tavLst>
                                        <p:tav tm="0">
                                          <p:val>
                                            <p:strVal val="#ppt_x"/>
                                          </p:val>
                                        </p:tav>
                                        <p:tav tm="100000">
                                          <p:val>
                                            <p:strVal val="#ppt_x"/>
                                          </p:val>
                                        </p:tav>
                                      </p:tavLst>
                                    </p:anim>
                                    <p:anim calcmode="lin" valueType="num">
                                      <p:cBhvr additive="base">
                                        <p:cTn id="44" dur="500" fill="hold"/>
                                        <p:tgtEl>
                                          <p:spTgt spid="30115"/>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nodeType="clickEffect">
                                  <p:stCondLst>
                                    <p:cond delay="0"/>
                                  </p:stCondLst>
                                  <p:childTnLst>
                                    <p:set>
                                      <p:cBhvr>
                                        <p:cTn id="48" dur="1" fill="hold">
                                          <p:stCondLst>
                                            <p:cond delay="0"/>
                                          </p:stCondLst>
                                        </p:cTn>
                                        <p:tgtEl>
                                          <p:spTgt spid="30112"/>
                                        </p:tgtEl>
                                        <p:attrNameLst>
                                          <p:attrName>style.visibility</p:attrName>
                                        </p:attrNameLst>
                                      </p:cBhvr>
                                      <p:to>
                                        <p:strVal val="visible"/>
                                      </p:to>
                                    </p:set>
                                    <p:anim calcmode="lin" valueType="num">
                                      <p:cBhvr additive="base">
                                        <p:cTn id="49" dur="500" fill="hold"/>
                                        <p:tgtEl>
                                          <p:spTgt spid="30112"/>
                                        </p:tgtEl>
                                        <p:attrNameLst>
                                          <p:attrName>ppt_x</p:attrName>
                                        </p:attrNameLst>
                                      </p:cBhvr>
                                      <p:tavLst>
                                        <p:tav tm="0">
                                          <p:val>
                                            <p:strVal val="#ppt_x"/>
                                          </p:val>
                                        </p:tav>
                                        <p:tav tm="100000">
                                          <p:val>
                                            <p:strVal val="#ppt_x"/>
                                          </p:val>
                                        </p:tav>
                                      </p:tavLst>
                                    </p:anim>
                                    <p:anim calcmode="lin" valueType="num">
                                      <p:cBhvr additive="base">
                                        <p:cTn id="50" dur="500" fill="hold"/>
                                        <p:tgtEl>
                                          <p:spTgt spid="30112"/>
                                        </p:tgtEl>
                                        <p:attrNameLst>
                                          <p:attrName>ppt_y</p:attrName>
                                        </p:attrNameLst>
                                      </p:cBhvr>
                                      <p:tavLst>
                                        <p:tav tm="0">
                                          <p:val>
                                            <p:strVal val="0-#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nodeType="clickEffect">
                                  <p:stCondLst>
                                    <p:cond delay="0"/>
                                  </p:stCondLst>
                                  <p:childTnLst>
                                    <p:set>
                                      <p:cBhvr>
                                        <p:cTn id="54" dur="1" fill="hold">
                                          <p:stCondLst>
                                            <p:cond delay="0"/>
                                          </p:stCondLst>
                                        </p:cTn>
                                        <p:tgtEl>
                                          <p:spTgt spid="30116"/>
                                        </p:tgtEl>
                                        <p:attrNameLst>
                                          <p:attrName>style.visibility</p:attrName>
                                        </p:attrNameLst>
                                      </p:cBhvr>
                                      <p:to>
                                        <p:strVal val="visible"/>
                                      </p:to>
                                    </p:set>
                                    <p:anim calcmode="lin" valueType="num">
                                      <p:cBhvr additive="base">
                                        <p:cTn id="55" dur="500" fill="hold"/>
                                        <p:tgtEl>
                                          <p:spTgt spid="30116"/>
                                        </p:tgtEl>
                                        <p:attrNameLst>
                                          <p:attrName>ppt_x</p:attrName>
                                        </p:attrNameLst>
                                      </p:cBhvr>
                                      <p:tavLst>
                                        <p:tav tm="0">
                                          <p:val>
                                            <p:strVal val="#ppt_x"/>
                                          </p:val>
                                        </p:tav>
                                        <p:tav tm="100000">
                                          <p:val>
                                            <p:strVal val="#ppt_x"/>
                                          </p:val>
                                        </p:tav>
                                      </p:tavLst>
                                    </p:anim>
                                    <p:anim calcmode="lin" valueType="num">
                                      <p:cBhvr additive="base">
                                        <p:cTn id="56" dur="500" fill="hold"/>
                                        <p:tgtEl>
                                          <p:spTgt spid="30116"/>
                                        </p:tgtEl>
                                        <p:attrNameLst>
                                          <p:attrName>ppt_y</p:attrName>
                                        </p:attrNameLst>
                                      </p:cBhvr>
                                      <p:tavLst>
                                        <p:tav tm="0">
                                          <p:val>
                                            <p:strVal val="0-#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1" fill="hold" nodeType="clickEffect">
                                  <p:stCondLst>
                                    <p:cond delay="0"/>
                                  </p:stCondLst>
                                  <p:childTnLst>
                                    <p:set>
                                      <p:cBhvr>
                                        <p:cTn id="60" dur="1" fill="hold">
                                          <p:stCondLst>
                                            <p:cond delay="0"/>
                                          </p:stCondLst>
                                        </p:cTn>
                                        <p:tgtEl>
                                          <p:spTgt spid="30043"/>
                                        </p:tgtEl>
                                        <p:attrNameLst>
                                          <p:attrName>style.visibility</p:attrName>
                                        </p:attrNameLst>
                                      </p:cBhvr>
                                      <p:to>
                                        <p:strVal val="visible"/>
                                      </p:to>
                                    </p:set>
                                    <p:anim calcmode="lin" valueType="num">
                                      <p:cBhvr additive="base">
                                        <p:cTn id="61" dur="500" fill="hold"/>
                                        <p:tgtEl>
                                          <p:spTgt spid="30043"/>
                                        </p:tgtEl>
                                        <p:attrNameLst>
                                          <p:attrName>ppt_x</p:attrName>
                                        </p:attrNameLst>
                                      </p:cBhvr>
                                      <p:tavLst>
                                        <p:tav tm="0">
                                          <p:val>
                                            <p:strVal val="#ppt_x"/>
                                          </p:val>
                                        </p:tav>
                                        <p:tav tm="100000">
                                          <p:val>
                                            <p:strVal val="#ppt_x"/>
                                          </p:val>
                                        </p:tav>
                                      </p:tavLst>
                                    </p:anim>
                                    <p:anim calcmode="lin" valueType="num">
                                      <p:cBhvr additive="base">
                                        <p:cTn id="62" dur="500" fill="hold"/>
                                        <p:tgtEl>
                                          <p:spTgt spid="30043"/>
                                        </p:tgtEl>
                                        <p:attrNameLst>
                                          <p:attrName>ppt_y</p:attrName>
                                        </p:attrNameLst>
                                      </p:cBhvr>
                                      <p:tavLst>
                                        <p:tav tm="0">
                                          <p:val>
                                            <p:strVal val="0-#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xit" presetSubtype="1" fill="hold" nodeType="clickEffect">
                                  <p:stCondLst>
                                    <p:cond delay="0"/>
                                  </p:stCondLst>
                                  <p:childTnLst>
                                    <p:anim calcmode="lin" valueType="num">
                                      <p:cBhvr additive="base">
                                        <p:cTn id="66" dur="500"/>
                                        <p:tgtEl>
                                          <p:spTgt spid="30115"/>
                                        </p:tgtEl>
                                        <p:attrNameLst>
                                          <p:attrName>ppt_x</p:attrName>
                                        </p:attrNameLst>
                                      </p:cBhvr>
                                      <p:tavLst>
                                        <p:tav tm="0">
                                          <p:val>
                                            <p:strVal val="ppt_x"/>
                                          </p:val>
                                        </p:tav>
                                        <p:tav tm="100000">
                                          <p:val>
                                            <p:strVal val="ppt_x"/>
                                          </p:val>
                                        </p:tav>
                                      </p:tavLst>
                                    </p:anim>
                                    <p:anim calcmode="lin" valueType="num">
                                      <p:cBhvr additive="base">
                                        <p:cTn id="67" dur="500"/>
                                        <p:tgtEl>
                                          <p:spTgt spid="30115"/>
                                        </p:tgtEl>
                                        <p:attrNameLst>
                                          <p:attrName>ppt_y</p:attrName>
                                        </p:attrNameLst>
                                      </p:cBhvr>
                                      <p:tavLst>
                                        <p:tav tm="0">
                                          <p:val>
                                            <p:strVal val="ppt_y"/>
                                          </p:val>
                                        </p:tav>
                                        <p:tav tm="100000">
                                          <p:val>
                                            <p:strVal val="0-ppt_h/2"/>
                                          </p:val>
                                        </p:tav>
                                      </p:tavLst>
                                    </p:anim>
                                    <p:set>
                                      <p:cBhvr>
                                        <p:cTn id="68" dur="1" fill="hold">
                                          <p:stCondLst>
                                            <p:cond delay="499"/>
                                          </p:stCondLst>
                                        </p:cTn>
                                        <p:tgtEl>
                                          <p:spTgt spid="30115"/>
                                        </p:tgtEl>
                                        <p:attrNameLst>
                                          <p:attrName>style.visibility</p:attrName>
                                        </p:attrNameLst>
                                      </p:cBhvr>
                                      <p:to>
                                        <p:strVal val="hidden"/>
                                      </p:to>
                                    </p:set>
                                  </p:childTnLst>
                                </p:cTn>
                              </p:par>
                              <p:par>
                                <p:cTn id="69" presetID="2" presetClass="exit" presetSubtype="1" fill="hold" nodeType="withEffect">
                                  <p:stCondLst>
                                    <p:cond delay="0"/>
                                  </p:stCondLst>
                                  <p:childTnLst>
                                    <p:anim calcmode="lin" valueType="num">
                                      <p:cBhvr additive="base">
                                        <p:cTn id="70" dur="500"/>
                                        <p:tgtEl>
                                          <p:spTgt spid="30116"/>
                                        </p:tgtEl>
                                        <p:attrNameLst>
                                          <p:attrName>ppt_x</p:attrName>
                                        </p:attrNameLst>
                                      </p:cBhvr>
                                      <p:tavLst>
                                        <p:tav tm="0">
                                          <p:val>
                                            <p:strVal val="ppt_x"/>
                                          </p:val>
                                        </p:tav>
                                        <p:tav tm="100000">
                                          <p:val>
                                            <p:strVal val="ppt_x"/>
                                          </p:val>
                                        </p:tav>
                                      </p:tavLst>
                                    </p:anim>
                                    <p:anim calcmode="lin" valueType="num">
                                      <p:cBhvr additive="base">
                                        <p:cTn id="71" dur="500"/>
                                        <p:tgtEl>
                                          <p:spTgt spid="30116"/>
                                        </p:tgtEl>
                                        <p:attrNameLst>
                                          <p:attrName>ppt_y</p:attrName>
                                        </p:attrNameLst>
                                      </p:cBhvr>
                                      <p:tavLst>
                                        <p:tav tm="0">
                                          <p:val>
                                            <p:strVal val="ppt_y"/>
                                          </p:val>
                                        </p:tav>
                                        <p:tav tm="100000">
                                          <p:val>
                                            <p:strVal val="0-ppt_h/2"/>
                                          </p:val>
                                        </p:tav>
                                      </p:tavLst>
                                    </p:anim>
                                    <p:set>
                                      <p:cBhvr>
                                        <p:cTn id="72" dur="1" fill="hold">
                                          <p:stCondLst>
                                            <p:cond delay="499"/>
                                          </p:stCondLst>
                                        </p:cTn>
                                        <p:tgtEl>
                                          <p:spTgt spid="30116"/>
                                        </p:tgtEl>
                                        <p:attrNameLst>
                                          <p:attrName>style.visibility</p:attrName>
                                        </p:attrNameLst>
                                      </p:cBhvr>
                                      <p:to>
                                        <p:strVal val="hidden"/>
                                      </p:to>
                                    </p:set>
                                  </p:childTnLst>
                                </p:cTn>
                              </p:par>
                              <p:par>
                                <p:cTn id="73" presetID="2" presetClass="exit" presetSubtype="1" fill="hold" nodeType="withEffect">
                                  <p:stCondLst>
                                    <p:cond delay="0"/>
                                  </p:stCondLst>
                                  <p:childTnLst>
                                    <p:anim calcmode="lin" valueType="num">
                                      <p:cBhvr additive="base">
                                        <p:cTn id="74" dur="500"/>
                                        <p:tgtEl>
                                          <p:spTgt spid="30112"/>
                                        </p:tgtEl>
                                        <p:attrNameLst>
                                          <p:attrName>ppt_x</p:attrName>
                                        </p:attrNameLst>
                                      </p:cBhvr>
                                      <p:tavLst>
                                        <p:tav tm="0">
                                          <p:val>
                                            <p:strVal val="ppt_x"/>
                                          </p:val>
                                        </p:tav>
                                        <p:tav tm="100000">
                                          <p:val>
                                            <p:strVal val="ppt_x"/>
                                          </p:val>
                                        </p:tav>
                                      </p:tavLst>
                                    </p:anim>
                                    <p:anim calcmode="lin" valueType="num">
                                      <p:cBhvr additive="base">
                                        <p:cTn id="75" dur="500"/>
                                        <p:tgtEl>
                                          <p:spTgt spid="30112"/>
                                        </p:tgtEl>
                                        <p:attrNameLst>
                                          <p:attrName>ppt_y</p:attrName>
                                        </p:attrNameLst>
                                      </p:cBhvr>
                                      <p:tavLst>
                                        <p:tav tm="0">
                                          <p:val>
                                            <p:strVal val="ppt_y"/>
                                          </p:val>
                                        </p:tav>
                                        <p:tav tm="100000">
                                          <p:val>
                                            <p:strVal val="0-ppt_h/2"/>
                                          </p:val>
                                        </p:tav>
                                      </p:tavLst>
                                    </p:anim>
                                    <p:set>
                                      <p:cBhvr>
                                        <p:cTn id="76" dur="1" fill="hold">
                                          <p:stCondLst>
                                            <p:cond delay="499"/>
                                          </p:stCondLst>
                                        </p:cTn>
                                        <p:tgtEl>
                                          <p:spTgt spid="30112"/>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1" fill="hold" nodeType="clickEffect">
                                  <p:stCondLst>
                                    <p:cond delay="0"/>
                                  </p:stCondLst>
                                  <p:childTnLst>
                                    <p:set>
                                      <p:cBhvr>
                                        <p:cTn id="80" dur="1" fill="hold">
                                          <p:stCondLst>
                                            <p:cond delay="0"/>
                                          </p:stCondLst>
                                        </p:cTn>
                                        <p:tgtEl>
                                          <p:spTgt spid="30119"/>
                                        </p:tgtEl>
                                        <p:attrNameLst>
                                          <p:attrName>style.visibility</p:attrName>
                                        </p:attrNameLst>
                                      </p:cBhvr>
                                      <p:to>
                                        <p:strVal val="visible"/>
                                      </p:to>
                                    </p:set>
                                    <p:anim calcmode="lin" valueType="num">
                                      <p:cBhvr additive="base">
                                        <p:cTn id="81" dur="500" fill="hold"/>
                                        <p:tgtEl>
                                          <p:spTgt spid="30119"/>
                                        </p:tgtEl>
                                        <p:attrNameLst>
                                          <p:attrName>ppt_x</p:attrName>
                                        </p:attrNameLst>
                                      </p:cBhvr>
                                      <p:tavLst>
                                        <p:tav tm="0">
                                          <p:val>
                                            <p:strVal val="#ppt_x"/>
                                          </p:val>
                                        </p:tav>
                                        <p:tav tm="100000">
                                          <p:val>
                                            <p:strVal val="#ppt_x"/>
                                          </p:val>
                                        </p:tav>
                                      </p:tavLst>
                                    </p:anim>
                                    <p:anim calcmode="lin" valueType="num">
                                      <p:cBhvr additive="base">
                                        <p:cTn id="82" dur="500" fill="hold"/>
                                        <p:tgtEl>
                                          <p:spTgt spid="30119"/>
                                        </p:tgtEl>
                                        <p:attrNameLst>
                                          <p:attrName>ppt_y</p:attrName>
                                        </p:attrNameLst>
                                      </p:cBhvr>
                                      <p:tavLst>
                                        <p:tav tm="0">
                                          <p:val>
                                            <p:strVal val="0-#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xit" presetSubtype="1" fill="hold" nodeType="clickEffect">
                                  <p:stCondLst>
                                    <p:cond delay="0"/>
                                  </p:stCondLst>
                                  <p:childTnLst>
                                    <p:anim calcmode="lin" valueType="num">
                                      <p:cBhvr additive="base">
                                        <p:cTn id="86" dur="500"/>
                                        <p:tgtEl>
                                          <p:spTgt spid="30119"/>
                                        </p:tgtEl>
                                        <p:attrNameLst>
                                          <p:attrName>ppt_x</p:attrName>
                                        </p:attrNameLst>
                                      </p:cBhvr>
                                      <p:tavLst>
                                        <p:tav tm="0">
                                          <p:val>
                                            <p:strVal val="ppt_x"/>
                                          </p:val>
                                        </p:tav>
                                        <p:tav tm="100000">
                                          <p:val>
                                            <p:strVal val="ppt_x"/>
                                          </p:val>
                                        </p:tav>
                                      </p:tavLst>
                                    </p:anim>
                                    <p:anim calcmode="lin" valueType="num">
                                      <p:cBhvr additive="base">
                                        <p:cTn id="87" dur="500"/>
                                        <p:tgtEl>
                                          <p:spTgt spid="30119"/>
                                        </p:tgtEl>
                                        <p:attrNameLst>
                                          <p:attrName>ppt_y</p:attrName>
                                        </p:attrNameLst>
                                      </p:cBhvr>
                                      <p:tavLst>
                                        <p:tav tm="0">
                                          <p:val>
                                            <p:strVal val="ppt_y"/>
                                          </p:val>
                                        </p:tav>
                                        <p:tav tm="100000">
                                          <p:val>
                                            <p:strVal val="0-ppt_h/2"/>
                                          </p:val>
                                        </p:tav>
                                      </p:tavLst>
                                    </p:anim>
                                    <p:set>
                                      <p:cBhvr>
                                        <p:cTn id="88" dur="1" fill="hold">
                                          <p:stCondLst>
                                            <p:cond delay="499"/>
                                          </p:stCondLst>
                                        </p:cTn>
                                        <p:tgtEl>
                                          <p:spTgt spid="30119"/>
                                        </p:tgtEl>
                                        <p:attrNameLst>
                                          <p:attrName>style.visibility</p:attrName>
                                        </p:attrNameLst>
                                      </p:cBhvr>
                                      <p:to>
                                        <p:strVal val="hidden"/>
                                      </p:to>
                                    </p:set>
                                  </p:childTnLst>
                                </p:cTn>
                              </p:par>
                              <p:par>
                                <p:cTn id="89" presetID="2" presetClass="exit" presetSubtype="1" fill="hold" nodeType="withEffect">
                                  <p:stCondLst>
                                    <p:cond delay="0"/>
                                  </p:stCondLst>
                                  <p:childTnLst>
                                    <p:anim calcmode="lin" valueType="num">
                                      <p:cBhvr additive="base">
                                        <p:cTn id="90" dur="500"/>
                                        <p:tgtEl>
                                          <p:spTgt spid="30114"/>
                                        </p:tgtEl>
                                        <p:attrNameLst>
                                          <p:attrName>ppt_x</p:attrName>
                                        </p:attrNameLst>
                                      </p:cBhvr>
                                      <p:tavLst>
                                        <p:tav tm="0">
                                          <p:val>
                                            <p:strVal val="ppt_x"/>
                                          </p:val>
                                        </p:tav>
                                        <p:tav tm="100000">
                                          <p:val>
                                            <p:strVal val="ppt_x"/>
                                          </p:val>
                                        </p:tav>
                                      </p:tavLst>
                                    </p:anim>
                                    <p:anim calcmode="lin" valueType="num">
                                      <p:cBhvr additive="base">
                                        <p:cTn id="91" dur="500"/>
                                        <p:tgtEl>
                                          <p:spTgt spid="30114"/>
                                        </p:tgtEl>
                                        <p:attrNameLst>
                                          <p:attrName>ppt_y</p:attrName>
                                        </p:attrNameLst>
                                      </p:cBhvr>
                                      <p:tavLst>
                                        <p:tav tm="0">
                                          <p:val>
                                            <p:strVal val="ppt_y"/>
                                          </p:val>
                                        </p:tav>
                                        <p:tav tm="100000">
                                          <p:val>
                                            <p:strVal val="0-ppt_h/2"/>
                                          </p:val>
                                        </p:tav>
                                      </p:tavLst>
                                    </p:anim>
                                    <p:set>
                                      <p:cBhvr>
                                        <p:cTn id="92" dur="1" fill="hold">
                                          <p:stCondLst>
                                            <p:cond delay="499"/>
                                          </p:stCondLst>
                                        </p:cTn>
                                        <p:tgtEl>
                                          <p:spTgt spid="30114"/>
                                        </p:tgtEl>
                                        <p:attrNameLst>
                                          <p:attrName>style.visibility</p:attrName>
                                        </p:attrNameLst>
                                      </p:cBhvr>
                                      <p:to>
                                        <p:strVal val="hidden"/>
                                      </p:to>
                                    </p:set>
                                  </p:childTnLst>
                                </p:cTn>
                              </p:par>
                              <p:par>
                                <p:cTn id="93" presetID="2" presetClass="exit" presetSubtype="1" fill="hold" nodeType="withEffect">
                                  <p:stCondLst>
                                    <p:cond delay="0"/>
                                  </p:stCondLst>
                                  <p:childTnLst>
                                    <p:anim calcmode="lin" valueType="num">
                                      <p:cBhvr additive="base">
                                        <p:cTn id="94" dur="500"/>
                                        <p:tgtEl>
                                          <p:spTgt spid="30111"/>
                                        </p:tgtEl>
                                        <p:attrNameLst>
                                          <p:attrName>ppt_x</p:attrName>
                                        </p:attrNameLst>
                                      </p:cBhvr>
                                      <p:tavLst>
                                        <p:tav tm="0">
                                          <p:val>
                                            <p:strVal val="ppt_x"/>
                                          </p:val>
                                        </p:tav>
                                        <p:tav tm="100000">
                                          <p:val>
                                            <p:strVal val="ppt_x"/>
                                          </p:val>
                                        </p:tav>
                                      </p:tavLst>
                                    </p:anim>
                                    <p:anim calcmode="lin" valueType="num">
                                      <p:cBhvr additive="base">
                                        <p:cTn id="95" dur="500"/>
                                        <p:tgtEl>
                                          <p:spTgt spid="30111"/>
                                        </p:tgtEl>
                                        <p:attrNameLst>
                                          <p:attrName>ppt_y</p:attrName>
                                        </p:attrNameLst>
                                      </p:cBhvr>
                                      <p:tavLst>
                                        <p:tav tm="0">
                                          <p:val>
                                            <p:strVal val="ppt_y"/>
                                          </p:val>
                                        </p:tav>
                                        <p:tav tm="100000">
                                          <p:val>
                                            <p:strVal val="0-ppt_h/2"/>
                                          </p:val>
                                        </p:tav>
                                      </p:tavLst>
                                    </p:anim>
                                    <p:set>
                                      <p:cBhvr>
                                        <p:cTn id="96" dur="1" fill="hold">
                                          <p:stCondLst>
                                            <p:cond delay="499"/>
                                          </p:stCondLst>
                                        </p:cTn>
                                        <p:tgtEl>
                                          <p:spTgt spid="30111"/>
                                        </p:tgtEl>
                                        <p:attrNameLst>
                                          <p:attrName>style.visibility</p:attrName>
                                        </p:attrNameLst>
                                      </p:cBhvr>
                                      <p:to>
                                        <p:strVal val="hidden"/>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1" fill="hold" nodeType="clickEffect">
                                  <p:stCondLst>
                                    <p:cond delay="0"/>
                                  </p:stCondLst>
                                  <p:childTnLst>
                                    <p:set>
                                      <p:cBhvr>
                                        <p:cTn id="100" dur="1" fill="hold">
                                          <p:stCondLst>
                                            <p:cond delay="0"/>
                                          </p:stCondLst>
                                        </p:cTn>
                                        <p:tgtEl>
                                          <p:spTgt spid="30120"/>
                                        </p:tgtEl>
                                        <p:attrNameLst>
                                          <p:attrName>style.visibility</p:attrName>
                                        </p:attrNameLst>
                                      </p:cBhvr>
                                      <p:to>
                                        <p:strVal val="visible"/>
                                      </p:to>
                                    </p:set>
                                    <p:anim calcmode="lin" valueType="num">
                                      <p:cBhvr additive="base">
                                        <p:cTn id="101" dur="500" fill="hold"/>
                                        <p:tgtEl>
                                          <p:spTgt spid="30120"/>
                                        </p:tgtEl>
                                        <p:attrNameLst>
                                          <p:attrName>ppt_x</p:attrName>
                                        </p:attrNameLst>
                                      </p:cBhvr>
                                      <p:tavLst>
                                        <p:tav tm="0">
                                          <p:val>
                                            <p:strVal val="#ppt_x"/>
                                          </p:val>
                                        </p:tav>
                                        <p:tav tm="100000">
                                          <p:val>
                                            <p:strVal val="#ppt_x"/>
                                          </p:val>
                                        </p:tav>
                                      </p:tavLst>
                                    </p:anim>
                                    <p:anim calcmode="lin" valueType="num">
                                      <p:cBhvr additive="base">
                                        <p:cTn id="102" dur="500" fill="hold"/>
                                        <p:tgtEl>
                                          <p:spTgt spid="30120"/>
                                        </p:tgtEl>
                                        <p:attrNameLst>
                                          <p:attrName>ppt_y</p:attrName>
                                        </p:attrNameLst>
                                      </p:cBhvr>
                                      <p:tavLst>
                                        <p:tav tm="0">
                                          <p:val>
                                            <p:strVal val="0-#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xit" presetSubtype="1" fill="hold" nodeType="clickEffect">
                                  <p:stCondLst>
                                    <p:cond delay="0"/>
                                  </p:stCondLst>
                                  <p:childTnLst>
                                    <p:anim calcmode="lin" valueType="num">
                                      <p:cBhvr additive="base">
                                        <p:cTn id="106" dur="500"/>
                                        <p:tgtEl>
                                          <p:spTgt spid="30110"/>
                                        </p:tgtEl>
                                        <p:attrNameLst>
                                          <p:attrName>ppt_x</p:attrName>
                                        </p:attrNameLst>
                                      </p:cBhvr>
                                      <p:tavLst>
                                        <p:tav tm="0">
                                          <p:val>
                                            <p:strVal val="ppt_x"/>
                                          </p:val>
                                        </p:tav>
                                        <p:tav tm="100000">
                                          <p:val>
                                            <p:strVal val="ppt_x"/>
                                          </p:val>
                                        </p:tav>
                                      </p:tavLst>
                                    </p:anim>
                                    <p:anim calcmode="lin" valueType="num">
                                      <p:cBhvr additive="base">
                                        <p:cTn id="107" dur="500"/>
                                        <p:tgtEl>
                                          <p:spTgt spid="30110"/>
                                        </p:tgtEl>
                                        <p:attrNameLst>
                                          <p:attrName>ppt_y</p:attrName>
                                        </p:attrNameLst>
                                      </p:cBhvr>
                                      <p:tavLst>
                                        <p:tav tm="0">
                                          <p:val>
                                            <p:strVal val="ppt_y"/>
                                          </p:val>
                                        </p:tav>
                                        <p:tav tm="100000">
                                          <p:val>
                                            <p:strVal val="0-ppt_h/2"/>
                                          </p:val>
                                        </p:tav>
                                      </p:tavLst>
                                    </p:anim>
                                    <p:set>
                                      <p:cBhvr>
                                        <p:cTn id="108" dur="1" fill="hold">
                                          <p:stCondLst>
                                            <p:cond delay="499"/>
                                          </p:stCondLst>
                                        </p:cTn>
                                        <p:tgtEl>
                                          <p:spTgt spid="30110"/>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xit" presetSubtype="1" fill="hold" nodeType="clickEffect">
                                  <p:stCondLst>
                                    <p:cond delay="0"/>
                                  </p:stCondLst>
                                  <p:childTnLst>
                                    <p:anim calcmode="lin" valueType="num">
                                      <p:cBhvr additive="base">
                                        <p:cTn id="112" dur="500"/>
                                        <p:tgtEl>
                                          <p:spTgt spid="30043"/>
                                        </p:tgtEl>
                                        <p:attrNameLst>
                                          <p:attrName>ppt_x</p:attrName>
                                        </p:attrNameLst>
                                      </p:cBhvr>
                                      <p:tavLst>
                                        <p:tav tm="0">
                                          <p:val>
                                            <p:strVal val="ppt_x"/>
                                          </p:val>
                                        </p:tav>
                                        <p:tav tm="100000">
                                          <p:val>
                                            <p:strVal val="ppt_x"/>
                                          </p:val>
                                        </p:tav>
                                      </p:tavLst>
                                    </p:anim>
                                    <p:anim calcmode="lin" valueType="num">
                                      <p:cBhvr additive="base">
                                        <p:cTn id="113" dur="500"/>
                                        <p:tgtEl>
                                          <p:spTgt spid="30043"/>
                                        </p:tgtEl>
                                        <p:attrNameLst>
                                          <p:attrName>ppt_y</p:attrName>
                                        </p:attrNameLst>
                                      </p:cBhvr>
                                      <p:tavLst>
                                        <p:tav tm="0">
                                          <p:val>
                                            <p:strVal val="ppt_y"/>
                                          </p:val>
                                        </p:tav>
                                        <p:tav tm="100000">
                                          <p:val>
                                            <p:strVal val="0-ppt_h/2"/>
                                          </p:val>
                                        </p:tav>
                                      </p:tavLst>
                                    </p:anim>
                                    <p:set>
                                      <p:cBhvr>
                                        <p:cTn id="114" dur="1" fill="hold">
                                          <p:stCondLst>
                                            <p:cond delay="499"/>
                                          </p:stCondLst>
                                        </p:cTn>
                                        <p:tgtEl>
                                          <p:spTgt spid="30043"/>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1" fill="hold" nodeType="clickEffect">
                                  <p:stCondLst>
                                    <p:cond delay="0"/>
                                  </p:stCondLst>
                                  <p:childTnLst>
                                    <p:set>
                                      <p:cBhvr>
                                        <p:cTn id="118" dur="1" fill="hold">
                                          <p:stCondLst>
                                            <p:cond delay="0"/>
                                          </p:stCondLst>
                                        </p:cTn>
                                        <p:tgtEl>
                                          <p:spTgt spid="30125"/>
                                        </p:tgtEl>
                                        <p:attrNameLst>
                                          <p:attrName>style.visibility</p:attrName>
                                        </p:attrNameLst>
                                      </p:cBhvr>
                                      <p:to>
                                        <p:strVal val="visible"/>
                                      </p:to>
                                    </p:set>
                                    <p:anim calcmode="lin" valueType="num">
                                      <p:cBhvr additive="base">
                                        <p:cTn id="119" dur="500" fill="hold"/>
                                        <p:tgtEl>
                                          <p:spTgt spid="30125"/>
                                        </p:tgtEl>
                                        <p:attrNameLst>
                                          <p:attrName>ppt_x</p:attrName>
                                        </p:attrNameLst>
                                      </p:cBhvr>
                                      <p:tavLst>
                                        <p:tav tm="0">
                                          <p:val>
                                            <p:strVal val="#ppt_x"/>
                                          </p:val>
                                        </p:tav>
                                        <p:tav tm="100000">
                                          <p:val>
                                            <p:strVal val="#ppt_x"/>
                                          </p:val>
                                        </p:tav>
                                      </p:tavLst>
                                    </p:anim>
                                    <p:anim calcmode="lin" valueType="num">
                                      <p:cBhvr additive="base">
                                        <p:cTn id="120" dur="500" fill="hold"/>
                                        <p:tgtEl>
                                          <p:spTgt spid="30125"/>
                                        </p:tgtEl>
                                        <p:attrNameLst>
                                          <p:attrName>ppt_y</p:attrName>
                                        </p:attrNameLst>
                                      </p:cBhvr>
                                      <p:tavLst>
                                        <p:tav tm="0">
                                          <p:val>
                                            <p:strVal val="0-#ppt_h/2"/>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1" fill="hold" nodeType="clickEffect">
                                  <p:stCondLst>
                                    <p:cond delay="0"/>
                                  </p:stCondLst>
                                  <p:childTnLst>
                                    <p:set>
                                      <p:cBhvr>
                                        <p:cTn id="124" dur="1" fill="hold">
                                          <p:stCondLst>
                                            <p:cond delay="0"/>
                                          </p:stCondLst>
                                        </p:cTn>
                                        <p:tgtEl>
                                          <p:spTgt spid="30126"/>
                                        </p:tgtEl>
                                        <p:attrNameLst>
                                          <p:attrName>style.visibility</p:attrName>
                                        </p:attrNameLst>
                                      </p:cBhvr>
                                      <p:to>
                                        <p:strVal val="visible"/>
                                      </p:to>
                                    </p:set>
                                    <p:anim calcmode="lin" valueType="num">
                                      <p:cBhvr additive="base">
                                        <p:cTn id="125" dur="500" fill="hold"/>
                                        <p:tgtEl>
                                          <p:spTgt spid="30126"/>
                                        </p:tgtEl>
                                        <p:attrNameLst>
                                          <p:attrName>ppt_x</p:attrName>
                                        </p:attrNameLst>
                                      </p:cBhvr>
                                      <p:tavLst>
                                        <p:tav tm="0">
                                          <p:val>
                                            <p:strVal val="#ppt_x"/>
                                          </p:val>
                                        </p:tav>
                                        <p:tav tm="100000">
                                          <p:val>
                                            <p:strVal val="#ppt_x"/>
                                          </p:val>
                                        </p:tav>
                                      </p:tavLst>
                                    </p:anim>
                                    <p:anim calcmode="lin" valueType="num">
                                      <p:cBhvr additive="base">
                                        <p:cTn id="126" dur="500" fill="hold"/>
                                        <p:tgtEl>
                                          <p:spTgt spid="30126"/>
                                        </p:tgtEl>
                                        <p:attrNameLst>
                                          <p:attrName>ppt_y</p:attrName>
                                        </p:attrNameLst>
                                      </p:cBhvr>
                                      <p:tavLst>
                                        <p:tav tm="0">
                                          <p:val>
                                            <p:strVal val="0-#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1" fill="hold" nodeType="clickEffect">
                                  <p:stCondLst>
                                    <p:cond delay="0"/>
                                  </p:stCondLst>
                                  <p:childTnLst>
                                    <p:set>
                                      <p:cBhvr>
                                        <p:cTn id="130" dur="1" fill="hold">
                                          <p:stCondLst>
                                            <p:cond delay="0"/>
                                          </p:stCondLst>
                                        </p:cTn>
                                        <p:tgtEl>
                                          <p:spTgt spid="30127"/>
                                        </p:tgtEl>
                                        <p:attrNameLst>
                                          <p:attrName>style.visibility</p:attrName>
                                        </p:attrNameLst>
                                      </p:cBhvr>
                                      <p:to>
                                        <p:strVal val="visible"/>
                                      </p:to>
                                    </p:set>
                                    <p:anim calcmode="lin" valueType="num">
                                      <p:cBhvr additive="base">
                                        <p:cTn id="131" dur="500" fill="hold"/>
                                        <p:tgtEl>
                                          <p:spTgt spid="30127"/>
                                        </p:tgtEl>
                                        <p:attrNameLst>
                                          <p:attrName>ppt_x</p:attrName>
                                        </p:attrNameLst>
                                      </p:cBhvr>
                                      <p:tavLst>
                                        <p:tav tm="0">
                                          <p:val>
                                            <p:strVal val="#ppt_x"/>
                                          </p:val>
                                        </p:tav>
                                        <p:tav tm="100000">
                                          <p:val>
                                            <p:strVal val="#ppt_x"/>
                                          </p:val>
                                        </p:tav>
                                      </p:tavLst>
                                    </p:anim>
                                    <p:anim calcmode="lin" valueType="num">
                                      <p:cBhvr additive="base">
                                        <p:cTn id="132" dur="500" fill="hold"/>
                                        <p:tgtEl>
                                          <p:spTgt spid="30127"/>
                                        </p:tgtEl>
                                        <p:attrNameLst>
                                          <p:attrName>ppt_y</p:attrName>
                                        </p:attrNameLst>
                                      </p:cBhvr>
                                      <p:tavLst>
                                        <p:tav tm="0">
                                          <p:val>
                                            <p:strVal val="0-#ppt_h/2"/>
                                          </p:val>
                                        </p:tav>
                                        <p:tav tm="100000">
                                          <p:val>
                                            <p:strVal val="#ppt_y"/>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 presetClass="exit" presetSubtype="1" fill="hold" nodeType="clickEffect">
                                  <p:stCondLst>
                                    <p:cond delay="0"/>
                                  </p:stCondLst>
                                  <p:childTnLst>
                                    <p:anim calcmode="lin" valueType="num">
                                      <p:cBhvr additive="base">
                                        <p:cTn id="136" dur="500"/>
                                        <p:tgtEl>
                                          <p:spTgt spid="30120"/>
                                        </p:tgtEl>
                                        <p:attrNameLst>
                                          <p:attrName>ppt_x</p:attrName>
                                        </p:attrNameLst>
                                      </p:cBhvr>
                                      <p:tavLst>
                                        <p:tav tm="0">
                                          <p:val>
                                            <p:strVal val="ppt_x"/>
                                          </p:val>
                                        </p:tav>
                                        <p:tav tm="100000">
                                          <p:val>
                                            <p:strVal val="ppt_x"/>
                                          </p:val>
                                        </p:tav>
                                      </p:tavLst>
                                    </p:anim>
                                    <p:anim calcmode="lin" valueType="num">
                                      <p:cBhvr additive="base">
                                        <p:cTn id="137" dur="500"/>
                                        <p:tgtEl>
                                          <p:spTgt spid="30120"/>
                                        </p:tgtEl>
                                        <p:attrNameLst>
                                          <p:attrName>ppt_y</p:attrName>
                                        </p:attrNameLst>
                                      </p:cBhvr>
                                      <p:tavLst>
                                        <p:tav tm="0">
                                          <p:val>
                                            <p:strVal val="ppt_y"/>
                                          </p:val>
                                        </p:tav>
                                        <p:tav tm="100000">
                                          <p:val>
                                            <p:strVal val="0-ppt_h/2"/>
                                          </p:val>
                                        </p:tav>
                                      </p:tavLst>
                                    </p:anim>
                                    <p:set>
                                      <p:cBhvr>
                                        <p:cTn id="138" dur="1" fill="hold">
                                          <p:stCondLst>
                                            <p:cond delay="499"/>
                                          </p:stCondLst>
                                        </p:cTn>
                                        <p:tgtEl>
                                          <p:spTgt spid="30120"/>
                                        </p:tgtEl>
                                        <p:attrNameLst>
                                          <p:attrName>style.visibility</p:attrName>
                                        </p:attrNameLst>
                                      </p:cBhvr>
                                      <p:to>
                                        <p:strVal val="hidden"/>
                                      </p:to>
                                    </p:set>
                                  </p:childTnLst>
                                </p:cTn>
                              </p:par>
                              <p:par>
                                <p:cTn id="139" presetID="2" presetClass="exit" presetSubtype="1" fill="hold" nodeType="withEffect">
                                  <p:stCondLst>
                                    <p:cond delay="0"/>
                                  </p:stCondLst>
                                  <p:childTnLst>
                                    <p:anim calcmode="lin" valueType="num">
                                      <p:cBhvr additive="base">
                                        <p:cTn id="140" dur="500"/>
                                        <p:tgtEl>
                                          <p:spTgt spid="30125"/>
                                        </p:tgtEl>
                                        <p:attrNameLst>
                                          <p:attrName>ppt_x</p:attrName>
                                        </p:attrNameLst>
                                      </p:cBhvr>
                                      <p:tavLst>
                                        <p:tav tm="0">
                                          <p:val>
                                            <p:strVal val="ppt_x"/>
                                          </p:val>
                                        </p:tav>
                                        <p:tav tm="100000">
                                          <p:val>
                                            <p:strVal val="ppt_x"/>
                                          </p:val>
                                        </p:tav>
                                      </p:tavLst>
                                    </p:anim>
                                    <p:anim calcmode="lin" valueType="num">
                                      <p:cBhvr additive="base">
                                        <p:cTn id="141" dur="500"/>
                                        <p:tgtEl>
                                          <p:spTgt spid="30125"/>
                                        </p:tgtEl>
                                        <p:attrNameLst>
                                          <p:attrName>ppt_y</p:attrName>
                                        </p:attrNameLst>
                                      </p:cBhvr>
                                      <p:tavLst>
                                        <p:tav tm="0">
                                          <p:val>
                                            <p:strVal val="ppt_y"/>
                                          </p:val>
                                        </p:tav>
                                        <p:tav tm="100000">
                                          <p:val>
                                            <p:strVal val="0-ppt_h/2"/>
                                          </p:val>
                                        </p:tav>
                                      </p:tavLst>
                                    </p:anim>
                                    <p:set>
                                      <p:cBhvr>
                                        <p:cTn id="142" dur="1" fill="hold">
                                          <p:stCondLst>
                                            <p:cond delay="499"/>
                                          </p:stCondLst>
                                        </p:cTn>
                                        <p:tgtEl>
                                          <p:spTgt spid="30125"/>
                                        </p:tgtEl>
                                        <p:attrNameLst>
                                          <p:attrName>style.visibility</p:attrName>
                                        </p:attrNameLst>
                                      </p:cBhvr>
                                      <p:to>
                                        <p:strVal val="hidden"/>
                                      </p:to>
                                    </p:set>
                                  </p:childTnLst>
                                </p:cTn>
                              </p:par>
                              <p:par>
                                <p:cTn id="143" presetID="2" presetClass="exit" presetSubtype="1" fill="hold" nodeType="withEffect">
                                  <p:stCondLst>
                                    <p:cond delay="0"/>
                                  </p:stCondLst>
                                  <p:childTnLst>
                                    <p:anim calcmode="lin" valueType="num">
                                      <p:cBhvr additive="base">
                                        <p:cTn id="144" dur="500"/>
                                        <p:tgtEl>
                                          <p:spTgt spid="30126"/>
                                        </p:tgtEl>
                                        <p:attrNameLst>
                                          <p:attrName>ppt_x</p:attrName>
                                        </p:attrNameLst>
                                      </p:cBhvr>
                                      <p:tavLst>
                                        <p:tav tm="0">
                                          <p:val>
                                            <p:strVal val="ppt_x"/>
                                          </p:val>
                                        </p:tav>
                                        <p:tav tm="100000">
                                          <p:val>
                                            <p:strVal val="ppt_x"/>
                                          </p:val>
                                        </p:tav>
                                      </p:tavLst>
                                    </p:anim>
                                    <p:anim calcmode="lin" valueType="num">
                                      <p:cBhvr additive="base">
                                        <p:cTn id="145" dur="500"/>
                                        <p:tgtEl>
                                          <p:spTgt spid="30126"/>
                                        </p:tgtEl>
                                        <p:attrNameLst>
                                          <p:attrName>ppt_y</p:attrName>
                                        </p:attrNameLst>
                                      </p:cBhvr>
                                      <p:tavLst>
                                        <p:tav tm="0">
                                          <p:val>
                                            <p:strVal val="ppt_y"/>
                                          </p:val>
                                        </p:tav>
                                        <p:tav tm="100000">
                                          <p:val>
                                            <p:strVal val="0-ppt_h/2"/>
                                          </p:val>
                                        </p:tav>
                                      </p:tavLst>
                                    </p:anim>
                                    <p:set>
                                      <p:cBhvr>
                                        <p:cTn id="146" dur="1" fill="hold">
                                          <p:stCondLst>
                                            <p:cond delay="499"/>
                                          </p:stCondLst>
                                        </p:cTn>
                                        <p:tgtEl>
                                          <p:spTgt spid="30126"/>
                                        </p:tgtEl>
                                        <p:attrNameLst>
                                          <p:attrName>style.visibility</p:attrName>
                                        </p:attrNameLst>
                                      </p:cBhvr>
                                      <p:to>
                                        <p:strVal val="hidden"/>
                                      </p:to>
                                    </p:set>
                                  </p:childTnLst>
                                </p:cTn>
                              </p:par>
                              <p:par>
                                <p:cTn id="147" presetID="2" presetClass="exit" presetSubtype="1" fill="hold" nodeType="withEffect">
                                  <p:stCondLst>
                                    <p:cond delay="0"/>
                                  </p:stCondLst>
                                  <p:childTnLst>
                                    <p:anim calcmode="lin" valueType="num">
                                      <p:cBhvr additive="base">
                                        <p:cTn id="148" dur="500"/>
                                        <p:tgtEl>
                                          <p:spTgt spid="30120"/>
                                        </p:tgtEl>
                                        <p:attrNameLst>
                                          <p:attrName>ppt_x</p:attrName>
                                        </p:attrNameLst>
                                      </p:cBhvr>
                                      <p:tavLst>
                                        <p:tav tm="0">
                                          <p:val>
                                            <p:strVal val="ppt_x"/>
                                          </p:val>
                                        </p:tav>
                                        <p:tav tm="100000">
                                          <p:val>
                                            <p:strVal val="ppt_x"/>
                                          </p:val>
                                        </p:tav>
                                      </p:tavLst>
                                    </p:anim>
                                    <p:anim calcmode="lin" valueType="num">
                                      <p:cBhvr additive="base">
                                        <p:cTn id="149" dur="500"/>
                                        <p:tgtEl>
                                          <p:spTgt spid="30120"/>
                                        </p:tgtEl>
                                        <p:attrNameLst>
                                          <p:attrName>ppt_y</p:attrName>
                                        </p:attrNameLst>
                                      </p:cBhvr>
                                      <p:tavLst>
                                        <p:tav tm="0">
                                          <p:val>
                                            <p:strVal val="ppt_y"/>
                                          </p:val>
                                        </p:tav>
                                        <p:tav tm="100000">
                                          <p:val>
                                            <p:strVal val="0-ppt_h/2"/>
                                          </p:val>
                                        </p:tav>
                                      </p:tavLst>
                                    </p:anim>
                                    <p:set>
                                      <p:cBhvr>
                                        <p:cTn id="150" dur="1" fill="hold">
                                          <p:stCondLst>
                                            <p:cond delay="499"/>
                                          </p:stCondLst>
                                        </p:cTn>
                                        <p:tgtEl>
                                          <p:spTgt spid="30120"/>
                                        </p:tgtEl>
                                        <p:attrNameLst>
                                          <p:attrName>style.visibility</p:attrName>
                                        </p:attrNameLst>
                                      </p:cBhvr>
                                      <p:to>
                                        <p:strVal val="hidden"/>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 presetClass="entr" presetSubtype="1" fill="hold" nodeType="clickEffect">
                                  <p:stCondLst>
                                    <p:cond delay="0"/>
                                  </p:stCondLst>
                                  <p:childTnLst>
                                    <p:set>
                                      <p:cBhvr>
                                        <p:cTn id="154" dur="1" fill="hold">
                                          <p:stCondLst>
                                            <p:cond delay="0"/>
                                          </p:stCondLst>
                                        </p:cTn>
                                        <p:tgtEl>
                                          <p:spTgt spid="30128"/>
                                        </p:tgtEl>
                                        <p:attrNameLst>
                                          <p:attrName>style.visibility</p:attrName>
                                        </p:attrNameLst>
                                      </p:cBhvr>
                                      <p:to>
                                        <p:strVal val="visible"/>
                                      </p:to>
                                    </p:set>
                                    <p:anim calcmode="lin" valueType="num">
                                      <p:cBhvr additive="base">
                                        <p:cTn id="155" dur="500" fill="hold"/>
                                        <p:tgtEl>
                                          <p:spTgt spid="30128"/>
                                        </p:tgtEl>
                                        <p:attrNameLst>
                                          <p:attrName>ppt_x</p:attrName>
                                        </p:attrNameLst>
                                      </p:cBhvr>
                                      <p:tavLst>
                                        <p:tav tm="0">
                                          <p:val>
                                            <p:strVal val="#ppt_x"/>
                                          </p:val>
                                        </p:tav>
                                        <p:tav tm="100000">
                                          <p:val>
                                            <p:strVal val="#ppt_x"/>
                                          </p:val>
                                        </p:tav>
                                      </p:tavLst>
                                    </p:anim>
                                    <p:anim calcmode="lin" valueType="num">
                                      <p:cBhvr additive="base">
                                        <p:cTn id="156" dur="500" fill="hold"/>
                                        <p:tgtEl>
                                          <p:spTgt spid="30128"/>
                                        </p:tgtEl>
                                        <p:attrNameLst>
                                          <p:attrName>ppt_y</p:attrName>
                                        </p:attrNameLst>
                                      </p:cBhvr>
                                      <p:tavLst>
                                        <p:tav tm="0">
                                          <p:val>
                                            <p:strVal val="0-#ppt_h/2"/>
                                          </p:val>
                                        </p:tav>
                                        <p:tav tm="100000">
                                          <p:val>
                                            <p:strVal val="#ppt_y"/>
                                          </p:val>
                                        </p:tav>
                                      </p:tavLst>
                                    </p:anim>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 presetClass="exit" presetSubtype="1" fill="hold" nodeType="clickEffect">
                                  <p:stCondLst>
                                    <p:cond delay="0"/>
                                  </p:stCondLst>
                                  <p:childTnLst>
                                    <p:anim calcmode="lin" valueType="num">
                                      <p:cBhvr additive="base">
                                        <p:cTn id="160" dur="500"/>
                                        <p:tgtEl>
                                          <p:spTgt spid="30113"/>
                                        </p:tgtEl>
                                        <p:attrNameLst>
                                          <p:attrName>ppt_x</p:attrName>
                                        </p:attrNameLst>
                                      </p:cBhvr>
                                      <p:tavLst>
                                        <p:tav tm="0">
                                          <p:val>
                                            <p:strVal val="ppt_x"/>
                                          </p:val>
                                        </p:tav>
                                        <p:tav tm="100000">
                                          <p:val>
                                            <p:strVal val="ppt_x"/>
                                          </p:val>
                                        </p:tav>
                                      </p:tavLst>
                                    </p:anim>
                                    <p:anim calcmode="lin" valueType="num">
                                      <p:cBhvr additive="base">
                                        <p:cTn id="161" dur="500"/>
                                        <p:tgtEl>
                                          <p:spTgt spid="30113"/>
                                        </p:tgtEl>
                                        <p:attrNameLst>
                                          <p:attrName>ppt_y</p:attrName>
                                        </p:attrNameLst>
                                      </p:cBhvr>
                                      <p:tavLst>
                                        <p:tav tm="0">
                                          <p:val>
                                            <p:strVal val="ppt_y"/>
                                          </p:val>
                                        </p:tav>
                                        <p:tav tm="100000">
                                          <p:val>
                                            <p:strVal val="0-ppt_h/2"/>
                                          </p:val>
                                        </p:tav>
                                      </p:tavLst>
                                    </p:anim>
                                    <p:set>
                                      <p:cBhvr>
                                        <p:cTn id="162" dur="1" fill="hold">
                                          <p:stCondLst>
                                            <p:cond delay="499"/>
                                          </p:stCondLst>
                                        </p:cTn>
                                        <p:tgtEl>
                                          <p:spTgt spid="30113"/>
                                        </p:tgtEl>
                                        <p:attrNameLst>
                                          <p:attrName>style.visibility</p:attrName>
                                        </p:attrNameLst>
                                      </p:cBhvr>
                                      <p:to>
                                        <p:strVal val="hidden"/>
                                      </p:to>
                                    </p:set>
                                  </p:childTnLst>
                                </p:cTn>
                              </p:par>
                              <p:par>
                                <p:cTn id="163" presetID="2" presetClass="exit" presetSubtype="1" fill="hold" nodeType="withEffect">
                                  <p:stCondLst>
                                    <p:cond delay="0"/>
                                  </p:stCondLst>
                                  <p:childTnLst>
                                    <p:anim calcmode="lin" valueType="num">
                                      <p:cBhvr additive="base">
                                        <p:cTn id="164" dur="500"/>
                                        <p:tgtEl>
                                          <p:spTgt spid="30109"/>
                                        </p:tgtEl>
                                        <p:attrNameLst>
                                          <p:attrName>ppt_x</p:attrName>
                                        </p:attrNameLst>
                                      </p:cBhvr>
                                      <p:tavLst>
                                        <p:tav tm="0">
                                          <p:val>
                                            <p:strVal val="ppt_x"/>
                                          </p:val>
                                        </p:tav>
                                        <p:tav tm="100000">
                                          <p:val>
                                            <p:strVal val="ppt_x"/>
                                          </p:val>
                                        </p:tav>
                                      </p:tavLst>
                                    </p:anim>
                                    <p:anim calcmode="lin" valueType="num">
                                      <p:cBhvr additive="base">
                                        <p:cTn id="165" dur="500"/>
                                        <p:tgtEl>
                                          <p:spTgt spid="30109"/>
                                        </p:tgtEl>
                                        <p:attrNameLst>
                                          <p:attrName>ppt_y</p:attrName>
                                        </p:attrNameLst>
                                      </p:cBhvr>
                                      <p:tavLst>
                                        <p:tav tm="0">
                                          <p:val>
                                            <p:strVal val="ppt_y"/>
                                          </p:val>
                                        </p:tav>
                                        <p:tav tm="100000">
                                          <p:val>
                                            <p:strVal val="0-ppt_h/2"/>
                                          </p:val>
                                        </p:tav>
                                      </p:tavLst>
                                    </p:anim>
                                    <p:set>
                                      <p:cBhvr>
                                        <p:cTn id="166" dur="1" fill="hold">
                                          <p:stCondLst>
                                            <p:cond delay="499"/>
                                          </p:stCondLst>
                                        </p:cTn>
                                        <p:tgtEl>
                                          <p:spTgt spid="30109"/>
                                        </p:tgtEl>
                                        <p:attrNameLst>
                                          <p:attrName>style.visibility</p:attrName>
                                        </p:attrNameLst>
                                      </p:cBhvr>
                                      <p:to>
                                        <p:strVal val="hidden"/>
                                      </p:to>
                                    </p:set>
                                  </p:childTnLst>
                                </p:cTn>
                              </p:par>
                              <p:par>
                                <p:cTn id="167" presetID="2" presetClass="exit" presetSubtype="1" fill="hold" nodeType="withEffect">
                                  <p:stCondLst>
                                    <p:cond delay="0"/>
                                  </p:stCondLst>
                                  <p:childTnLst>
                                    <p:anim calcmode="lin" valueType="num">
                                      <p:cBhvr additive="base">
                                        <p:cTn id="168" dur="500"/>
                                        <p:tgtEl>
                                          <p:spTgt spid="30128"/>
                                        </p:tgtEl>
                                        <p:attrNameLst>
                                          <p:attrName>ppt_x</p:attrName>
                                        </p:attrNameLst>
                                      </p:cBhvr>
                                      <p:tavLst>
                                        <p:tav tm="0">
                                          <p:val>
                                            <p:strVal val="ppt_x"/>
                                          </p:val>
                                        </p:tav>
                                        <p:tav tm="100000">
                                          <p:val>
                                            <p:strVal val="ppt_x"/>
                                          </p:val>
                                        </p:tav>
                                      </p:tavLst>
                                    </p:anim>
                                    <p:anim calcmode="lin" valueType="num">
                                      <p:cBhvr additive="base">
                                        <p:cTn id="169" dur="500"/>
                                        <p:tgtEl>
                                          <p:spTgt spid="30128"/>
                                        </p:tgtEl>
                                        <p:attrNameLst>
                                          <p:attrName>ppt_y</p:attrName>
                                        </p:attrNameLst>
                                      </p:cBhvr>
                                      <p:tavLst>
                                        <p:tav tm="0">
                                          <p:val>
                                            <p:strVal val="ppt_y"/>
                                          </p:val>
                                        </p:tav>
                                        <p:tav tm="100000">
                                          <p:val>
                                            <p:strVal val="0-ppt_h/2"/>
                                          </p:val>
                                        </p:tav>
                                      </p:tavLst>
                                    </p:anim>
                                    <p:set>
                                      <p:cBhvr>
                                        <p:cTn id="170" dur="1" fill="hold">
                                          <p:stCondLst>
                                            <p:cond delay="499"/>
                                          </p:stCondLst>
                                        </p:cTn>
                                        <p:tgtEl>
                                          <p:spTgt spid="30128"/>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 presetClass="entr" presetSubtype="1" fill="hold" nodeType="clickEffect">
                                  <p:stCondLst>
                                    <p:cond delay="0"/>
                                  </p:stCondLst>
                                  <p:childTnLst>
                                    <p:set>
                                      <p:cBhvr>
                                        <p:cTn id="174" dur="1" fill="hold">
                                          <p:stCondLst>
                                            <p:cond delay="0"/>
                                          </p:stCondLst>
                                        </p:cTn>
                                        <p:tgtEl>
                                          <p:spTgt spid="30121"/>
                                        </p:tgtEl>
                                        <p:attrNameLst>
                                          <p:attrName>style.visibility</p:attrName>
                                        </p:attrNameLst>
                                      </p:cBhvr>
                                      <p:to>
                                        <p:strVal val="visible"/>
                                      </p:to>
                                    </p:set>
                                    <p:anim calcmode="lin" valueType="num">
                                      <p:cBhvr additive="base">
                                        <p:cTn id="175" dur="500" fill="hold"/>
                                        <p:tgtEl>
                                          <p:spTgt spid="30121"/>
                                        </p:tgtEl>
                                        <p:attrNameLst>
                                          <p:attrName>ppt_x</p:attrName>
                                        </p:attrNameLst>
                                      </p:cBhvr>
                                      <p:tavLst>
                                        <p:tav tm="0">
                                          <p:val>
                                            <p:strVal val="#ppt_x"/>
                                          </p:val>
                                        </p:tav>
                                        <p:tav tm="100000">
                                          <p:val>
                                            <p:strVal val="#ppt_x"/>
                                          </p:val>
                                        </p:tav>
                                      </p:tavLst>
                                    </p:anim>
                                    <p:anim calcmode="lin" valueType="num">
                                      <p:cBhvr additive="base">
                                        <p:cTn id="176" dur="500" fill="hold"/>
                                        <p:tgtEl>
                                          <p:spTgt spid="30121"/>
                                        </p:tgtEl>
                                        <p:attrNameLst>
                                          <p:attrName>ppt_y</p:attrName>
                                        </p:attrNameLst>
                                      </p:cBhvr>
                                      <p:tavLst>
                                        <p:tav tm="0">
                                          <p:val>
                                            <p:strVal val="0-#ppt_h/2"/>
                                          </p:val>
                                        </p:tav>
                                        <p:tav tm="100000">
                                          <p:val>
                                            <p:strVal val="#ppt_y"/>
                                          </p:val>
                                        </p:tav>
                                      </p:tavLst>
                                    </p:anim>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 presetClass="exit" presetSubtype="1" fill="hold" nodeType="clickEffect">
                                  <p:stCondLst>
                                    <p:cond delay="0"/>
                                  </p:stCondLst>
                                  <p:childTnLst>
                                    <p:anim calcmode="lin" valueType="num">
                                      <p:cBhvr additive="base">
                                        <p:cTn id="180" dur="500"/>
                                        <p:tgtEl>
                                          <p:spTgt spid="30108"/>
                                        </p:tgtEl>
                                        <p:attrNameLst>
                                          <p:attrName>ppt_x</p:attrName>
                                        </p:attrNameLst>
                                      </p:cBhvr>
                                      <p:tavLst>
                                        <p:tav tm="0">
                                          <p:val>
                                            <p:strVal val="ppt_x"/>
                                          </p:val>
                                        </p:tav>
                                        <p:tav tm="100000">
                                          <p:val>
                                            <p:strVal val="ppt_x"/>
                                          </p:val>
                                        </p:tav>
                                      </p:tavLst>
                                    </p:anim>
                                    <p:anim calcmode="lin" valueType="num">
                                      <p:cBhvr additive="base">
                                        <p:cTn id="181" dur="500"/>
                                        <p:tgtEl>
                                          <p:spTgt spid="30108"/>
                                        </p:tgtEl>
                                        <p:attrNameLst>
                                          <p:attrName>ppt_y</p:attrName>
                                        </p:attrNameLst>
                                      </p:cBhvr>
                                      <p:tavLst>
                                        <p:tav tm="0">
                                          <p:val>
                                            <p:strVal val="ppt_y"/>
                                          </p:val>
                                        </p:tav>
                                        <p:tav tm="100000">
                                          <p:val>
                                            <p:strVal val="0-ppt_h/2"/>
                                          </p:val>
                                        </p:tav>
                                      </p:tavLst>
                                    </p:anim>
                                    <p:set>
                                      <p:cBhvr>
                                        <p:cTn id="182" dur="1" fill="hold">
                                          <p:stCondLst>
                                            <p:cond delay="499"/>
                                          </p:stCondLst>
                                        </p:cTn>
                                        <p:tgtEl>
                                          <p:spTgt spid="30108"/>
                                        </p:tgtEl>
                                        <p:attrNameLst>
                                          <p:attrName>style.visibility</p:attrName>
                                        </p:attrNameLst>
                                      </p:cBhvr>
                                      <p:to>
                                        <p:strVal val="hidden"/>
                                      </p:to>
                                    </p:set>
                                  </p:childTnLst>
                                </p:cTn>
                              </p:par>
                              <p:par>
                                <p:cTn id="183" presetID="2" presetClass="exit" presetSubtype="1" fill="hold" nodeType="withEffect">
                                  <p:stCondLst>
                                    <p:cond delay="0"/>
                                  </p:stCondLst>
                                  <p:childTnLst>
                                    <p:anim calcmode="lin" valueType="num">
                                      <p:cBhvr additive="base">
                                        <p:cTn id="184" dur="500"/>
                                        <p:tgtEl>
                                          <p:spTgt spid="30127"/>
                                        </p:tgtEl>
                                        <p:attrNameLst>
                                          <p:attrName>ppt_x</p:attrName>
                                        </p:attrNameLst>
                                      </p:cBhvr>
                                      <p:tavLst>
                                        <p:tav tm="0">
                                          <p:val>
                                            <p:strVal val="ppt_x"/>
                                          </p:val>
                                        </p:tav>
                                        <p:tav tm="100000">
                                          <p:val>
                                            <p:strVal val="ppt_x"/>
                                          </p:val>
                                        </p:tav>
                                      </p:tavLst>
                                    </p:anim>
                                    <p:anim calcmode="lin" valueType="num">
                                      <p:cBhvr additive="base">
                                        <p:cTn id="185" dur="500"/>
                                        <p:tgtEl>
                                          <p:spTgt spid="30127"/>
                                        </p:tgtEl>
                                        <p:attrNameLst>
                                          <p:attrName>ppt_y</p:attrName>
                                        </p:attrNameLst>
                                      </p:cBhvr>
                                      <p:tavLst>
                                        <p:tav tm="0">
                                          <p:val>
                                            <p:strVal val="ppt_y"/>
                                          </p:val>
                                        </p:tav>
                                        <p:tav tm="100000">
                                          <p:val>
                                            <p:strVal val="0-ppt_h/2"/>
                                          </p:val>
                                        </p:tav>
                                      </p:tavLst>
                                    </p:anim>
                                    <p:set>
                                      <p:cBhvr>
                                        <p:cTn id="186" dur="1" fill="hold">
                                          <p:stCondLst>
                                            <p:cond delay="499"/>
                                          </p:stCondLst>
                                        </p:cTn>
                                        <p:tgtEl>
                                          <p:spTgt spid="30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43" grpId="0"/>
      <p:bldP spid="30043" grpId="1"/>
      <p:bldP spid="30108" grpId="0"/>
      <p:bldP spid="30108" grpId="1"/>
      <p:bldP spid="30109" grpId="0"/>
      <p:bldP spid="30109" grpId="1"/>
      <p:bldP spid="30110" grpId="0"/>
      <p:bldP spid="30110" grpId="1"/>
      <p:bldP spid="30111" grpId="0"/>
      <p:bldP spid="30111" grpId="1"/>
      <p:bldP spid="30112" grpId="0"/>
      <p:bldP spid="30112" grpId="1"/>
      <p:bldP spid="30113" grpId="0"/>
      <p:bldP spid="30113" grpId="1"/>
      <p:bldP spid="30114" grpId="0"/>
      <p:bldP spid="30114" grpId="1"/>
      <p:bldP spid="30115" grpId="0"/>
      <p:bldP spid="30115" grpId="1"/>
      <p:bldP spid="30116" grpId="0"/>
      <p:bldP spid="30116" grpId="1"/>
      <p:bldP spid="30119" grpId="0"/>
      <p:bldP spid="30119" grpId="1"/>
      <p:bldP spid="30120" grpId="0"/>
      <p:bldP spid="30120" grpId="1"/>
      <p:bldP spid="30120" grpId="2"/>
      <p:bldP spid="30121" grpId="0"/>
      <p:bldP spid="30125" grpId="0"/>
      <p:bldP spid="30125" grpId="1"/>
      <p:bldP spid="30126" grpId="0"/>
      <p:bldP spid="30126" grpId="1"/>
      <p:bldP spid="30127" grpId="0"/>
      <p:bldP spid="30127" grpId="1"/>
      <p:bldP spid="30128" grpId="0"/>
      <p:bldP spid="30128"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5" name="Rectangle 7"/>
          <p:cNvSpPr>
            <a:spLocks noGrp="1" noChangeArrowheads="1"/>
          </p:cNvSpPr>
          <p:nvPr>
            <p:ph idx="1"/>
          </p:nvPr>
        </p:nvSpPr>
        <p:spPr/>
        <p:txBody>
          <a:bodyPr/>
          <a:lstStyle/>
          <a:p>
            <a:pPr eaLnBrk="1" hangingPunct="1"/>
            <a:r>
              <a:rPr lang="zh-CN" altLang="en-US" sz="2400" b="1" smtClean="0">
                <a:solidFill>
                  <a:schemeClr val="tx2"/>
                </a:solidFill>
                <a:latin typeface="楷体_GB2312" pitchFamily="49" charset="-122"/>
                <a:ea typeface="楷体_GB2312" pitchFamily="49" charset="-122"/>
              </a:rPr>
              <a:t>中缀表示法</a:t>
            </a:r>
            <a:r>
              <a:rPr lang="en-US" altLang="zh-CN" sz="2400" b="1" smtClean="0">
                <a:solidFill>
                  <a:schemeClr val="tx2"/>
                </a:solidFill>
                <a:latin typeface="楷体_GB2312" pitchFamily="49" charset="-122"/>
                <a:ea typeface="楷体_GB2312" pitchFamily="49" charset="-122"/>
              </a:rPr>
              <a:t>(</a:t>
            </a:r>
            <a:r>
              <a:rPr lang="en-US" altLang="zh-CN" sz="2400" b="1" smtClean="0">
                <a:solidFill>
                  <a:schemeClr val="tx2"/>
                </a:solidFill>
                <a:latin typeface="Times New Roman" pitchFamily="18" charset="0"/>
                <a:ea typeface="楷体_GB2312" pitchFamily="49" charset="-122"/>
              </a:rPr>
              <a:t>infix</a:t>
            </a:r>
            <a:r>
              <a:rPr lang="en-US" altLang="zh-CN" sz="2400" b="1" smtClean="0">
                <a:solidFill>
                  <a:schemeClr val="tx2"/>
                </a:solidFill>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：表达式的运算符在两个操作数中间（除单目运算符外），有些情况下必须借助括号才能将运算顺序表达清楚。</a:t>
            </a:r>
          </a:p>
          <a:p>
            <a:pPr eaLnBrk="1" hangingPunct="1"/>
            <a:r>
              <a:rPr lang="zh-CN" altLang="en-US" sz="2400" b="1" smtClean="0">
                <a:solidFill>
                  <a:schemeClr val="tx2"/>
                </a:solidFill>
                <a:latin typeface="楷体_GB2312" pitchFamily="49" charset="-122"/>
                <a:ea typeface="楷体_GB2312" pitchFamily="49" charset="-122"/>
              </a:rPr>
              <a:t>前缀表达式</a:t>
            </a:r>
            <a:r>
              <a:rPr lang="en-US" altLang="zh-CN" sz="2400" b="1" smtClean="0">
                <a:solidFill>
                  <a:schemeClr val="tx2"/>
                </a:solidFill>
                <a:latin typeface="楷体_GB2312" pitchFamily="49" charset="-122"/>
                <a:ea typeface="楷体_GB2312" pitchFamily="49" charset="-122"/>
              </a:rPr>
              <a:t>(</a:t>
            </a:r>
            <a:r>
              <a:rPr lang="en-US" altLang="zh-CN" sz="2400" b="1" smtClean="0">
                <a:solidFill>
                  <a:schemeClr val="tx2"/>
                </a:solidFill>
                <a:latin typeface="Times New Roman" pitchFamily="18" charset="0"/>
                <a:ea typeface="楷体_GB2312" pitchFamily="49" charset="-122"/>
              </a:rPr>
              <a:t>prefix,</a:t>
            </a:r>
            <a:r>
              <a:rPr lang="zh-CN" altLang="en-US" sz="2400" b="1" smtClean="0">
                <a:solidFill>
                  <a:schemeClr val="tx2"/>
                </a:solidFill>
                <a:latin typeface="楷体_GB2312" pitchFamily="49" charset="-122"/>
                <a:ea typeface="楷体_GB2312" pitchFamily="49" charset="-122"/>
              </a:rPr>
              <a:t>波兰表示</a:t>
            </a:r>
            <a:r>
              <a:rPr lang="en-US" altLang="zh-CN" sz="2400" b="1" smtClean="0">
                <a:solidFill>
                  <a:schemeClr val="tx2"/>
                </a:solidFill>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：将运算符置于运算对象前，如</a:t>
            </a:r>
            <a:r>
              <a:rPr lang="en-US" altLang="zh-CN" sz="2400" b="1" smtClean="0">
                <a:latin typeface="楷体_GB2312" pitchFamily="49" charset="-122"/>
                <a:ea typeface="楷体_GB2312" pitchFamily="49" charset="-122"/>
              </a:rPr>
              <a:t>a+b</a:t>
            </a:r>
            <a:r>
              <a:rPr lang="zh-CN" altLang="en-US" sz="2400" b="1" smtClean="0">
                <a:latin typeface="楷体_GB2312" pitchFamily="49" charset="-122"/>
                <a:ea typeface="楷体_GB2312" pitchFamily="49" charset="-122"/>
              </a:rPr>
              <a:t>表示为</a:t>
            </a:r>
            <a:r>
              <a:rPr lang="en-US" altLang="zh-CN" sz="2400" b="1" smtClean="0">
                <a:latin typeface="楷体_GB2312" pitchFamily="49" charset="-122"/>
                <a:ea typeface="楷体_GB2312" pitchFamily="49" charset="-122"/>
              </a:rPr>
              <a:t>+ab</a:t>
            </a:r>
            <a:r>
              <a:rPr lang="zh-CN" altLang="en-US" sz="2400" b="1" smtClean="0">
                <a:latin typeface="楷体_GB2312" pitchFamily="49" charset="-122"/>
                <a:ea typeface="楷体_GB2312" pitchFamily="49" charset="-122"/>
              </a:rPr>
              <a:t>；</a:t>
            </a:r>
          </a:p>
          <a:p>
            <a:pPr eaLnBrk="1" hangingPunct="1"/>
            <a:r>
              <a:rPr lang="zh-CN" altLang="en-US" sz="2400" b="1" smtClean="0">
                <a:solidFill>
                  <a:schemeClr val="tx2"/>
                </a:solidFill>
                <a:latin typeface="楷体_GB2312" pitchFamily="49" charset="-122"/>
                <a:ea typeface="楷体_GB2312" pitchFamily="49" charset="-122"/>
              </a:rPr>
              <a:t>后缀表达式</a:t>
            </a:r>
            <a:r>
              <a:rPr lang="en-US" altLang="zh-CN" sz="2400" b="1" smtClean="0">
                <a:solidFill>
                  <a:schemeClr val="tx2"/>
                </a:solidFill>
                <a:latin typeface="楷体_GB2312" pitchFamily="49" charset="-122"/>
                <a:ea typeface="楷体_GB2312" pitchFamily="49" charset="-122"/>
              </a:rPr>
              <a:t>(</a:t>
            </a:r>
            <a:r>
              <a:rPr lang="en-US" altLang="zh-CN" sz="2400" b="1" smtClean="0">
                <a:solidFill>
                  <a:schemeClr val="tx2"/>
                </a:solidFill>
                <a:latin typeface="Times New Roman" pitchFamily="18" charset="0"/>
                <a:ea typeface="楷体_GB2312" pitchFamily="49" charset="-122"/>
              </a:rPr>
              <a:t>postfix,</a:t>
            </a:r>
            <a:r>
              <a:rPr lang="zh-CN" altLang="en-US" sz="2400" b="1" smtClean="0">
                <a:solidFill>
                  <a:schemeClr val="tx2"/>
                </a:solidFill>
                <a:latin typeface="楷体_GB2312" pitchFamily="49" charset="-122"/>
                <a:ea typeface="楷体_GB2312" pitchFamily="49" charset="-122"/>
              </a:rPr>
              <a:t>逆波兰表示</a:t>
            </a:r>
            <a:r>
              <a:rPr lang="en-US" altLang="zh-CN" sz="2400" b="1" smtClean="0">
                <a:solidFill>
                  <a:schemeClr val="tx2"/>
                </a:solidFill>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：将运算符置于运算对象后面，如</a:t>
            </a:r>
            <a:r>
              <a:rPr lang="en-US" altLang="zh-CN" sz="2400" b="1" smtClean="0">
                <a:latin typeface="楷体_GB2312" pitchFamily="49" charset="-122"/>
                <a:ea typeface="楷体_GB2312" pitchFamily="49" charset="-122"/>
              </a:rPr>
              <a:t>a+b</a:t>
            </a:r>
            <a:r>
              <a:rPr lang="zh-CN" altLang="en-US" sz="2400" b="1" smtClean="0">
                <a:latin typeface="楷体_GB2312" pitchFamily="49" charset="-122"/>
                <a:ea typeface="楷体_GB2312" pitchFamily="49" charset="-122"/>
              </a:rPr>
              <a:t>表示为</a:t>
            </a:r>
            <a:r>
              <a:rPr lang="en-US" altLang="zh-CN" sz="2400" b="1" smtClean="0">
                <a:latin typeface="楷体_GB2312" pitchFamily="49" charset="-122"/>
                <a:ea typeface="楷体_GB2312" pitchFamily="49" charset="-122"/>
              </a:rPr>
              <a:t>ab+</a:t>
            </a:r>
            <a:r>
              <a:rPr lang="zh-CN" altLang="en-US" sz="2400" b="1" smtClean="0">
                <a:latin typeface="楷体_GB2312" pitchFamily="49" charset="-122"/>
                <a:ea typeface="楷体_GB2312" pitchFamily="49" charset="-122"/>
              </a:rPr>
              <a:t>。</a:t>
            </a:r>
          </a:p>
          <a:p>
            <a:pPr eaLnBrk="1" hangingPunct="1"/>
            <a:r>
              <a:rPr lang="zh-CN" altLang="en-US" sz="2400" b="1" smtClean="0">
                <a:latin typeface="楷体_GB2312" pitchFamily="49" charset="-122"/>
                <a:ea typeface="楷体_GB2312" pitchFamily="49" charset="-122"/>
              </a:rPr>
              <a:t>在编译系统中，表达式的处理</a:t>
            </a:r>
          </a:p>
          <a:p>
            <a:pPr eaLnBrk="1" hangingPunct="1"/>
            <a:r>
              <a:rPr lang="zh-CN" altLang="en-US" sz="2400" b="1" smtClean="0">
                <a:ea typeface="楷体_GB2312" pitchFamily="49" charset="-122"/>
              </a:rPr>
              <a:t>例：</a:t>
            </a:r>
            <a:r>
              <a:rPr lang="en-US" altLang="zh-CN" sz="2400" b="1" smtClean="0">
                <a:ea typeface="楷体_GB2312" pitchFamily="49" charset="-122"/>
              </a:rPr>
              <a:t>Exp = </a:t>
            </a:r>
            <a:r>
              <a:rPr lang="en-US" altLang="zh-CN" sz="2400" b="1" u="sng" smtClean="0">
                <a:ea typeface="楷体_GB2312" pitchFamily="49" charset="-122"/>
              </a:rPr>
              <a:t>S1 </a:t>
            </a:r>
            <a:r>
              <a:rPr lang="en-US" altLang="zh-CN" sz="2400" b="1" smtClean="0">
                <a:ea typeface="楷体_GB2312" pitchFamily="49" charset="-122"/>
              </a:rPr>
              <a:t>+ OP +</a:t>
            </a:r>
            <a:r>
              <a:rPr lang="en-US" altLang="zh-CN" sz="2400" b="1" u="sng" smtClean="0">
                <a:ea typeface="楷体_GB2312" pitchFamily="49" charset="-122"/>
              </a:rPr>
              <a:t> S2</a:t>
            </a:r>
            <a:r>
              <a:rPr lang="en-US" altLang="zh-CN" sz="2400" b="1" smtClean="0">
                <a:ea typeface="楷体_GB2312" pitchFamily="49" charset="-122"/>
              </a:rPr>
              <a:t>=</a:t>
            </a:r>
            <a:r>
              <a:rPr lang="en-US" altLang="zh-CN" sz="2400" b="1" smtClean="0">
                <a:solidFill>
                  <a:srgbClr val="800000"/>
                </a:solidFill>
                <a:ea typeface="楷体_GB2312" pitchFamily="49" charset="-122"/>
              </a:rPr>
              <a:t> a </a:t>
            </a:r>
            <a:r>
              <a:rPr lang="en-US" altLang="zh-CN" sz="2400" b="1" smtClean="0">
                <a:solidFill>
                  <a:srgbClr val="800000"/>
                </a:solidFill>
                <a:latin typeface="Times New Roman" pitchFamily="18" charset="0"/>
                <a:ea typeface="楷体_GB2312" pitchFamily="49" charset="-122"/>
                <a:sym typeface="Symbol" pitchFamily="18" charset="2"/>
              </a:rPr>
              <a:t></a:t>
            </a:r>
            <a:r>
              <a:rPr lang="en-US" altLang="zh-CN" sz="2400" b="1" smtClean="0">
                <a:solidFill>
                  <a:srgbClr val="800000"/>
                </a:solidFill>
                <a:ea typeface="楷体_GB2312" pitchFamily="49" charset="-122"/>
              </a:rPr>
              <a:t> b</a:t>
            </a:r>
            <a:r>
              <a:rPr lang="en-US" altLang="zh-CN" sz="2400" b="1" smtClean="0">
                <a:ea typeface="楷体_GB2312" pitchFamily="49" charset="-122"/>
              </a:rPr>
              <a:t> </a:t>
            </a:r>
            <a:r>
              <a:rPr lang="en-US" altLang="zh-CN" sz="2400" b="1" smtClean="0">
                <a:solidFill>
                  <a:srgbClr val="FF0000"/>
                </a:solidFill>
                <a:ea typeface="楷体_GB2312" pitchFamily="49" charset="-122"/>
              </a:rPr>
              <a:t>+</a:t>
            </a:r>
            <a:r>
              <a:rPr lang="en-US" altLang="zh-CN" sz="2400" b="1" smtClean="0">
                <a:ea typeface="楷体_GB2312" pitchFamily="49" charset="-122"/>
              </a:rPr>
              <a:t> </a:t>
            </a:r>
            <a:r>
              <a:rPr lang="en-US" altLang="zh-CN" sz="2400" b="1" u="sng" smtClean="0">
                <a:solidFill>
                  <a:srgbClr val="008080"/>
                </a:solidFill>
                <a:ea typeface="楷体_GB2312" pitchFamily="49" charset="-122"/>
              </a:rPr>
              <a:t>(c </a:t>
            </a:r>
            <a:r>
              <a:rPr lang="en-US" altLang="zh-CN" sz="2400" b="1" u="sng" smtClean="0">
                <a:solidFill>
                  <a:srgbClr val="008080"/>
                </a:solidFill>
                <a:latin typeface="Times New Roman" pitchFamily="18" charset="0"/>
                <a:ea typeface="楷体_GB2312" pitchFamily="49" charset="-122"/>
                <a:sym typeface="Symbol" pitchFamily="18" charset="2"/>
              </a:rPr>
              <a:t></a:t>
            </a:r>
            <a:r>
              <a:rPr lang="en-US" altLang="zh-CN" sz="2400" b="1" u="sng" smtClean="0">
                <a:solidFill>
                  <a:srgbClr val="008080"/>
                </a:solidFill>
                <a:ea typeface="楷体_GB2312" pitchFamily="49" charset="-122"/>
              </a:rPr>
              <a:t> d / e) </a:t>
            </a:r>
            <a:r>
              <a:rPr lang="en-US" altLang="zh-CN" sz="2400" b="1" u="sng" smtClean="0">
                <a:solidFill>
                  <a:srgbClr val="008080"/>
                </a:solidFill>
                <a:latin typeface="Times New Roman" pitchFamily="18" charset="0"/>
                <a:ea typeface="楷体_GB2312" pitchFamily="49" charset="-122"/>
                <a:sym typeface="Symbol" pitchFamily="18" charset="2"/>
              </a:rPr>
              <a:t></a:t>
            </a:r>
            <a:r>
              <a:rPr lang="en-US" altLang="zh-CN" sz="2400" b="1" u="sng" smtClean="0">
                <a:solidFill>
                  <a:srgbClr val="008080"/>
                </a:solidFill>
                <a:ea typeface="楷体_GB2312" pitchFamily="49" charset="-122"/>
              </a:rPr>
              <a:t> f</a:t>
            </a:r>
          </a:p>
          <a:p>
            <a:pPr lvl="1" eaLnBrk="1" hangingPunct="1"/>
            <a:r>
              <a:rPr lang="zh-CN" altLang="en-US" sz="2400" b="1" smtClean="0">
                <a:latin typeface="Times New Roman" pitchFamily="18" charset="0"/>
                <a:ea typeface="楷体_GB2312" pitchFamily="49" charset="-122"/>
              </a:rPr>
              <a:t>表达式的</a:t>
            </a:r>
            <a:r>
              <a:rPr lang="zh-CN" altLang="en-US" sz="2400" b="1" smtClean="0">
                <a:solidFill>
                  <a:srgbClr val="0000FF"/>
                </a:solidFill>
                <a:latin typeface="Times New Roman" pitchFamily="18" charset="0"/>
                <a:ea typeface="楷体_GB2312" pitchFamily="49" charset="-122"/>
              </a:rPr>
              <a:t>前缀表示法</a:t>
            </a:r>
            <a:r>
              <a:rPr lang="zh-CN" altLang="en-US" sz="2400" b="1" smtClean="0">
                <a:ea typeface="楷体_GB2312" pitchFamily="49" charset="-122"/>
              </a:rPr>
              <a:t>  </a:t>
            </a:r>
            <a:r>
              <a:rPr lang="en-US" altLang="zh-CN" sz="2400" b="1" smtClean="0">
                <a:solidFill>
                  <a:srgbClr val="FF0000"/>
                </a:solidFill>
                <a:ea typeface="楷体_GB2312" pitchFamily="49" charset="-122"/>
              </a:rPr>
              <a:t>+</a:t>
            </a:r>
            <a:r>
              <a:rPr lang="en-US" altLang="zh-CN" sz="2400" b="1" smtClean="0">
                <a:ea typeface="楷体_GB2312" pitchFamily="49" charset="-122"/>
              </a:rPr>
              <a:t> </a:t>
            </a:r>
            <a:r>
              <a:rPr lang="en-US" altLang="zh-CN" sz="2400" b="1" u="sng" smtClean="0">
                <a:solidFill>
                  <a:srgbClr val="800000"/>
                </a:solidFill>
                <a:latin typeface="Times New Roman" pitchFamily="18" charset="0"/>
                <a:ea typeface="楷体_GB2312" pitchFamily="49" charset="-122"/>
                <a:sym typeface="Symbol" pitchFamily="18" charset="2"/>
              </a:rPr>
              <a:t></a:t>
            </a:r>
            <a:r>
              <a:rPr lang="en-US" altLang="zh-CN" sz="2400" b="1" u="sng" smtClean="0">
                <a:solidFill>
                  <a:srgbClr val="800000"/>
                </a:solidFill>
                <a:ea typeface="楷体_GB2312" pitchFamily="49" charset="-122"/>
              </a:rPr>
              <a:t> a b</a:t>
            </a:r>
            <a:r>
              <a:rPr lang="en-US" altLang="zh-CN" sz="2400" b="1" smtClean="0">
                <a:ea typeface="楷体_GB2312" pitchFamily="49" charset="-122"/>
              </a:rPr>
              <a:t> </a:t>
            </a:r>
            <a:r>
              <a:rPr lang="en-US" altLang="zh-CN" sz="2400" b="1" u="sng" smtClean="0">
                <a:solidFill>
                  <a:srgbClr val="008080"/>
                </a:solidFill>
                <a:latin typeface="Times New Roman" pitchFamily="18" charset="0"/>
                <a:ea typeface="楷体_GB2312" pitchFamily="49" charset="-122"/>
                <a:sym typeface="Symbol" pitchFamily="18" charset="2"/>
              </a:rPr>
              <a:t></a:t>
            </a:r>
            <a:r>
              <a:rPr lang="en-US" altLang="zh-CN" sz="2400" b="1" u="sng" smtClean="0">
                <a:solidFill>
                  <a:srgbClr val="008080"/>
                </a:solidFill>
                <a:ea typeface="楷体_GB2312" pitchFamily="49" charset="-122"/>
              </a:rPr>
              <a:t> </a:t>
            </a:r>
            <a:r>
              <a:rPr lang="en-US" altLang="zh-CN" sz="2400" b="1" u="sng" smtClean="0">
                <a:solidFill>
                  <a:srgbClr val="008080"/>
                </a:solidFill>
                <a:latin typeface="Times New Roman" pitchFamily="18" charset="0"/>
                <a:ea typeface="楷体_GB2312" pitchFamily="49" charset="-122"/>
                <a:sym typeface="Symbol" pitchFamily="18" charset="2"/>
              </a:rPr>
              <a:t></a:t>
            </a:r>
            <a:r>
              <a:rPr lang="en-US" altLang="zh-CN" sz="2400" b="1" u="sng" smtClean="0">
                <a:solidFill>
                  <a:srgbClr val="008080"/>
                </a:solidFill>
                <a:ea typeface="楷体_GB2312" pitchFamily="49" charset="-122"/>
              </a:rPr>
              <a:t> c / d e f</a:t>
            </a:r>
          </a:p>
          <a:p>
            <a:pPr lvl="1" eaLnBrk="1" hangingPunct="1"/>
            <a:r>
              <a:rPr lang="zh-CN" altLang="en-US" sz="2400" b="1" smtClean="0">
                <a:latin typeface="Times New Roman" pitchFamily="18" charset="0"/>
                <a:ea typeface="楷体_GB2312" pitchFamily="49" charset="-122"/>
              </a:rPr>
              <a:t>表达式的</a:t>
            </a:r>
            <a:r>
              <a:rPr lang="zh-CN" altLang="en-US" sz="2400" b="1" smtClean="0">
                <a:solidFill>
                  <a:srgbClr val="0000FF"/>
                </a:solidFill>
                <a:latin typeface="Times New Roman" pitchFamily="18" charset="0"/>
                <a:ea typeface="楷体_GB2312" pitchFamily="49" charset="-122"/>
              </a:rPr>
              <a:t>后缀表示法</a:t>
            </a:r>
            <a:r>
              <a:rPr lang="zh-CN" altLang="en-US" sz="2400" b="1" smtClean="0">
                <a:ea typeface="楷体_GB2312" pitchFamily="49" charset="-122"/>
              </a:rPr>
              <a:t> </a:t>
            </a:r>
            <a:r>
              <a:rPr lang="en-US" altLang="zh-CN" sz="2400" b="1" u="sng" smtClean="0">
                <a:solidFill>
                  <a:srgbClr val="800000"/>
                </a:solidFill>
                <a:ea typeface="楷体_GB2312" pitchFamily="49" charset="-122"/>
              </a:rPr>
              <a:t>a b </a:t>
            </a:r>
            <a:r>
              <a:rPr lang="en-US" altLang="zh-CN" sz="2400" b="1" u="sng" smtClean="0">
                <a:solidFill>
                  <a:srgbClr val="800000"/>
                </a:solidFill>
                <a:latin typeface="Times New Roman" pitchFamily="18" charset="0"/>
                <a:ea typeface="楷体_GB2312" pitchFamily="49" charset="-122"/>
                <a:sym typeface="Symbol" pitchFamily="18" charset="2"/>
              </a:rPr>
              <a:t></a:t>
            </a:r>
            <a:r>
              <a:rPr lang="en-US" altLang="zh-CN" sz="2400" b="1" smtClean="0">
                <a:ea typeface="楷体_GB2312" pitchFamily="49" charset="-122"/>
              </a:rPr>
              <a:t> </a:t>
            </a:r>
            <a:r>
              <a:rPr lang="en-US" altLang="zh-CN" sz="2400" b="1" u="sng" smtClean="0">
                <a:solidFill>
                  <a:srgbClr val="008080"/>
                </a:solidFill>
                <a:ea typeface="楷体_GB2312" pitchFamily="49" charset="-122"/>
              </a:rPr>
              <a:t>c d e / </a:t>
            </a:r>
            <a:r>
              <a:rPr lang="en-US" altLang="zh-CN" sz="2400" b="1" u="sng" smtClean="0">
                <a:solidFill>
                  <a:srgbClr val="008080"/>
                </a:solidFill>
                <a:latin typeface="Times New Roman" pitchFamily="18" charset="0"/>
                <a:ea typeface="楷体_GB2312" pitchFamily="49" charset="-122"/>
                <a:sym typeface="Symbol" pitchFamily="18" charset="2"/>
              </a:rPr>
              <a:t></a:t>
            </a:r>
            <a:r>
              <a:rPr lang="en-US" altLang="zh-CN" sz="2400" b="1" u="sng" smtClean="0">
                <a:solidFill>
                  <a:srgbClr val="008080"/>
                </a:solidFill>
                <a:ea typeface="楷体_GB2312" pitchFamily="49" charset="-122"/>
              </a:rPr>
              <a:t> f </a:t>
            </a:r>
            <a:r>
              <a:rPr lang="en-US" altLang="zh-CN" sz="2400" b="1" u="sng" smtClean="0">
                <a:solidFill>
                  <a:srgbClr val="008080"/>
                </a:solidFill>
                <a:latin typeface="Times New Roman" pitchFamily="18" charset="0"/>
                <a:ea typeface="楷体_GB2312" pitchFamily="49" charset="-122"/>
                <a:sym typeface="Symbol" pitchFamily="18" charset="2"/>
              </a:rPr>
              <a:t></a:t>
            </a:r>
            <a:r>
              <a:rPr lang="en-US" altLang="zh-CN" sz="2400" b="1" smtClean="0">
                <a:ea typeface="楷体_GB2312" pitchFamily="49" charset="-122"/>
              </a:rPr>
              <a:t> </a:t>
            </a:r>
            <a:r>
              <a:rPr lang="en-US" altLang="zh-CN" sz="2400" b="1" smtClean="0">
                <a:solidFill>
                  <a:srgbClr val="FF0000"/>
                </a:solidFill>
                <a:ea typeface="楷体_GB2312" pitchFamily="49" charset="-122"/>
              </a:rPr>
              <a:t>+</a:t>
            </a:r>
            <a:r>
              <a:rPr lang="en-US" altLang="zh-CN" sz="3200" b="1" smtClean="0"/>
              <a:t>   </a:t>
            </a:r>
          </a:p>
        </p:txBody>
      </p:sp>
      <p:sp>
        <p:nvSpPr>
          <p:cNvPr id="54274" name="Rectangle 6"/>
          <p:cNvSpPr>
            <a:spLocks noGrp="1" noChangeArrowheads="1"/>
          </p:cNvSpPr>
          <p:nvPr>
            <p:ph type="title"/>
          </p:nvPr>
        </p:nvSpPr>
        <p:spPr/>
        <p:txBody>
          <a:bodyPr/>
          <a:lstStyle/>
          <a:p>
            <a:pPr eaLnBrk="1" hangingPunct="1"/>
            <a:r>
              <a:rPr lang="zh-CN" altLang="en-US" dirty="0" smtClean="0">
                <a:latin typeface="楷体_GB2312" pitchFamily="49" charset="-122"/>
              </a:rPr>
              <a:t>表达式表示法</a:t>
            </a:r>
          </a:p>
        </p:txBody>
      </p:sp>
    </p:spTree>
    <p:extLst>
      <p:ext uri="{BB962C8B-B14F-4D97-AF65-F5344CB8AC3E}">
        <p14:creationId xmlns:p14="http://schemas.microsoft.com/office/powerpoint/2010/main" val="681084440"/>
      </p:ext>
    </p:extLst>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idx="1"/>
          </p:nvPr>
        </p:nvSpPr>
        <p:spPr>
          <a:xfrm>
            <a:off x="0" y="1246909"/>
            <a:ext cx="8886423" cy="5347074"/>
          </a:xfrm>
        </p:spPr>
        <p:txBody>
          <a:bodyPr/>
          <a:lstStyle/>
          <a:p>
            <a:pPr marL="0" indent="0" algn="just" eaLnBrk="1" hangingPunct="1">
              <a:lnSpc>
                <a:spcPct val="90000"/>
              </a:lnSpc>
              <a:buFont typeface="Wingdings" pitchFamily="2" charset="2"/>
              <a:buNone/>
            </a:pPr>
            <a:r>
              <a:rPr lang="en-US" altLang="zh-CN" sz="2400" b="1" dirty="0" smtClean="0">
                <a:latin typeface="Times New Roman" pitchFamily="18" charset="0"/>
                <a:ea typeface="楷体_GB2312" pitchFamily="49" charset="-122"/>
              </a:rPr>
              <a:t>        </a:t>
            </a:r>
            <a:r>
              <a:rPr lang="zh-CN" altLang="en-US" sz="2400" b="1" dirty="0" smtClean="0">
                <a:latin typeface="Times New Roman" pitchFamily="18" charset="0"/>
                <a:ea typeface="楷体_GB2312" pitchFamily="49" charset="-122"/>
              </a:rPr>
              <a:t>在高级语言编制的程序中，调用函数与被调用函数之间的链接和信息交换通过</a:t>
            </a:r>
            <a:r>
              <a:rPr lang="zh-CN" altLang="en-US" sz="2400" b="1" dirty="0" smtClean="0">
                <a:solidFill>
                  <a:srgbClr val="FF0000"/>
                </a:solidFill>
                <a:latin typeface="Times New Roman" pitchFamily="18" charset="0"/>
                <a:ea typeface="楷体_GB2312" pitchFamily="49" charset="-122"/>
              </a:rPr>
              <a:t>栈实现</a:t>
            </a:r>
            <a:r>
              <a:rPr lang="zh-CN" altLang="en-US" sz="2400" b="1" dirty="0" smtClean="0">
                <a:latin typeface="Times New Roman" pitchFamily="18" charset="0"/>
                <a:ea typeface="楷体_GB2312" pitchFamily="49" charset="-122"/>
              </a:rPr>
              <a:t>。当一个函数在运行期间调用另一个函数，在运行被调用函数前，需先完成三件事</a:t>
            </a:r>
            <a:r>
              <a:rPr lang="en-US" altLang="zh-CN" sz="2400" b="1" dirty="0" smtClean="0">
                <a:ea typeface="楷体_GB2312" pitchFamily="49" charset="-122"/>
              </a:rPr>
              <a:t>:</a:t>
            </a:r>
            <a:endParaRPr lang="en-US" altLang="zh-CN" sz="2400" b="1" dirty="0" smtClean="0"/>
          </a:p>
          <a:p>
            <a:pPr marL="0" indent="0" algn="just" eaLnBrk="1" hangingPunct="1">
              <a:lnSpc>
                <a:spcPct val="90000"/>
              </a:lnSpc>
              <a:buFont typeface="Wingdings" pitchFamily="2" charset="2"/>
              <a:buNone/>
            </a:pPr>
            <a:r>
              <a:rPr lang="en-US" altLang="zh-CN" sz="2400" b="1" dirty="0" smtClean="0">
                <a:ea typeface="楷体_GB2312" pitchFamily="49" charset="-122"/>
              </a:rPr>
              <a:t>   1)</a:t>
            </a:r>
            <a:r>
              <a:rPr lang="en-US" altLang="zh-CN" sz="2400" b="1" dirty="0" smtClean="0">
                <a:latin typeface="Arial" pitchFamily="34" charset="0"/>
                <a:cs typeface="Times New Roman" pitchFamily="18" charset="0"/>
              </a:rPr>
              <a:t> </a:t>
            </a:r>
            <a:r>
              <a:rPr lang="zh-CN" altLang="en-US" sz="2400" b="1" dirty="0" smtClean="0">
                <a:latin typeface="Times New Roman" pitchFamily="18" charset="0"/>
                <a:ea typeface="楷体_GB2312" pitchFamily="49" charset="-122"/>
              </a:rPr>
              <a:t>将所有的实参、返回地址等信息传递给被调用函数</a:t>
            </a:r>
            <a:r>
              <a:rPr lang="zh-CN" altLang="en-US" sz="2400" b="1" dirty="0" smtClean="0">
                <a:solidFill>
                  <a:srgbClr val="FF0000"/>
                </a:solidFill>
                <a:latin typeface="Times New Roman" pitchFamily="18" charset="0"/>
                <a:ea typeface="楷体_GB2312" pitchFamily="49" charset="-122"/>
              </a:rPr>
              <a:t>保存</a:t>
            </a:r>
            <a:r>
              <a:rPr lang="en-US" altLang="zh-CN" sz="2400" b="1" dirty="0" smtClean="0">
                <a:ea typeface="楷体_GB2312" pitchFamily="49" charset="-122"/>
              </a:rPr>
              <a:t>;</a:t>
            </a:r>
            <a:endParaRPr lang="en-US" altLang="zh-CN" sz="2400" b="1" dirty="0" smtClean="0"/>
          </a:p>
          <a:p>
            <a:pPr marL="0" indent="0" algn="just" eaLnBrk="1" hangingPunct="1">
              <a:lnSpc>
                <a:spcPct val="90000"/>
              </a:lnSpc>
              <a:buFont typeface="Wingdings" pitchFamily="2" charset="2"/>
              <a:buNone/>
            </a:pPr>
            <a:r>
              <a:rPr lang="en-US" altLang="zh-CN" sz="2400" b="1" dirty="0" smtClean="0">
                <a:ea typeface="楷体_GB2312" pitchFamily="49" charset="-122"/>
              </a:rPr>
              <a:t>   2)</a:t>
            </a:r>
            <a:r>
              <a:rPr lang="en-US" altLang="zh-CN" sz="2400" b="1" dirty="0" smtClean="0">
                <a:latin typeface="Arial" pitchFamily="34" charset="0"/>
                <a:cs typeface="Times New Roman" pitchFamily="18" charset="0"/>
              </a:rPr>
              <a:t>  </a:t>
            </a:r>
            <a:r>
              <a:rPr lang="zh-CN" altLang="en-US" sz="2400" b="1" dirty="0" smtClean="0">
                <a:latin typeface="Times New Roman" pitchFamily="18" charset="0"/>
                <a:ea typeface="楷体_GB2312" pitchFamily="49" charset="-122"/>
              </a:rPr>
              <a:t>为被调用函数的局部变量</a:t>
            </a:r>
            <a:r>
              <a:rPr lang="zh-CN" altLang="en-US" sz="2400" b="1" dirty="0" smtClean="0">
                <a:solidFill>
                  <a:srgbClr val="FF0000"/>
                </a:solidFill>
                <a:latin typeface="Times New Roman" pitchFamily="18" charset="0"/>
                <a:ea typeface="楷体_GB2312" pitchFamily="49" charset="-122"/>
              </a:rPr>
              <a:t>分配存储区</a:t>
            </a:r>
            <a:r>
              <a:rPr lang="en-US" altLang="zh-CN" sz="2400" b="1" dirty="0" smtClean="0">
                <a:ea typeface="楷体_GB2312" pitchFamily="49" charset="-122"/>
              </a:rPr>
              <a:t>;</a:t>
            </a:r>
            <a:endParaRPr lang="en-US" altLang="zh-CN" sz="2400" b="1" dirty="0" smtClean="0"/>
          </a:p>
          <a:p>
            <a:pPr marL="0" indent="0" algn="just" eaLnBrk="1" hangingPunct="1">
              <a:lnSpc>
                <a:spcPct val="90000"/>
              </a:lnSpc>
              <a:buFont typeface="Wingdings" pitchFamily="2" charset="2"/>
              <a:buNone/>
            </a:pPr>
            <a:r>
              <a:rPr lang="en-US" altLang="zh-CN" sz="2400" b="1" dirty="0" smtClean="0">
                <a:ea typeface="楷体_GB2312" pitchFamily="49" charset="-122"/>
              </a:rPr>
              <a:t>   3)</a:t>
            </a:r>
            <a:r>
              <a:rPr lang="en-US" altLang="zh-CN" sz="2400" b="1" dirty="0" smtClean="0">
                <a:latin typeface="Arial" pitchFamily="34" charset="0"/>
                <a:cs typeface="Times New Roman" pitchFamily="18" charset="0"/>
              </a:rPr>
              <a:t>  </a:t>
            </a:r>
            <a:r>
              <a:rPr lang="zh-CN" altLang="en-US" sz="2400" b="1" dirty="0" smtClean="0">
                <a:latin typeface="Times New Roman" pitchFamily="18" charset="0"/>
                <a:ea typeface="楷体_GB2312" pitchFamily="49" charset="-122"/>
              </a:rPr>
              <a:t>将</a:t>
            </a:r>
            <a:r>
              <a:rPr lang="zh-CN" altLang="en-US" sz="2400" b="1" dirty="0" smtClean="0">
                <a:solidFill>
                  <a:srgbClr val="FF0000"/>
                </a:solidFill>
                <a:latin typeface="Times New Roman" pitchFamily="18" charset="0"/>
                <a:ea typeface="楷体_GB2312" pitchFamily="49" charset="-122"/>
              </a:rPr>
              <a:t>控制转移</a:t>
            </a:r>
            <a:r>
              <a:rPr lang="zh-CN" altLang="en-US" sz="2400" b="1" dirty="0" smtClean="0">
                <a:latin typeface="Times New Roman" pitchFamily="18" charset="0"/>
                <a:ea typeface="楷体_GB2312" pitchFamily="49" charset="-122"/>
              </a:rPr>
              <a:t>到被调用函数的入口。</a:t>
            </a:r>
            <a:endParaRPr lang="zh-CN" altLang="en-US" sz="2400" b="1" dirty="0" smtClean="0"/>
          </a:p>
          <a:p>
            <a:pPr marL="0" indent="0" algn="just" eaLnBrk="1" hangingPunct="1">
              <a:lnSpc>
                <a:spcPct val="90000"/>
              </a:lnSpc>
              <a:buFont typeface="Wingdings" pitchFamily="2" charset="2"/>
              <a:buNone/>
            </a:pPr>
            <a:r>
              <a:rPr lang="zh-CN" altLang="en-US" sz="2400" b="1" dirty="0" smtClean="0">
                <a:latin typeface="Times New Roman" pitchFamily="18" charset="0"/>
                <a:ea typeface="楷体_GB2312" pitchFamily="49" charset="-122"/>
              </a:rPr>
              <a:t>从被调用函数返回调用函数之前，应该完成</a:t>
            </a:r>
            <a:r>
              <a:rPr lang="en-US" altLang="zh-CN" sz="2400" b="1" dirty="0" smtClean="0">
                <a:ea typeface="楷体_GB2312" pitchFamily="49" charset="-122"/>
              </a:rPr>
              <a:t>:</a:t>
            </a:r>
            <a:endParaRPr lang="en-US" altLang="zh-CN" sz="2400" b="1" dirty="0" smtClean="0"/>
          </a:p>
          <a:p>
            <a:pPr marL="0" indent="0" algn="just" eaLnBrk="1" hangingPunct="1">
              <a:lnSpc>
                <a:spcPct val="90000"/>
              </a:lnSpc>
              <a:buFont typeface="Wingdings" pitchFamily="2" charset="2"/>
              <a:buNone/>
            </a:pPr>
            <a:r>
              <a:rPr lang="en-US" altLang="zh-CN" sz="2400" b="1" dirty="0" smtClean="0">
                <a:ea typeface="楷体_GB2312" pitchFamily="49" charset="-122"/>
              </a:rPr>
              <a:t>   1)</a:t>
            </a:r>
            <a:r>
              <a:rPr lang="zh-CN" altLang="en-US" sz="2400" b="1" dirty="0" smtClean="0">
                <a:solidFill>
                  <a:srgbClr val="FF0000"/>
                </a:solidFill>
                <a:latin typeface="Times New Roman" pitchFamily="18" charset="0"/>
                <a:ea typeface="楷体_GB2312" pitchFamily="49" charset="-122"/>
              </a:rPr>
              <a:t>保存</a:t>
            </a:r>
            <a:r>
              <a:rPr lang="zh-CN" altLang="en-US" sz="2400" b="1" dirty="0" smtClean="0">
                <a:latin typeface="Times New Roman" pitchFamily="18" charset="0"/>
                <a:ea typeface="楷体_GB2312" pitchFamily="49" charset="-122"/>
              </a:rPr>
              <a:t>被调函数的</a:t>
            </a:r>
            <a:r>
              <a:rPr lang="zh-CN" altLang="en-US" sz="2400" b="1" dirty="0" smtClean="0">
                <a:solidFill>
                  <a:srgbClr val="FF0000"/>
                </a:solidFill>
                <a:latin typeface="Times New Roman" pitchFamily="18" charset="0"/>
                <a:ea typeface="楷体_GB2312" pitchFamily="49" charset="-122"/>
              </a:rPr>
              <a:t>计算结果</a:t>
            </a:r>
            <a:r>
              <a:rPr lang="en-US" altLang="zh-CN" sz="2400" b="1" dirty="0" smtClean="0">
                <a:ea typeface="楷体_GB2312" pitchFamily="49" charset="-122"/>
              </a:rPr>
              <a:t>;</a:t>
            </a:r>
            <a:endParaRPr lang="en-US" altLang="zh-CN" sz="2400" b="1" dirty="0" smtClean="0"/>
          </a:p>
          <a:p>
            <a:pPr marL="0" indent="0" algn="just" eaLnBrk="1" hangingPunct="1">
              <a:lnSpc>
                <a:spcPct val="90000"/>
              </a:lnSpc>
              <a:buFont typeface="Wingdings" pitchFamily="2" charset="2"/>
              <a:buNone/>
            </a:pPr>
            <a:r>
              <a:rPr lang="en-US" altLang="zh-CN" sz="2400" b="1" dirty="0" smtClean="0">
                <a:ea typeface="楷体_GB2312" pitchFamily="49" charset="-122"/>
              </a:rPr>
              <a:t>   2)</a:t>
            </a:r>
            <a:r>
              <a:rPr lang="zh-CN" altLang="en-US" sz="2400" b="1" dirty="0" smtClean="0">
                <a:solidFill>
                  <a:srgbClr val="FF0000"/>
                </a:solidFill>
                <a:latin typeface="Times New Roman" pitchFamily="18" charset="0"/>
                <a:ea typeface="楷体_GB2312" pitchFamily="49" charset="-122"/>
              </a:rPr>
              <a:t>释放</a:t>
            </a:r>
            <a:r>
              <a:rPr lang="zh-CN" altLang="en-US" sz="2400" b="1" dirty="0" smtClean="0">
                <a:latin typeface="Times New Roman" pitchFamily="18" charset="0"/>
                <a:ea typeface="楷体_GB2312" pitchFamily="49" charset="-122"/>
              </a:rPr>
              <a:t>被调函数的</a:t>
            </a:r>
            <a:r>
              <a:rPr lang="zh-CN" altLang="en-US" sz="2400" b="1" dirty="0" smtClean="0">
                <a:solidFill>
                  <a:srgbClr val="FF0000"/>
                </a:solidFill>
                <a:latin typeface="Times New Roman" pitchFamily="18" charset="0"/>
                <a:ea typeface="楷体_GB2312" pitchFamily="49" charset="-122"/>
              </a:rPr>
              <a:t>数据区</a:t>
            </a:r>
            <a:r>
              <a:rPr lang="en-US" altLang="zh-CN" sz="2400" b="1" dirty="0" smtClean="0">
                <a:ea typeface="楷体_GB2312" pitchFamily="49" charset="-122"/>
              </a:rPr>
              <a:t>;</a:t>
            </a:r>
            <a:endParaRPr lang="en-US" altLang="zh-CN" sz="2400" b="1" dirty="0" smtClean="0"/>
          </a:p>
          <a:p>
            <a:pPr marL="0" indent="0" algn="just" eaLnBrk="1" hangingPunct="1">
              <a:lnSpc>
                <a:spcPct val="90000"/>
              </a:lnSpc>
              <a:buFont typeface="Wingdings" pitchFamily="2" charset="2"/>
              <a:buNone/>
            </a:pPr>
            <a:r>
              <a:rPr lang="en-US" altLang="zh-CN" sz="2400" b="1" dirty="0" smtClean="0">
                <a:solidFill>
                  <a:srgbClr val="0000FF"/>
                </a:solidFill>
                <a:ea typeface="楷体_GB2312" pitchFamily="49" charset="-122"/>
              </a:rPr>
              <a:t>   </a:t>
            </a:r>
            <a:r>
              <a:rPr lang="en-US" altLang="zh-CN" sz="2400" b="1" dirty="0" smtClean="0">
                <a:ea typeface="楷体_GB2312" pitchFamily="49" charset="-122"/>
              </a:rPr>
              <a:t>3)</a:t>
            </a:r>
            <a:r>
              <a:rPr lang="zh-CN" altLang="en-US" sz="2400" b="1" dirty="0" smtClean="0">
                <a:latin typeface="Times New Roman" pitchFamily="18" charset="0"/>
                <a:ea typeface="楷体_GB2312" pitchFamily="49" charset="-122"/>
              </a:rPr>
              <a:t>依照被调函数保存的返回地址将控制转移到调用函数。</a:t>
            </a:r>
          </a:p>
          <a:p>
            <a:pPr marL="0" indent="0" algn="just" eaLnBrk="1" hangingPunct="1">
              <a:lnSpc>
                <a:spcPct val="90000"/>
              </a:lnSpc>
            </a:pPr>
            <a:r>
              <a:rPr lang="zh-CN" altLang="en-US" sz="2400" b="1" dirty="0" smtClean="0">
                <a:latin typeface="Times New Roman" pitchFamily="18" charset="0"/>
                <a:ea typeface="楷体_GB2312" pitchFamily="49" charset="-122"/>
              </a:rPr>
              <a:t>多个函数嵌套调用的规则</a:t>
            </a:r>
            <a:r>
              <a:rPr lang="en-US" altLang="zh-CN" sz="2400" b="1" dirty="0" smtClean="0">
                <a:ea typeface="楷体_GB2312" pitchFamily="49" charset="-122"/>
              </a:rPr>
              <a:t>:</a:t>
            </a:r>
            <a:r>
              <a:rPr lang="zh-CN" altLang="en-US" sz="2400" b="1" dirty="0" smtClean="0">
                <a:solidFill>
                  <a:srgbClr val="0000FF"/>
                </a:solidFill>
                <a:latin typeface="Times New Roman" pitchFamily="18" charset="0"/>
                <a:ea typeface="楷体_GB2312" pitchFamily="49" charset="-122"/>
              </a:rPr>
              <a:t>后调用先返回</a:t>
            </a:r>
          </a:p>
          <a:p>
            <a:pPr marL="0" indent="0" algn="just" eaLnBrk="1" hangingPunct="1">
              <a:lnSpc>
                <a:spcPct val="90000"/>
              </a:lnSpc>
            </a:pPr>
            <a:r>
              <a:rPr lang="zh-CN" altLang="en-US" sz="2400" b="1" dirty="0" smtClean="0">
                <a:latin typeface="Times New Roman" pitchFamily="18" charset="0"/>
                <a:ea typeface="楷体_GB2312" pitchFamily="49" charset="-122"/>
              </a:rPr>
              <a:t>内存管理实行</a:t>
            </a:r>
            <a:r>
              <a:rPr lang="zh-CN" altLang="en-US" sz="2400" b="1" dirty="0" smtClean="0">
                <a:solidFill>
                  <a:srgbClr val="0000FF"/>
                </a:solidFill>
                <a:latin typeface="Arial" pitchFamily="34" charset="0"/>
                <a:ea typeface="楷体_GB2312" pitchFamily="49" charset="-122"/>
              </a:rPr>
              <a:t>“</a:t>
            </a:r>
            <a:r>
              <a:rPr lang="zh-CN" altLang="en-US" sz="2400" b="1" dirty="0" smtClean="0">
                <a:solidFill>
                  <a:srgbClr val="0000FF"/>
                </a:solidFill>
                <a:latin typeface="Times New Roman" pitchFamily="18" charset="0"/>
                <a:ea typeface="楷体_GB2312" pitchFamily="49" charset="-122"/>
              </a:rPr>
              <a:t>栈式管理</a:t>
            </a:r>
            <a:r>
              <a:rPr lang="zh-CN" altLang="en-US" sz="2400" b="1" dirty="0" smtClean="0">
                <a:solidFill>
                  <a:srgbClr val="0000FF"/>
                </a:solidFill>
                <a:latin typeface="Arial" pitchFamily="34" charset="0"/>
                <a:ea typeface="楷体_GB2312" pitchFamily="49" charset="-122"/>
              </a:rPr>
              <a:t>”</a:t>
            </a:r>
            <a:r>
              <a:rPr lang="zh-CN" altLang="en-US" sz="2400" b="1" dirty="0" smtClean="0">
                <a:latin typeface="Times New Roman" pitchFamily="18" charset="0"/>
                <a:ea typeface="楷体_GB2312" pitchFamily="49" charset="-122"/>
              </a:rPr>
              <a:t>。</a:t>
            </a:r>
            <a:endParaRPr lang="zh-CN" altLang="en-US" sz="2400" b="1" dirty="0" smtClean="0"/>
          </a:p>
        </p:txBody>
      </p:sp>
      <p:sp>
        <p:nvSpPr>
          <p:cNvPr id="56322" name="Rectangle 2"/>
          <p:cNvSpPr>
            <a:spLocks noGrp="1" noChangeArrowheads="1"/>
          </p:cNvSpPr>
          <p:nvPr>
            <p:ph type="title"/>
          </p:nvPr>
        </p:nvSpPr>
        <p:spPr>
          <a:xfrm>
            <a:off x="929108" y="365126"/>
            <a:ext cx="7661099" cy="596760"/>
          </a:xfrm>
        </p:spPr>
        <p:txBody>
          <a:bodyPr/>
          <a:lstStyle/>
          <a:p>
            <a:pPr eaLnBrk="1" hangingPunct="1"/>
            <a:r>
              <a:rPr lang="en-US" altLang="zh-CN" sz="3600" dirty="0" smtClean="0"/>
              <a:t>3.2 </a:t>
            </a:r>
            <a:r>
              <a:rPr lang="zh-CN" altLang="en-US" sz="3600" dirty="0" smtClean="0"/>
              <a:t>栈的应用</a:t>
            </a:r>
            <a:r>
              <a:rPr lang="en-US" altLang="zh-CN" sz="3600" dirty="0" smtClean="0">
                <a:latin typeface="Arial" pitchFamily="34" charset="0"/>
              </a:rPr>
              <a:t>—</a:t>
            </a:r>
            <a:r>
              <a:rPr lang="zh-CN" altLang="en-US" sz="3600" dirty="0" smtClean="0">
                <a:latin typeface="Times New Roman" pitchFamily="18" charset="0"/>
              </a:rPr>
              <a:t>函数的嵌套调用</a:t>
            </a:r>
          </a:p>
        </p:txBody>
      </p:sp>
    </p:spTree>
    <p:extLst>
      <p:ext uri="{BB962C8B-B14F-4D97-AF65-F5344CB8AC3E}">
        <p14:creationId xmlns:p14="http://schemas.microsoft.com/office/powerpoint/2010/main" val="794182214"/>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684333" y="-26988"/>
            <a:ext cx="7794390" cy="666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eaLnBrk="1" hangingPunct="1">
              <a:spcBef>
                <a:spcPct val="0"/>
              </a:spcBef>
              <a:buFontTx/>
              <a:buNone/>
            </a:pPr>
            <a:r>
              <a:rPr lang="zh-CN" altLang="en-US" sz="3600" b="1">
                <a:solidFill>
                  <a:schemeClr val="folHlink"/>
                </a:solidFill>
                <a:latin typeface="Times New Roman" pitchFamily="18" charset="0"/>
              </a:rPr>
              <a:t>栈的应用</a:t>
            </a:r>
            <a:r>
              <a:rPr lang="en-US" altLang="zh-CN" sz="3600" b="1">
                <a:solidFill>
                  <a:schemeClr val="folHlink"/>
                </a:solidFill>
                <a:latin typeface="Times New Roman" pitchFamily="18" charset="0"/>
              </a:rPr>
              <a:t>-</a:t>
            </a:r>
            <a:r>
              <a:rPr lang="zh-CN" altLang="en-US" sz="3600" b="1">
                <a:solidFill>
                  <a:schemeClr val="folHlink"/>
                </a:solidFill>
                <a:latin typeface="Times New Roman" pitchFamily="18" charset="0"/>
              </a:rPr>
              <a:t>函数的嵌套调用</a:t>
            </a:r>
          </a:p>
        </p:txBody>
      </p:sp>
      <p:grpSp>
        <p:nvGrpSpPr>
          <p:cNvPr id="106499" name="Group 3"/>
          <p:cNvGrpSpPr>
            <a:grpSpLocks/>
          </p:cNvGrpSpPr>
          <p:nvPr/>
        </p:nvGrpSpPr>
        <p:grpSpPr bwMode="auto">
          <a:xfrm>
            <a:off x="2311801" y="3308350"/>
            <a:ext cx="1905331" cy="762000"/>
            <a:chOff x="912" y="1632"/>
            <a:chExt cx="1200" cy="480"/>
          </a:xfrm>
        </p:grpSpPr>
        <p:sp>
          <p:nvSpPr>
            <p:cNvPr id="57403" name="Line 4"/>
            <p:cNvSpPr>
              <a:spLocks noChangeShapeType="1"/>
            </p:cNvSpPr>
            <p:nvPr/>
          </p:nvSpPr>
          <p:spPr bwMode="auto">
            <a:xfrm>
              <a:off x="2112" y="1632"/>
              <a:ext cx="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57404" name="AutoShape 5"/>
            <p:cNvCxnSpPr>
              <a:cxnSpLocks noChangeShapeType="1"/>
              <a:stCxn id="106515" idx="1"/>
              <a:endCxn id="57403" idx="0"/>
            </p:cNvCxnSpPr>
            <p:nvPr/>
          </p:nvCxnSpPr>
          <p:spPr bwMode="auto">
            <a:xfrm flipV="1">
              <a:off x="912" y="1632"/>
              <a:ext cx="1200" cy="48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6502" name="Group 6"/>
          <p:cNvGrpSpPr>
            <a:grpSpLocks/>
          </p:cNvGrpSpPr>
          <p:nvPr/>
        </p:nvGrpSpPr>
        <p:grpSpPr bwMode="auto">
          <a:xfrm>
            <a:off x="4217132" y="3308350"/>
            <a:ext cx="1981544" cy="762000"/>
            <a:chOff x="2112" y="1632"/>
            <a:chExt cx="1248" cy="480"/>
          </a:xfrm>
        </p:grpSpPr>
        <p:sp>
          <p:nvSpPr>
            <p:cNvPr id="57401" name="Line 7"/>
            <p:cNvSpPr>
              <a:spLocks noChangeShapeType="1"/>
            </p:cNvSpPr>
            <p:nvPr/>
          </p:nvSpPr>
          <p:spPr bwMode="auto">
            <a:xfrm>
              <a:off x="3360" y="1632"/>
              <a:ext cx="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57402" name="AutoShape 8"/>
            <p:cNvCxnSpPr>
              <a:cxnSpLocks noChangeShapeType="1"/>
              <a:stCxn id="57403" idx="1"/>
              <a:endCxn id="57401" idx="0"/>
            </p:cNvCxnSpPr>
            <p:nvPr/>
          </p:nvCxnSpPr>
          <p:spPr bwMode="auto">
            <a:xfrm flipV="1">
              <a:off x="2112" y="1632"/>
              <a:ext cx="1248" cy="48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6505" name="Group 9"/>
          <p:cNvGrpSpPr>
            <a:grpSpLocks/>
          </p:cNvGrpSpPr>
          <p:nvPr/>
        </p:nvGrpSpPr>
        <p:grpSpPr bwMode="auto">
          <a:xfrm>
            <a:off x="6198676" y="3536950"/>
            <a:ext cx="2057757" cy="1752600"/>
            <a:chOff x="3360" y="1776"/>
            <a:chExt cx="1296" cy="1104"/>
          </a:xfrm>
        </p:grpSpPr>
        <p:sp>
          <p:nvSpPr>
            <p:cNvPr id="57398" name="Line 10"/>
            <p:cNvSpPr>
              <a:spLocks noChangeShapeType="1"/>
            </p:cNvSpPr>
            <p:nvPr/>
          </p:nvSpPr>
          <p:spPr bwMode="auto">
            <a:xfrm>
              <a:off x="4656" y="1776"/>
              <a:ext cx="0" cy="110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57399" name="AutoShape 11"/>
            <p:cNvCxnSpPr>
              <a:cxnSpLocks noChangeShapeType="1"/>
              <a:stCxn id="57401" idx="1"/>
              <a:endCxn id="57398" idx="0"/>
            </p:cNvCxnSpPr>
            <p:nvPr/>
          </p:nvCxnSpPr>
          <p:spPr bwMode="auto">
            <a:xfrm flipV="1">
              <a:off x="3360" y="1776"/>
              <a:ext cx="1296" cy="336"/>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400" name="AutoShape 12"/>
            <p:cNvCxnSpPr>
              <a:cxnSpLocks noChangeShapeType="1"/>
              <a:stCxn id="57398" idx="1"/>
              <a:endCxn id="57396" idx="0"/>
            </p:cNvCxnSpPr>
            <p:nvPr/>
          </p:nvCxnSpPr>
          <p:spPr bwMode="auto">
            <a:xfrm flipH="1" flipV="1">
              <a:off x="3360" y="2544"/>
              <a:ext cx="1296" cy="336"/>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6509" name="Group 13"/>
          <p:cNvGrpSpPr>
            <a:grpSpLocks/>
          </p:cNvGrpSpPr>
          <p:nvPr/>
        </p:nvGrpSpPr>
        <p:grpSpPr bwMode="auto">
          <a:xfrm>
            <a:off x="4217132" y="4756150"/>
            <a:ext cx="1981544" cy="762000"/>
            <a:chOff x="2112" y="2544"/>
            <a:chExt cx="1248" cy="480"/>
          </a:xfrm>
        </p:grpSpPr>
        <p:sp>
          <p:nvSpPr>
            <p:cNvPr id="57396" name="Line 14"/>
            <p:cNvSpPr>
              <a:spLocks noChangeShapeType="1"/>
            </p:cNvSpPr>
            <p:nvPr/>
          </p:nvSpPr>
          <p:spPr bwMode="auto">
            <a:xfrm>
              <a:off x="3360" y="2544"/>
              <a:ext cx="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57397" name="AutoShape 15"/>
            <p:cNvCxnSpPr>
              <a:cxnSpLocks noChangeShapeType="1"/>
              <a:stCxn id="57396" idx="1"/>
              <a:endCxn id="57394" idx="0"/>
            </p:cNvCxnSpPr>
            <p:nvPr/>
          </p:nvCxnSpPr>
          <p:spPr bwMode="auto">
            <a:xfrm flipH="1" flipV="1">
              <a:off x="2112" y="2544"/>
              <a:ext cx="1248" cy="48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6512" name="Group 16"/>
          <p:cNvGrpSpPr>
            <a:grpSpLocks/>
          </p:cNvGrpSpPr>
          <p:nvPr/>
        </p:nvGrpSpPr>
        <p:grpSpPr bwMode="auto">
          <a:xfrm>
            <a:off x="2311801" y="4756150"/>
            <a:ext cx="1905331" cy="762000"/>
            <a:chOff x="912" y="2544"/>
            <a:chExt cx="1200" cy="480"/>
          </a:xfrm>
        </p:grpSpPr>
        <p:sp>
          <p:nvSpPr>
            <p:cNvPr id="57394" name="Line 17"/>
            <p:cNvSpPr>
              <a:spLocks noChangeShapeType="1"/>
            </p:cNvSpPr>
            <p:nvPr/>
          </p:nvSpPr>
          <p:spPr bwMode="auto">
            <a:xfrm>
              <a:off x="2112" y="2544"/>
              <a:ext cx="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57395" name="AutoShape 18"/>
            <p:cNvCxnSpPr>
              <a:cxnSpLocks noChangeShapeType="1"/>
              <a:stCxn id="57394" idx="1"/>
              <a:endCxn id="57380" idx="0"/>
            </p:cNvCxnSpPr>
            <p:nvPr/>
          </p:nvCxnSpPr>
          <p:spPr bwMode="auto">
            <a:xfrm flipH="1" flipV="1">
              <a:off x="912" y="2544"/>
              <a:ext cx="1200" cy="48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6515" name="Line 19"/>
          <p:cNvSpPr>
            <a:spLocks noChangeShapeType="1"/>
          </p:cNvSpPr>
          <p:nvPr/>
        </p:nvSpPr>
        <p:spPr bwMode="auto">
          <a:xfrm>
            <a:off x="2311801" y="3308350"/>
            <a:ext cx="0" cy="762000"/>
          </a:xfrm>
          <a:prstGeom prst="line">
            <a:avLst/>
          </a:prstGeom>
          <a:noFill/>
          <a:ln w="28575">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6516" name="Group 20"/>
          <p:cNvGrpSpPr>
            <a:grpSpLocks/>
          </p:cNvGrpSpPr>
          <p:nvPr/>
        </p:nvGrpSpPr>
        <p:grpSpPr bwMode="auto">
          <a:xfrm>
            <a:off x="1930736" y="2927350"/>
            <a:ext cx="930437" cy="1219200"/>
            <a:chOff x="1152" y="1488"/>
            <a:chExt cx="586" cy="768"/>
          </a:xfrm>
        </p:grpSpPr>
        <p:sp>
          <p:nvSpPr>
            <p:cNvPr id="57392" name="Text Box 21"/>
            <p:cNvSpPr txBox="1">
              <a:spLocks noChangeArrowheads="1"/>
            </p:cNvSpPr>
            <p:nvPr/>
          </p:nvSpPr>
          <p:spPr bwMode="auto">
            <a:xfrm>
              <a:off x="1152" y="196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spcBef>
                  <a:spcPct val="50000"/>
                </a:spcBef>
                <a:buFontTx/>
                <a:buNone/>
              </a:pPr>
              <a:r>
                <a:rPr kumimoji="1" lang="en-US" altLang="zh-CN" sz="2400" b="1">
                  <a:latin typeface="Times New Roman" pitchFamily="18" charset="0"/>
                </a:rPr>
                <a:t>r</a:t>
              </a:r>
            </a:p>
          </p:txBody>
        </p:sp>
        <p:sp>
          <p:nvSpPr>
            <p:cNvPr id="57393" name="Text Box 22"/>
            <p:cNvSpPr txBox="1">
              <a:spLocks noChangeArrowheads="1"/>
            </p:cNvSpPr>
            <p:nvPr/>
          </p:nvSpPr>
          <p:spPr bwMode="auto">
            <a:xfrm>
              <a:off x="1389" y="1488"/>
              <a:ext cx="349"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spcBef>
                  <a:spcPct val="50000"/>
                </a:spcBef>
                <a:buFontTx/>
                <a:buNone/>
              </a:pPr>
              <a:r>
                <a:rPr kumimoji="1" lang="zh-CN" altLang="en-US" sz="2400" b="1">
                  <a:latin typeface="Times New Roman" pitchFamily="18" charset="0"/>
                </a:rPr>
                <a:t>主程序</a:t>
              </a:r>
            </a:p>
          </p:txBody>
        </p:sp>
      </p:grpSp>
      <p:grpSp>
        <p:nvGrpSpPr>
          <p:cNvPr id="106519" name="Group 23"/>
          <p:cNvGrpSpPr>
            <a:grpSpLocks/>
          </p:cNvGrpSpPr>
          <p:nvPr/>
        </p:nvGrpSpPr>
        <p:grpSpPr bwMode="auto">
          <a:xfrm>
            <a:off x="5665184" y="5670550"/>
            <a:ext cx="457279" cy="1143000"/>
            <a:chOff x="3504" y="3216"/>
            <a:chExt cx="288" cy="720"/>
          </a:xfrm>
        </p:grpSpPr>
        <p:sp>
          <p:nvSpPr>
            <p:cNvPr id="57388" name="Rectangle 24"/>
            <p:cNvSpPr>
              <a:spLocks noChangeArrowheads="1"/>
            </p:cNvSpPr>
            <p:nvPr/>
          </p:nvSpPr>
          <p:spPr bwMode="auto">
            <a:xfrm>
              <a:off x="3504" y="3552"/>
              <a:ext cx="288" cy="192"/>
            </a:xfrm>
            <a:prstGeom prst="rect">
              <a:avLst/>
            </a:prstGeom>
            <a:solidFill>
              <a:srgbClr val="FF9933"/>
            </a:solidFill>
            <a:ln w="190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1" lang="en-US" altLang="zh-CN" sz="2400" b="1">
                  <a:latin typeface="Times New Roman" pitchFamily="18" charset="0"/>
                </a:rPr>
                <a:t>s</a:t>
              </a:r>
            </a:p>
          </p:txBody>
        </p:sp>
        <p:sp>
          <p:nvSpPr>
            <p:cNvPr id="57389" name="Line 25"/>
            <p:cNvSpPr>
              <a:spLocks noChangeShapeType="1"/>
            </p:cNvSpPr>
            <p:nvPr/>
          </p:nvSpPr>
          <p:spPr bwMode="auto">
            <a:xfrm flipV="1">
              <a:off x="3792" y="3216"/>
              <a:ext cx="0" cy="720"/>
            </a:xfrm>
            <a:prstGeom prst="line">
              <a:avLst/>
            </a:prstGeom>
            <a:noFill/>
            <a:ln w="1905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0" name="Line 26"/>
            <p:cNvSpPr>
              <a:spLocks noChangeShapeType="1"/>
            </p:cNvSpPr>
            <p:nvPr/>
          </p:nvSpPr>
          <p:spPr bwMode="auto">
            <a:xfrm flipV="1">
              <a:off x="3504" y="3216"/>
              <a:ext cx="0" cy="720"/>
            </a:xfrm>
            <a:prstGeom prst="line">
              <a:avLst/>
            </a:prstGeom>
            <a:noFill/>
            <a:ln w="1905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1" name="Rectangle 27"/>
            <p:cNvSpPr>
              <a:spLocks noChangeArrowheads="1"/>
            </p:cNvSpPr>
            <p:nvPr/>
          </p:nvSpPr>
          <p:spPr bwMode="auto">
            <a:xfrm>
              <a:off x="3504" y="3744"/>
              <a:ext cx="288" cy="192"/>
            </a:xfrm>
            <a:prstGeom prst="rect">
              <a:avLst/>
            </a:prstGeom>
            <a:solidFill>
              <a:schemeClr val="accent1"/>
            </a:solidFill>
            <a:ln w="190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1" lang="en-US" altLang="zh-CN" sz="2400" b="1">
                  <a:latin typeface="Times New Roman" pitchFamily="18" charset="0"/>
                </a:rPr>
                <a:t>r</a:t>
              </a:r>
            </a:p>
          </p:txBody>
        </p:sp>
      </p:grpSp>
      <p:grpSp>
        <p:nvGrpSpPr>
          <p:cNvPr id="106524" name="Group 28"/>
          <p:cNvGrpSpPr>
            <a:grpSpLocks/>
          </p:cNvGrpSpPr>
          <p:nvPr/>
        </p:nvGrpSpPr>
        <p:grpSpPr bwMode="auto">
          <a:xfrm>
            <a:off x="3607427" y="5594350"/>
            <a:ext cx="457279" cy="1143000"/>
            <a:chOff x="3744" y="2544"/>
            <a:chExt cx="288" cy="720"/>
          </a:xfrm>
        </p:grpSpPr>
        <p:sp>
          <p:nvSpPr>
            <p:cNvPr id="57385" name="Line 29"/>
            <p:cNvSpPr>
              <a:spLocks noChangeShapeType="1"/>
            </p:cNvSpPr>
            <p:nvPr/>
          </p:nvSpPr>
          <p:spPr bwMode="auto">
            <a:xfrm flipV="1">
              <a:off x="3744" y="2544"/>
              <a:ext cx="0" cy="720"/>
            </a:xfrm>
            <a:prstGeom prst="line">
              <a:avLst/>
            </a:prstGeom>
            <a:noFill/>
            <a:ln w="1905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86" name="Line 30"/>
            <p:cNvSpPr>
              <a:spLocks noChangeShapeType="1"/>
            </p:cNvSpPr>
            <p:nvPr/>
          </p:nvSpPr>
          <p:spPr bwMode="auto">
            <a:xfrm flipV="1">
              <a:off x="4032" y="2544"/>
              <a:ext cx="0" cy="720"/>
            </a:xfrm>
            <a:prstGeom prst="line">
              <a:avLst/>
            </a:prstGeom>
            <a:noFill/>
            <a:ln w="1905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87" name="Rectangle 31"/>
            <p:cNvSpPr>
              <a:spLocks noChangeArrowheads="1"/>
            </p:cNvSpPr>
            <p:nvPr/>
          </p:nvSpPr>
          <p:spPr bwMode="auto">
            <a:xfrm>
              <a:off x="3744" y="3072"/>
              <a:ext cx="288" cy="192"/>
            </a:xfrm>
            <a:prstGeom prst="rect">
              <a:avLst/>
            </a:prstGeom>
            <a:solidFill>
              <a:schemeClr val="accent1"/>
            </a:solidFill>
            <a:ln w="190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1" lang="en-US" altLang="zh-CN" sz="2400" b="1">
                  <a:latin typeface="Times New Roman" pitchFamily="18" charset="0"/>
                </a:rPr>
                <a:t>r</a:t>
              </a:r>
            </a:p>
          </p:txBody>
        </p:sp>
      </p:grpSp>
      <p:grpSp>
        <p:nvGrpSpPr>
          <p:cNvPr id="106528" name="Group 32"/>
          <p:cNvGrpSpPr>
            <a:grpSpLocks/>
          </p:cNvGrpSpPr>
          <p:nvPr/>
        </p:nvGrpSpPr>
        <p:grpSpPr bwMode="auto">
          <a:xfrm>
            <a:off x="1625882" y="4756150"/>
            <a:ext cx="685919" cy="1143000"/>
            <a:chOff x="960" y="2640"/>
            <a:chExt cx="432" cy="720"/>
          </a:xfrm>
        </p:grpSpPr>
        <p:sp>
          <p:nvSpPr>
            <p:cNvPr id="57380" name="Line 33"/>
            <p:cNvSpPr>
              <a:spLocks noChangeShapeType="1"/>
            </p:cNvSpPr>
            <p:nvPr/>
          </p:nvSpPr>
          <p:spPr bwMode="auto">
            <a:xfrm>
              <a:off x="1392" y="2640"/>
              <a:ext cx="0" cy="480"/>
            </a:xfrm>
            <a:prstGeom prst="line">
              <a:avLst/>
            </a:prstGeom>
            <a:noFill/>
            <a:ln w="28575">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7381" name="Group 34"/>
            <p:cNvGrpSpPr>
              <a:grpSpLocks/>
            </p:cNvGrpSpPr>
            <p:nvPr/>
          </p:nvGrpSpPr>
          <p:grpSpPr bwMode="auto">
            <a:xfrm>
              <a:off x="960" y="2640"/>
              <a:ext cx="288" cy="720"/>
              <a:chOff x="2784" y="3408"/>
              <a:chExt cx="288" cy="720"/>
            </a:xfrm>
          </p:grpSpPr>
          <p:sp>
            <p:nvSpPr>
              <p:cNvPr id="57382" name="Line 35"/>
              <p:cNvSpPr>
                <a:spLocks noChangeShapeType="1"/>
              </p:cNvSpPr>
              <p:nvPr/>
            </p:nvSpPr>
            <p:spPr bwMode="auto">
              <a:xfrm flipV="1">
                <a:off x="2784" y="3408"/>
                <a:ext cx="0" cy="720"/>
              </a:xfrm>
              <a:prstGeom prst="line">
                <a:avLst/>
              </a:prstGeom>
              <a:noFill/>
              <a:ln w="28575">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83" name="Line 36"/>
              <p:cNvSpPr>
                <a:spLocks noChangeShapeType="1"/>
              </p:cNvSpPr>
              <p:nvPr/>
            </p:nvSpPr>
            <p:spPr bwMode="auto">
              <a:xfrm flipV="1">
                <a:off x="3072" y="3408"/>
                <a:ext cx="0" cy="720"/>
              </a:xfrm>
              <a:prstGeom prst="line">
                <a:avLst/>
              </a:prstGeom>
              <a:noFill/>
              <a:ln w="28575">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57384" name="AutoShape 37"/>
              <p:cNvCxnSpPr>
                <a:cxnSpLocks noChangeShapeType="1"/>
                <a:stCxn id="57382" idx="0"/>
                <a:endCxn id="57383" idx="0"/>
              </p:cNvCxnSpPr>
              <p:nvPr/>
            </p:nvCxnSpPr>
            <p:spPr bwMode="auto">
              <a:xfrm>
                <a:off x="2784" y="4128"/>
                <a:ext cx="288" cy="0"/>
              </a:xfrm>
              <a:prstGeom prst="straightConnector1">
                <a:avLst/>
              </a:prstGeom>
              <a:noFill/>
              <a:ln w="28575">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06534" name="Group 38"/>
          <p:cNvGrpSpPr>
            <a:grpSpLocks/>
          </p:cNvGrpSpPr>
          <p:nvPr/>
        </p:nvGrpSpPr>
        <p:grpSpPr bwMode="auto">
          <a:xfrm>
            <a:off x="3607426" y="2089150"/>
            <a:ext cx="1098741" cy="2133600"/>
            <a:chOff x="2208" y="960"/>
            <a:chExt cx="692" cy="1344"/>
          </a:xfrm>
        </p:grpSpPr>
        <p:grpSp>
          <p:nvGrpSpPr>
            <p:cNvPr id="57374" name="Group 39"/>
            <p:cNvGrpSpPr>
              <a:grpSpLocks/>
            </p:cNvGrpSpPr>
            <p:nvPr/>
          </p:nvGrpSpPr>
          <p:grpSpPr bwMode="auto">
            <a:xfrm>
              <a:off x="2256" y="960"/>
              <a:ext cx="288" cy="720"/>
              <a:chOff x="912" y="2976"/>
              <a:chExt cx="288" cy="720"/>
            </a:xfrm>
          </p:grpSpPr>
          <p:sp>
            <p:nvSpPr>
              <p:cNvPr id="57377" name="Rectangle 40"/>
              <p:cNvSpPr>
                <a:spLocks noChangeArrowheads="1"/>
              </p:cNvSpPr>
              <p:nvPr/>
            </p:nvSpPr>
            <p:spPr bwMode="auto">
              <a:xfrm>
                <a:off x="912" y="3504"/>
                <a:ext cx="288" cy="192"/>
              </a:xfrm>
              <a:prstGeom prst="rect">
                <a:avLst/>
              </a:prstGeom>
              <a:solidFill>
                <a:schemeClr val="accent1"/>
              </a:solidFill>
              <a:ln w="190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1" lang="en-US" altLang="zh-CN" sz="2400">
                    <a:latin typeface="Times New Roman" pitchFamily="18" charset="0"/>
                  </a:rPr>
                  <a:t>r</a:t>
                </a:r>
              </a:p>
            </p:txBody>
          </p:sp>
          <p:sp>
            <p:nvSpPr>
              <p:cNvPr id="57378" name="Line 41"/>
              <p:cNvSpPr>
                <a:spLocks noChangeShapeType="1"/>
              </p:cNvSpPr>
              <p:nvPr/>
            </p:nvSpPr>
            <p:spPr bwMode="auto">
              <a:xfrm flipV="1">
                <a:off x="1200" y="2976"/>
                <a:ext cx="0" cy="720"/>
              </a:xfrm>
              <a:prstGeom prst="line">
                <a:avLst/>
              </a:prstGeom>
              <a:noFill/>
              <a:ln w="1905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9" name="Line 42"/>
              <p:cNvSpPr>
                <a:spLocks noChangeShapeType="1"/>
              </p:cNvSpPr>
              <p:nvPr/>
            </p:nvSpPr>
            <p:spPr bwMode="auto">
              <a:xfrm flipV="1">
                <a:off x="912" y="2976"/>
                <a:ext cx="0" cy="720"/>
              </a:xfrm>
              <a:prstGeom prst="line">
                <a:avLst/>
              </a:prstGeom>
              <a:noFill/>
              <a:ln w="1905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375" name="Text Box 43" descr="花岗岩"/>
            <p:cNvSpPr txBox="1">
              <a:spLocks noChangeArrowheads="1"/>
            </p:cNvSpPr>
            <p:nvPr/>
          </p:nvSpPr>
          <p:spPr bwMode="auto">
            <a:xfrm>
              <a:off x="2208" y="2016"/>
              <a:ext cx="336" cy="288"/>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50000"/>
                </a:spcBef>
                <a:buFontTx/>
                <a:buNone/>
              </a:pPr>
              <a:r>
                <a:rPr kumimoji="1" lang="en-US" altLang="zh-CN" sz="2400" b="1">
                  <a:latin typeface="Times New Roman" pitchFamily="18" charset="0"/>
                </a:rPr>
                <a:t>s</a:t>
              </a:r>
            </a:p>
          </p:txBody>
        </p:sp>
        <p:sp>
          <p:nvSpPr>
            <p:cNvPr id="57376" name="Text Box 44" descr="花岗岩"/>
            <p:cNvSpPr txBox="1">
              <a:spLocks noChangeArrowheads="1"/>
            </p:cNvSpPr>
            <p:nvPr/>
          </p:nvSpPr>
          <p:spPr bwMode="auto">
            <a:xfrm>
              <a:off x="2551" y="960"/>
              <a:ext cx="349" cy="864"/>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50000"/>
                </a:spcBef>
                <a:buFontTx/>
                <a:buNone/>
              </a:pPr>
              <a:r>
                <a:rPr kumimoji="1" lang="zh-CN" altLang="en-US" sz="2400" b="1">
                  <a:latin typeface="Times New Roman" pitchFamily="18" charset="0"/>
                </a:rPr>
                <a:t>子函数</a:t>
              </a:r>
              <a:r>
                <a:rPr kumimoji="1" lang="en-US" altLang="zh-CN" sz="2400" b="1">
                  <a:latin typeface="Times New Roman" pitchFamily="18" charset="0"/>
                </a:rPr>
                <a:t>1</a:t>
              </a:r>
            </a:p>
          </p:txBody>
        </p:sp>
      </p:grpSp>
      <p:grpSp>
        <p:nvGrpSpPr>
          <p:cNvPr id="106541" name="Group 45"/>
          <p:cNvGrpSpPr>
            <a:grpSpLocks/>
          </p:cNvGrpSpPr>
          <p:nvPr/>
        </p:nvGrpSpPr>
        <p:grpSpPr bwMode="auto">
          <a:xfrm>
            <a:off x="5665184" y="2012950"/>
            <a:ext cx="1098741" cy="2209800"/>
            <a:chOff x="3504" y="912"/>
            <a:chExt cx="692" cy="1392"/>
          </a:xfrm>
        </p:grpSpPr>
        <p:sp>
          <p:nvSpPr>
            <p:cNvPr id="57368" name="Rectangle 46"/>
            <p:cNvSpPr>
              <a:spLocks noChangeArrowheads="1"/>
            </p:cNvSpPr>
            <p:nvPr/>
          </p:nvSpPr>
          <p:spPr bwMode="auto">
            <a:xfrm>
              <a:off x="3504" y="1488"/>
              <a:ext cx="288" cy="192"/>
            </a:xfrm>
            <a:prstGeom prst="rect">
              <a:avLst/>
            </a:prstGeom>
            <a:solidFill>
              <a:schemeClr val="accent1"/>
            </a:solidFill>
            <a:ln w="190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1" lang="en-US" altLang="zh-CN" sz="2400">
                  <a:latin typeface="Times New Roman" pitchFamily="18" charset="0"/>
                </a:rPr>
                <a:t>r</a:t>
              </a:r>
            </a:p>
          </p:txBody>
        </p:sp>
        <p:sp>
          <p:nvSpPr>
            <p:cNvPr id="57369" name="Rectangle 47"/>
            <p:cNvSpPr>
              <a:spLocks noChangeArrowheads="1"/>
            </p:cNvSpPr>
            <p:nvPr/>
          </p:nvSpPr>
          <p:spPr bwMode="auto">
            <a:xfrm>
              <a:off x="3504" y="1296"/>
              <a:ext cx="288" cy="192"/>
            </a:xfrm>
            <a:prstGeom prst="rect">
              <a:avLst/>
            </a:prstGeom>
            <a:solidFill>
              <a:srgbClr val="FF9933"/>
            </a:solidFill>
            <a:ln w="190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1" lang="en-US" altLang="zh-CN" sz="2400">
                  <a:latin typeface="Times New Roman" pitchFamily="18" charset="0"/>
                </a:rPr>
                <a:t>s</a:t>
              </a:r>
            </a:p>
          </p:txBody>
        </p:sp>
        <p:sp>
          <p:nvSpPr>
            <p:cNvPr id="57370" name="Line 48"/>
            <p:cNvSpPr>
              <a:spLocks noChangeShapeType="1"/>
            </p:cNvSpPr>
            <p:nvPr/>
          </p:nvSpPr>
          <p:spPr bwMode="auto">
            <a:xfrm flipV="1">
              <a:off x="3504" y="960"/>
              <a:ext cx="0" cy="336"/>
            </a:xfrm>
            <a:prstGeom prst="line">
              <a:avLst/>
            </a:prstGeom>
            <a:noFill/>
            <a:ln w="1905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1" name="Line 49"/>
            <p:cNvSpPr>
              <a:spLocks noChangeShapeType="1"/>
            </p:cNvSpPr>
            <p:nvPr/>
          </p:nvSpPr>
          <p:spPr bwMode="auto">
            <a:xfrm flipV="1">
              <a:off x="3792" y="960"/>
              <a:ext cx="0" cy="336"/>
            </a:xfrm>
            <a:prstGeom prst="line">
              <a:avLst/>
            </a:prstGeom>
            <a:noFill/>
            <a:ln w="1905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2" name="Text Box 50" descr="花岗岩"/>
            <p:cNvSpPr txBox="1">
              <a:spLocks noChangeArrowheads="1"/>
            </p:cNvSpPr>
            <p:nvPr/>
          </p:nvSpPr>
          <p:spPr bwMode="auto">
            <a:xfrm>
              <a:off x="3504" y="2016"/>
              <a:ext cx="288" cy="288"/>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50000"/>
                </a:spcBef>
                <a:buFontTx/>
                <a:buNone/>
              </a:pPr>
              <a:r>
                <a:rPr kumimoji="1" lang="en-US" altLang="zh-CN" sz="2400" b="1">
                  <a:latin typeface="Times New Roman" pitchFamily="18" charset="0"/>
                </a:rPr>
                <a:t>t</a:t>
              </a:r>
            </a:p>
          </p:txBody>
        </p:sp>
        <p:sp>
          <p:nvSpPr>
            <p:cNvPr id="57373" name="Text Box 51" descr="花岗岩"/>
            <p:cNvSpPr txBox="1">
              <a:spLocks noChangeArrowheads="1"/>
            </p:cNvSpPr>
            <p:nvPr/>
          </p:nvSpPr>
          <p:spPr bwMode="auto">
            <a:xfrm>
              <a:off x="3847" y="912"/>
              <a:ext cx="349" cy="864"/>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50000"/>
                </a:spcBef>
                <a:buFontTx/>
                <a:buNone/>
              </a:pPr>
              <a:r>
                <a:rPr kumimoji="1" lang="zh-CN" altLang="en-US" sz="2400" b="1">
                  <a:latin typeface="Times New Roman" pitchFamily="18" charset="0"/>
                </a:rPr>
                <a:t>子函数</a:t>
              </a:r>
              <a:r>
                <a:rPr kumimoji="1" lang="en-US" altLang="zh-CN" sz="2400" b="1">
                  <a:latin typeface="Times New Roman" pitchFamily="18" charset="0"/>
                </a:rPr>
                <a:t>2</a:t>
              </a:r>
            </a:p>
          </p:txBody>
        </p:sp>
      </p:grpSp>
      <p:grpSp>
        <p:nvGrpSpPr>
          <p:cNvPr id="106548" name="Group 52"/>
          <p:cNvGrpSpPr>
            <a:grpSpLocks/>
          </p:cNvGrpSpPr>
          <p:nvPr/>
        </p:nvGrpSpPr>
        <p:grpSpPr bwMode="auto">
          <a:xfrm>
            <a:off x="7722941" y="2241550"/>
            <a:ext cx="1098741" cy="1371600"/>
            <a:chOff x="4800" y="1056"/>
            <a:chExt cx="692" cy="864"/>
          </a:xfrm>
        </p:grpSpPr>
        <p:sp>
          <p:nvSpPr>
            <p:cNvPr id="57362" name="Line 53"/>
            <p:cNvSpPr>
              <a:spLocks noChangeShapeType="1"/>
            </p:cNvSpPr>
            <p:nvPr/>
          </p:nvSpPr>
          <p:spPr bwMode="auto">
            <a:xfrm flipV="1">
              <a:off x="4800" y="1104"/>
              <a:ext cx="0" cy="720"/>
            </a:xfrm>
            <a:prstGeom prst="line">
              <a:avLst/>
            </a:prstGeom>
            <a:noFill/>
            <a:ln w="1905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3" name="Line 54"/>
            <p:cNvSpPr>
              <a:spLocks noChangeShapeType="1"/>
            </p:cNvSpPr>
            <p:nvPr/>
          </p:nvSpPr>
          <p:spPr bwMode="auto">
            <a:xfrm flipV="1">
              <a:off x="5088" y="1104"/>
              <a:ext cx="0" cy="720"/>
            </a:xfrm>
            <a:prstGeom prst="line">
              <a:avLst/>
            </a:prstGeom>
            <a:noFill/>
            <a:ln w="1905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4" name="Rectangle 55"/>
            <p:cNvSpPr>
              <a:spLocks noChangeArrowheads="1"/>
            </p:cNvSpPr>
            <p:nvPr/>
          </p:nvSpPr>
          <p:spPr bwMode="auto">
            <a:xfrm>
              <a:off x="4800" y="1632"/>
              <a:ext cx="288" cy="192"/>
            </a:xfrm>
            <a:prstGeom prst="rect">
              <a:avLst/>
            </a:prstGeom>
            <a:solidFill>
              <a:schemeClr val="accent1"/>
            </a:solidFill>
            <a:ln w="190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1" lang="en-US" altLang="zh-CN" sz="2400">
                  <a:latin typeface="Times New Roman" pitchFamily="18" charset="0"/>
                </a:rPr>
                <a:t>r</a:t>
              </a:r>
            </a:p>
          </p:txBody>
        </p:sp>
        <p:sp>
          <p:nvSpPr>
            <p:cNvPr id="57365" name="Rectangle 56"/>
            <p:cNvSpPr>
              <a:spLocks noChangeArrowheads="1"/>
            </p:cNvSpPr>
            <p:nvPr/>
          </p:nvSpPr>
          <p:spPr bwMode="auto">
            <a:xfrm>
              <a:off x="4800" y="1440"/>
              <a:ext cx="288" cy="192"/>
            </a:xfrm>
            <a:prstGeom prst="rect">
              <a:avLst/>
            </a:prstGeom>
            <a:solidFill>
              <a:srgbClr val="FF9933"/>
            </a:solidFill>
            <a:ln w="190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1" lang="en-US" altLang="zh-CN" sz="2400">
                  <a:latin typeface="Times New Roman" pitchFamily="18" charset="0"/>
                </a:rPr>
                <a:t>s</a:t>
              </a:r>
            </a:p>
          </p:txBody>
        </p:sp>
        <p:sp>
          <p:nvSpPr>
            <p:cNvPr id="57366" name="Rectangle 57"/>
            <p:cNvSpPr>
              <a:spLocks noChangeArrowheads="1"/>
            </p:cNvSpPr>
            <p:nvPr/>
          </p:nvSpPr>
          <p:spPr bwMode="auto">
            <a:xfrm>
              <a:off x="4800" y="1248"/>
              <a:ext cx="288" cy="192"/>
            </a:xfrm>
            <a:prstGeom prst="rect">
              <a:avLst/>
            </a:prstGeom>
            <a:solidFill>
              <a:srgbClr val="FF6699"/>
            </a:solidFill>
            <a:ln w="190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1" lang="en-US" altLang="zh-CN" sz="2400">
                  <a:latin typeface="Times New Roman" pitchFamily="18" charset="0"/>
                </a:rPr>
                <a:t>t</a:t>
              </a:r>
            </a:p>
          </p:txBody>
        </p:sp>
        <p:sp>
          <p:nvSpPr>
            <p:cNvPr id="57367" name="Text Box 58" descr="花岗岩"/>
            <p:cNvSpPr txBox="1">
              <a:spLocks noChangeArrowheads="1"/>
            </p:cNvSpPr>
            <p:nvPr/>
          </p:nvSpPr>
          <p:spPr bwMode="auto">
            <a:xfrm>
              <a:off x="5143" y="1056"/>
              <a:ext cx="349" cy="864"/>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50000"/>
                </a:spcBef>
                <a:buFontTx/>
                <a:buNone/>
              </a:pPr>
              <a:r>
                <a:rPr kumimoji="1" lang="zh-CN" altLang="en-US" sz="2400" b="1">
                  <a:latin typeface="Times New Roman" pitchFamily="18" charset="0"/>
                </a:rPr>
                <a:t>子函数</a:t>
              </a:r>
              <a:r>
                <a:rPr kumimoji="1" lang="en-US" altLang="zh-CN" sz="2400" b="1">
                  <a:latin typeface="Times New Roman" pitchFamily="18" charset="0"/>
                </a:rPr>
                <a:t>3</a:t>
              </a:r>
            </a:p>
          </p:txBody>
        </p:sp>
      </p:grpSp>
      <p:sp>
        <p:nvSpPr>
          <p:cNvPr id="57360" name="Rectangle 60"/>
          <p:cNvSpPr>
            <a:spLocks noChangeArrowheads="1"/>
          </p:cNvSpPr>
          <p:nvPr/>
        </p:nvSpPr>
        <p:spPr bwMode="auto">
          <a:xfrm>
            <a:off x="82565" y="555626"/>
            <a:ext cx="6074830" cy="144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eaLnBrk="1" hangingPunct="1">
              <a:spcBef>
                <a:spcPct val="50000"/>
              </a:spcBef>
              <a:buFontTx/>
              <a:buNone/>
            </a:pPr>
            <a:r>
              <a:rPr kumimoji="1" lang="zh-CN" altLang="en-US" sz="2200" b="1">
                <a:latin typeface="Times New Roman" pitchFamily="18" charset="0"/>
                <a:ea typeface="楷体_GB2312" pitchFamily="49" charset="-122"/>
              </a:rPr>
              <a:t>子函数</a:t>
            </a:r>
            <a:r>
              <a:rPr kumimoji="1" lang="en-US" altLang="zh-CN" sz="2200" b="1">
                <a:latin typeface="Times New Roman" pitchFamily="18" charset="0"/>
                <a:ea typeface="楷体_GB2312" pitchFamily="49" charset="-122"/>
              </a:rPr>
              <a:t>1=NextElem(L,cur_e,next_e)</a:t>
            </a:r>
          </a:p>
          <a:p>
            <a:pPr eaLnBrk="1" hangingPunct="1">
              <a:spcBef>
                <a:spcPct val="50000"/>
              </a:spcBef>
              <a:buFontTx/>
              <a:buNone/>
            </a:pPr>
            <a:r>
              <a:rPr kumimoji="1" lang="zh-CN" altLang="en-US" sz="2200" b="1">
                <a:latin typeface="Times New Roman" pitchFamily="18" charset="0"/>
                <a:ea typeface="楷体_GB2312" pitchFamily="49" charset="-122"/>
              </a:rPr>
              <a:t>子函数</a:t>
            </a:r>
            <a:r>
              <a:rPr kumimoji="1" lang="en-US" altLang="zh-CN" sz="2200" b="1">
                <a:latin typeface="Times New Roman" pitchFamily="18" charset="0"/>
                <a:ea typeface="楷体_GB2312" pitchFamily="49" charset="-122"/>
              </a:rPr>
              <a:t>2=LocateElem(L,cur_e,compare())</a:t>
            </a:r>
          </a:p>
          <a:p>
            <a:pPr eaLnBrk="1" hangingPunct="1">
              <a:spcBef>
                <a:spcPct val="50000"/>
              </a:spcBef>
              <a:buFontTx/>
              <a:buNone/>
            </a:pPr>
            <a:r>
              <a:rPr kumimoji="1" lang="zh-CN" altLang="en-US" sz="2200" b="1">
                <a:latin typeface="Times New Roman" pitchFamily="18" charset="0"/>
                <a:ea typeface="楷体_GB2312" pitchFamily="49" charset="-122"/>
              </a:rPr>
              <a:t>子函数</a:t>
            </a:r>
            <a:r>
              <a:rPr kumimoji="1" lang="en-US" altLang="zh-CN" sz="2200" b="1">
                <a:latin typeface="Times New Roman" pitchFamily="18" charset="0"/>
                <a:ea typeface="楷体_GB2312" pitchFamily="49" charset="-122"/>
              </a:rPr>
              <a:t>3=compare(cur_e,p-&gt;data)</a:t>
            </a:r>
          </a:p>
        </p:txBody>
      </p:sp>
      <p:sp>
        <p:nvSpPr>
          <p:cNvPr id="57361"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spcBef>
                <a:spcPct val="0"/>
              </a:spcBef>
              <a:buFontTx/>
              <a:buNone/>
            </a:pPr>
            <a:fld id="{69314E6D-6908-43A6-B94F-2F3F61687214}" type="slidenum">
              <a:rPr lang="en-US" altLang="zh-CN" sz="1400"/>
              <a:pPr>
                <a:spcBef>
                  <a:spcPct val="0"/>
                </a:spcBef>
                <a:buFontTx/>
                <a:buNone/>
              </a:pPr>
              <a:t>33</a:t>
            </a:fld>
            <a:endParaRPr lang="en-US" altLang="zh-CN" sz="1400"/>
          </a:p>
        </p:txBody>
      </p:sp>
    </p:spTree>
    <p:extLst>
      <p:ext uri="{BB962C8B-B14F-4D97-AF65-F5344CB8AC3E}">
        <p14:creationId xmlns:p14="http://schemas.microsoft.com/office/powerpoint/2010/main" val="372827240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106499"/>
                                        </p:tgtEl>
                                        <p:attrNameLst>
                                          <p:attrName>style.visibility</p:attrName>
                                        </p:attrNameLst>
                                      </p:cBhvr>
                                      <p:to>
                                        <p:strVal val="visible"/>
                                      </p:to>
                                    </p:set>
                                    <p:anim calcmode="lin" valueType="num">
                                      <p:cBhvr>
                                        <p:cTn id="7" dur="500" fill="hold"/>
                                        <p:tgtEl>
                                          <p:spTgt spid="106499"/>
                                        </p:tgtEl>
                                        <p:attrNameLst>
                                          <p:attrName>ppt_x</p:attrName>
                                        </p:attrNameLst>
                                      </p:cBhvr>
                                      <p:tavLst>
                                        <p:tav tm="0">
                                          <p:val>
                                            <p:strVal val="#ppt_x-#ppt_w/2"/>
                                          </p:val>
                                        </p:tav>
                                        <p:tav tm="100000">
                                          <p:val>
                                            <p:strVal val="#ppt_x"/>
                                          </p:val>
                                        </p:tav>
                                      </p:tavLst>
                                    </p:anim>
                                    <p:anim calcmode="lin" valueType="num">
                                      <p:cBhvr>
                                        <p:cTn id="8" dur="500" fill="hold"/>
                                        <p:tgtEl>
                                          <p:spTgt spid="106499"/>
                                        </p:tgtEl>
                                        <p:attrNameLst>
                                          <p:attrName>ppt_y</p:attrName>
                                        </p:attrNameLst>
                                      </p:cBhvr>
                                      <p:tavLst>
                                        <p:tav tm="0">
                                          <p:val>
                                            <p:strVal val="#ppt_y"/>
                                          </p:val>
                                        </p:tav>
                                        <p:tav tm="100000">
                                          <p:val>
                                            <p:strVal val="#ppt_y"/>
                                          </p:val>
                                        </p:tav>
                                      </p:tavLst>
                                    </p:anim>
                                    <p:anim calcmode="lin" valueType="num">
                                      <p:cBhvr>
                                        <p:cTn id="9" dur="500" fill="hold"/>
                                        <p:tgtEl>
                                          <p:spTgt spid="106499"/>
                                        </p:tgtEl>
                                        <p:attrNameLst>
                                          <p:attrName>ppt_w</p:attrName>
                                        </p:attrNameLst>
                                      </p:cBhvr>
                                      <p:tavLst>
                                        <p:tav tm="0">
                                          <p:val>
                                            <p:fltVal val="0"/>
                                          </p:val>
                                        </p:tav>
                                        <p:tav tm="100000">
                                          <p:val>
                                            <p:strVal val="#ppt_w"/>
                                          </p:val>
                                        </p:tav>
                                      </p:tavLst>
                                    </p:anim>
                                    <p:anim calcmode="lin" valueType="num">
                                      <p:cBhvr>
                                        <p:cTn id="10" dur="500" fill="hold"/>
                                        <p:tgtEl>
                                          <p:spTgt spid="10649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6499"/>
                                        </p:tgtEl>
                                        <p:attrNameLst>
                                          <p:attrName>ppt_c</p:attrName>
                                        </p:attrNameLst>
                                      </p:cBhvr>
                                      <p:to>
                                        <a:srgbClr val="FF5050"/>
                                      </p:to>
                                    </p:animClr>
                                  </p:sub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06515"/>
                                        </p:tgtEl>
                                        <p:attrNameLst>
                                          <p:attrName>style.visibility</p:attrName>
                                        </p:attrNameLst>
                                      </p:cBhvr>
                                      <p:to>
                                        <p:strVal val="visible"/>
                                      </p:to>
                                    </p:set>
                                    <p:anim calcmode="lin" valueType="num">
                                      <p:cBhvr additive="base">
                                        <p:cTn id="14" dur="500" fill="hold"/>
                                        <p:tgtEl>
                                          <p:spTgt spid="106515"/>
                                        </p:tgtEl>
                                        <p:attrNameLst>
                                          <p:attrName>ppt_x</p:attrName>
                                        </p:attrNameLst>
                                      </p:cBhvr>
                                      <p:tavLst>
                                        <p:tav tm="0">
                                          <p:val>
                                            <p:strVal val="0-#ppt_w/2"/>
                                          </p:val>
                                        </p:tav>
                                        <p:tav tm="100000">
                                          <p:val>
                                            <p:strVal val="#ppt_x"/>
                                          </p:val>
                                        </p:tav>
                                      </p:tavLst>
                                    </p:anim>
                                    <p:anim calcmode="lin" valueType="num">
                                      <p:cBhvr additive="base">
                                        <p:cTn id="15" dur="500" fill="hold"/>
                                        <p:tgtEl>
                                          <p:spTgt spid="106515"/>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106516"/>
                                        </p:tgtEl>
                                        <p:attrNameLst>
                                          <p:attrName>style.visibility</p:attrName>
                                        </p:attrNameLst>
                                      </p:cBhvr>
                                      <p:to>
                                        <p:strVal val="visible"/>
                                      </p:to>
                                    </p:set>
                                    <p:animEffect transition="in" filter="box(out)">
                                      <p:cBhvr>
                                        <p:cTn id="20" dur="500"/>
                                        <p:tgtEl>
                                          <p:spTgt spid="106516"/>
                                        </p:tgtEl>
                                      </p:cBhvr>
                                    </p:animEffect>
                                  </p:childTnLst>
                                  <p:subTnLst>
                                    <p:audio>
                                      <p:cMediaNode>
                                        <p:cTn display="0" masterRel="sameClick">
                                          <p:stCondLst>
                                            <p:cond evt="begin" delay="0">
                                              <p:tn val="18"/>
                                            </p:cond>
                                          </p:stCondLst>
                                          <p:endCondLst>
                                            <p:cond evt="onStopAudio" delay="0">
                                              <p:tgtEl>
                                                <p:sldTgt/>
                                              </p:tgtEl>
                                            </p:cond>
                                          </p:endCondLst>
                                        </p:cTn>
                                        <p:tgtEl>
                                          <p:sndTgt r:embed="rId3" name="CAMERA.WAV"/>
                                        </p:tgtEl>
                                      </p:cMediaNode>
                                    </p:audio>
                                  </p:subTnLst>
                                </p:cTn>
                              </p:par>
                            </p:childTnLst>
                          </p:cTn>
                        </p:par>
                        <p:par>
                          <p:cTn id="21" fill="hold" nodeType="afterGroup">
                            <p:stCondLst>
                              <p:cond delay="500"/>
                            </p:stCondLst>
                            <p:childTnLst>
                              <p:par>
                                <p:cTn id="22" presetID="3" presetClass="entr" presetSubtype="5" fill="hold" nodeType="afterEffect">
                                  <p:stCondLst>
                                    <p:cond delay="0"/>
                                  </p:stCondLst>
                                  <p:childTnLst>
                                    <p:set>
                                      <p:cBhvr>
                                        <p:cTn id="23" dur="1" fill="hold">
                                          <p:stCondLst>
                                            <p:cond delay="0"/>
                                          </p:stCondLst>
                                        </p:cTn>
                                        <p:tgtEl>
                                          <p:spTgt spid="106534"/>
                                        </p:tgtEl>
                                        <p:attrNameLst>
                                          <p:attrName>style.visibility</p:attrName>
                                        </p:attrNameLst>
                                      </p:cBhvr>
                                      <p:to>
                                        <p:strVal val="visible"/>
                                      </p:to>
                                    </p:set>
                                    <p:animEffect transition="in" filter="blinds(vertical)">
                                      <p:cBhvr>
                                        <p:cTn id="24" dur="500"/>
                                        <p:tgtEl>
                                          <p:spTgt spid="10653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8" fill="hold" nodeType="clickEffect">
                                  <p:stCondLst>
                                    <p:cond delay="0"/>
                                  </p:stCondLst>
                                  <p:childTnLst>
                                    <p:set>
                                      <p:cBhvr>
                                        <p:cTn id="28" dur="1" fill="hold">
                                          <p:stCondLst>
                                            <p:cond delay="0"/>
                                          </p:stCondLst>
                                        </p:cTn>
                                        <p:tgtEl>
                                          <p:spTgt spid="106502"/>
                                        </p:tgtEl>
                                        <p:attrNameLst>
                                          <p:attrName>style.visibility</p:attrName>
                                        </p:attrNameLst>
                                      </p:cBhvr>
                                      <p:to>
                                        <p:strVal val="visible"/>
                                      </p:to>
                                    </p:set>
                                    <p:anim calcmode="lin" valueType="num">
                                      <p:cBhvr>
                                        <p:cTn id="29" dur="500" fill="hold"/>
                                        <p:tgtEl>
                                          <p:spTgt spid="106502"/>
                                        </p:tgtEl>
                                        <p:attrNameLst>
                                          <p:attrName>ppt_x</p:attrName>
                                        </p:attrNameLst>
                                      </p:cBhvr>
                                      <p:tavLst>
                                        <p:tav tm="0">
                                          <p:val>
                                            <p:strVal val="#ppt_x-#ppt_w/2"/>
                                          </p:val>
                                        </p:tav>
                                        <p:tav tm="100000">
                                          <p:val>
                                            <p:strVal val="#ppt_x"/>
                                          </p:val>
                                        </p:tav>
                                      </p:tavLst>
                                    </p:anim>
                                    <p:anim calcmode="lin" valueType="num">
                                      <p:cBhvr>
                                        <p:cTn id="30" dur="500" fill="hold"/>
                                        <p:tgtEl>
                                          <p:spTgt spid="106502"/>
                                        </p:tgtEl>
                                        <p:attrNameLst>
                                          <p:attrName>ppt_y</p:attrName>
                                        </p:attrNameLst>
                                      </p:cBhvr>
                                      <p:tavLst>
                                        <p:tav tm="0">
                                          <p:val>
                                            <p:strVal val="#ppt_y"/>
                                          </p:val>
                                        </p:tav>
                                        <p:tav tm="100000">
                                          <p:val>
                                            <p:strVal val="#ppt_y"/>
                                          </p:val>
                                        </p:tav>
                                      </p:tavLst>
                                    </p:anim>
                                    <p:anim calcmode="lin" valueType="num">
                                      <p:cBhvr>
                                        <p:cTn id="31" dur="500" fill="hold"/>
                                        <p:tgtEl>
                                          <p:spTgt spid="106502"/>
                                        </p:tgtEl>
                                        <p:attrNameLst>
                                          <p:attrName>ppt_w</p:attrName>
                                        </p:attrNameLst>
                                      </p:cBhvr>
                                      <p:tavLst>
                                        <p:tav tm="0">
                                          <p:val>
                                            <p:fltVal val="0"/>
                                          </p:val>
                                        </p:tav>
                                        <p:tav tm="100000">
                                          <p:val>
                                            <p:strVal val="#ppt_w"/>
                                          </p:val>
                                        </p:tav>
                                      </p:tavLst>
                                    </p:anim>
                                    <p:anim calcmode="lin" valueType="num">
                                      <p:cBhvr>
                                        <p:cTn id="32" dur="500" fill="hold"/>
                                        <p:tgtEl>
                                          <p:spTgt spid="10650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6502"/>
                                        </p:tgtEl>
                                        <p:attrNameLst>
                                          <p:attrName>ppt_c</p:attrName>
                                        </p:attrNameLst>
                                      </p:cBhvr>
                                      <p:to>
                                        <a:srgbClr val="FF5050"/>
                                      </p:to>
                                    </p:animClr>
                                  </p:subTnLst>
                                </p:cTn>
                              </p:par>
                            </p:childTnLst>
                          </p:cTn>
                        </p:par>
                        <p:par>
                          <p:cTn id="33" fill="hold" nodeType="afterGroup">
                            <p:stCondLst>
                              <p:cond delay="500"/>
                            </p:stCondLst>
                            <p:childTnLst>
                              <p:par>
                                <p:cTn id="34" presetID="3" presetClass="entr" presetSubtype="5" fill="hold" nodeType="afterEffect">
                                  <p:stCondLst>
                                    <p:cond delay="0"/>
                                  </p:stCondLst>
                                  <p:childTnLst>
                                    <p:set>
                                      <p:cBhvr>
                                        <p:cTn id="35" dur="1" fill="hold">
                                          <p:stCondLst>
                                            <p:cond delay="0"/>
                                          </p:stCondLst>
                                        </p:cTn>
                                        <p:tgtEl>
                                          <p:spTgt spid="106541"/>
                                        </p:tgtEl>
                                        <p:attrNameLst>
                                          <p:attrName>style.visibility</p:attrName>
                                        </p:attrNameLst>
                                      </p:cBhvr>
                                      <p:to>
                                        <p:strVal val="visible"/>
                                      </p:to>
                                    </p:set>
                                    <p:animEffect transition="in" filter="blinds(vertical)">
                                      <p:cBhvr>
                                        <p:cTn id="36" dur="500"/>
                                        <p:tgtEl>
                                          <p:spTgt spid="1065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8" fill="hold" nodeType="clickEffect">
                                  <p:stCondLst>
                                    <p:cond delay="0"/>
                                  </p:stCondLst>
                                  <p:childTnLst>
                                    <p:set>
                                      <p:cBhvr>
                                        <p:cTn id="40" dur="1" fill="hold">
                                          <p:stCondLst>
                                            <p:cond delay="0"/>
                                          </p:stCondLst>
                                        </p:cTn>
                                        <p:tgtEl>
                                          <p:spTgt spid="106505"/>
                                        </p:tgtEl>
                                        <p:attrNameLst>
                                          <p:attrName>style.visibility</p:attrName>
                                        </p:attrNameLst>
                                      </p:cBhvr>
                                      <p:to>
                                        <p:strVal val="visible"/>
                                      </p:to>
                                    </p:set>
                                    <p:anim calcmode="lin" valueType="num">
                                      <p:cBhvr>
                                        <p:cTn id="41" dur="500" fill="hold"/>
                                        <p:tgtEl>
                                          <p:spTgt spid="106505"/>
                                        </p:tgtEl>
                                        <p:attrNameLst>
                                          <p:attrName>ppt_x</p:attrName>
                                        </p:attrNameLst>
                                      </p:cBhvr>
                                      <p:tavLst>
                                        <p:tav tm="0">
                                          <p:val>
                                            <p:strVal val="#ppt_x-#ppt_w/2"/>
                                          </p:val>
                                        </p:tav>
                                        <p:tav tm="100000">
                                          <p:val>
                                            <p:strVal val="#ppt_x"/>
                                          </p:val>
                                        </p:tav>
                                      </p:tavLst>
                                    </p:anim>
                                    <p:anim calcmode="lin" valueType="num">
                                      <p:cBhvr>
                                        <p:cTn id="42" dur="500" fill="hold"/>
                                        <p:tgtEl>
                                          <p:spTgt spid="106505"/>
                                        </p:tgtEl>
                                        <p:attrNameLst>
                                          <p:attrName>ppt_y</p:attrName>
                                        </p:attrNameLst>
                                      </p:cBhvr>
                                      <p:tavLst>
                                        <p:tav tm="0">
                                          <p:val>
                                            <p:strVal val="#ppt_y"/>
                                          </p:val>
                                        </p:tav>
                                        <p:tav tm="100000">
                                          <p:val>
                                            <p:strVal val="#ppt_y"/>
                                          </p:val>
                                        </p:tav>
                                      </p:tavLst>
                                    </p:anim>
                                    <p:anim calcmode="lin" valueType="num">
                                      <p:cBhvr>
                                        <p:cTn id="43" dur="500" fill="hold"/>
                                        <p:tgtEl>
                                          <p:spTgt spid="106505"/>
                                        </p:tgtEl>
                                        <p:attrNameLst>
                                          <p:attrName>ppt_w</p:attrName>
                                        </p:attrNameLst>
                                      </p:cBhvr>
                                      <p:tavLst>
                                        <p:tav tm="0">
                                          <p:val>
                                            <p:fltVal val="0"/>
                                          </p:val>
                                        </p:tav>
                                        <p:tav tm="100000">
                                          <p:val>
                                            <p:strVal val="#ppt_w"/>
                                          </p:val>
                                        </p:tav>
                                      </p:tavLst>
                                    </p:anim>
                                    <p:anim calcmode="lin" valueType="num">
                                      <p:cBhvr>
                                        <p:cTn id="44" dur="500" fill="hold"/>
                                        <p:tgtEl>
                                          <p:spTgt spid="10650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6505"/>
                                        </p:tgtEl>
                                        <p:attrNameLst>
                                          <p:attrName>ppt_c</p:attrName>
                                        </p:attrNameLst>
                                      </p:cBhvr>
                                      <p:to>
                                        <a:srgbClr val="FF5050"/>
                                      </p:to>
                                    </p:animClr>
                                  </p:subTnLst>
                                </p:cTn>
                              </p:par>
                            </p:childTnLst>
                          </p:cTn>
                        </p:par>
                        <p:par>
                          <p:cTn id="45" fill="hold" nodeType="afterGroup">
                            <p:stCondLst>
                              <p:cond delay="500"/>
                            </p:stCondLst>
                            <p:childTnLst>
                              <p:par>
                                <p:cTn id="46" presetID="3" presetClass="entr" presetSubtype="5" fill="hold" nodeType="afterEffect">
                                  <p:stCondLst>
                                    <p:cond delay="0"/>
                                  </p:stCondLst>
                                  <p:childTnLst>
                                    <p:set>
                                      <p:cBhvr>
                                        <p:cTn id="47" dur="1" fill="hold">
                                          <p:stCondLst>
                                            <p:cond delay="0"/>
                                          </p:stCondLst>
                                        </p:cTn>
                                        <p:tgtEl>
                                          <p:spTgt spid="106548"/>
                                        </p:tgtEl>
                                        <p:attrNameLst>
                                          <p:attrName>style.visibility</p:attrName>
                                        </p:attrNameLst>
                                      </p:cBhvr>
                                      <p:to>
                                        <p:strVal val="visible"/>
                                      </p:to>
                                    </p:set>
                                    <p:animEffect transition="in" filter="blinds(vertical)">
                                      <p:cBhvr>
                                        <p:cTn id="48" dur="500"/>
                                        <p:tgtEl>
                                          <p:spTgt spid="10654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2" fill="hold" nodeType="clickEffect">
                                  <p:stCondLst>
                                    <p:cond delay="0"/>
                                  </p:stCondLst>
                                  <p:childTnLst>
                                    <p:set>
                                      <p:cBhvr>
                                        <p:cTn id="52" dur="1" fill="hold">
                                          <p:stCondLst>
                                            <p:cond delay="0"/>
                                          </p:stCondLst>
                                        </p:cTn>
                                        <p:tgtEl>
                                          <p:spTgt spid="106509"/>
                                        </p:tgtEl>
                                        <p:attrNameLst>
                                          <p:attrName>style.visibility</p:attrName>
                                        </p:attrNameLst>
                                      </p:cBhvr>
                                      <p:to>
                                        <p:strVal val="visible"/>
                                      </p:to>
                                    </p:set>
                                    <p:anim calcmode="lin" valueType="num">
                                      <p:cBhvr>
                                        <p:cTn id="53" dur="500" fill="hold"/>
                                        <p:tgtEl>
                                          <p:spTgt spid="106509"/>
                                        </p:tgtEl>
                                        <p:attrNameLst>
                                          <p:attrName>ppt_x</p:attrName>
                                        </p:attrNameLst>
                                      </p:cBhvr>
                                      <p:tavLst>
                                        <p:tav tm="0">
                                          <p:val>
                                            <p:strVal val="#ppt_x+#ppt_w/2"/>
                                          </p:val>
                                        </p:tav>
                                        <p:tav tm="100000">
                                          <p:val>
                                            <p:strVal val="#ppt_x"/>
                                          </p:val>
                                        </p:tav>
                                      </p:tavLst>
                                    </p:anim>
                                    <p:anim calcmode="lin" valueType="num">
                                      <p:cBhvr>
                                        <p:cTn id="54" dur="500" fill="hold"/>
                                        <p:tgtEl>
                                          <p:spTgt spid="106509"/>
                                        </p:tgtEl>
                                        <p:attrNameLst>
                                          <p:attrName>ppt_y</p:attrName>
                                        </p:attrNameLst>
                                      </p:cBhvr>
                                      <p:tavLst>
                                        <p:tav tm="0">
                                          <p:val>
                                            <p:strVal val="#ppt_y"/>
                                          </p:val>
                                        </p:tav>
                                        <p:tav tm="100000">
                                          <p:val>
                                            <p:strVal val="#ppt_y"/>
                                          </p:val>
                                        </p:tav>
                                      </p:tavLst>
                                    </p:anim>
                                    <p:anim calcmode="lin" valueType="num">
                                      <p:cBhvr>
                                        <p:cTn id="55" dur="500" fill="hold"/>
                                        <p:tgtEl>
                                          <p:spTgt spid="106509"/>
                                        </p:tgtEl>
                                        <p:attrNameLst>
                                          <p:attrName>ppt_w</p:attrName>
                                        </p:attrNameLst>
                                      </p:cBhvr>
                                      <p:tavLst>
                                        <p:tav tm="0">
                                          <p:val>
                                            <p:fltVal val="0"/>
                                          </p:val>
                                        </p:tav>
                                        <p:tav tm="100000">
                                          <p:val>
                                            <p:strVal val="#ppt_w"/>
                                          </p:val>
                                        </p:tav>
                                      </p:tavLst>
                                    </p:anim>
                                    <p:anim calcmode="lin" valueType="num">
                                      <p:cBhvr>
                                        <p:cTn id="56" dur="500" fill="hold"/>
                                        <p:tgtEl>
                                          <p:spTgt spid="10650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6509"/>
                                        </p:tgtEl>
                                        <p:attrNameLst>
                                          <p:attrName>ppt_c</p:attrName>
                                        </p:attrNameLst>
                                      </p:cBhvr>
                                      <p:to>
                                        <a:srgbClr val="FF5050"/>
                                      </p:to>
                                    </p:animClr>
                                  </p:subTnLst>
                                </p:cTn>
                              </p:par>
                            </p:childTnLst>
                          </p:cTn>
                        </p:par>
                        <p:par>
                          <p:cTn id="57" fill="hold" nodeType="afterGroup">
                            <p:stCondLst>
                              <p:cond delay="500"/>
                            </p:stCondLst>
                            <p:childTnLst>
                              <p:par>
                                <p:cTn id="58" presetID="9" presetClass="entr" presetSubtype="0" fill="hold" nodeType="afterEffect">
                                  <p:stCondLst>
                                    <p:cond delay="0"/>
                                  </p:stCondLst>
                                  <p:childTnLst>
                                    <p:set>
                                      <p:cBhvr>
                                        <p:cTn id="59" dur="1" fill="hold">
                                          <p:stCondLst>
                                            <p:cond delay="0"/>
                                          </p:stCondLst>
                                        </p:cTn>
                                        <p:tgtEl>
                                          <p:spTgt spid="106519"/>
                                        </p:tgtEl>
                                        <p:attrNameLst>
                                          <p:attrName>style.visibility</p:attrName>
                                        </p:attrNameLst>
                                      </p:cBhvr>
                                      <p:to>
                                        <p:strVal val="visible"/>
                                      </p:to>
                                    </p:set>
                                    <p:animEffect transition="in" filter="dissolve">
                                      <p:cBhvr>
                                        <p:cTn id="60" dur="500"/>
                                        <p:tgtEl>
                                          <p:spTgt spid="10651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2" fill="hold" nodeType="clickEffect">
                                  <p:stCondLst>
                                    <p:cond delay="0"/>
                                  </p:stCondLst>
                                  <p:childTnLst>
                                    <p:set>
                                      <p:cBhvr>
                                        <p:cTn id="64" dur="1" fill="hold">
                                          <p:stCondLst>
                                            <p:cond delay="0"/>
                                          </p:stCondLst>
                                        </p:cTn>
                                        <p:tgtEl>
                                          <p:spTgt spid="106512"/>
                                        </p:tgtEl>
                                        <p:attrNameLst>
                                          <p:attrName>style.visibility</p:attrName>
                                        </p:attrNameLst>
                                      </p:cBhvr>
                                      <p:to>
                                        <p:strVal val="visible"/>
                                      </p:to>
                                    </p:set>
                                    <p:anim calcmode="lin" valueType="num">
                                      <p:cBhvr>
                                        <p:cTn id="65" dur="500" fill="hold"/>
                                        <p:tgtEl>
                                          <p:spTgt spid="106512"/>
                                        </p:tgtEl>
                                        <p:attrNameLst>
                                          <p:attrName>ppt_x</p:attrName>
                                        </p:attrNameLst>
                                      </p:cBhvr>
                                      <p:tavLst>
                                        <p:tav tm="0">
                                          <p:val>
                                            <p:strVal val="#ppt_x+#ppt_w/2"/>
                                          </p:val>
                                        </p:tav>
                                        <p:tav tm="100000">
                                          <p:val>
                                            <p:strVal val="#ppt_x"/>
                                          </p:val>
                                        </p:tav>
                                      </p:tavLst>
                                    </p:anim>
                                    <p:anim calcmode="lin" valueType="num">
                                      <p:cBhvr>
                                        <p:cTn id="66" dur="500" fill="hold"/>
                                        <p:tgtEl>
                                          <p:spTgt spid="106512"/>
                                        </p:tgtEl>
                                        <p:attrNameLst>
                                          <p:attrName>ppt_y</p:attrName>
                                        </p:attrNameLst>
                                      </p:cBhvr>
                                      <p:tavLst>
                                        <p:tav tm="0">
                                          <p:val>
                                            <p:strVal val="#ppt_y"/>
                                          </p:val>
                                        </p:tav>
                                        <p:tav tm="100000">
                                          <p:val>
                                            <p:strVal val="#ppt_y"/>
                                          </p:val>
                                        </p:tav>
                                      </p:tavLst>
                                    </p:anim>
                                    <p:anim calcmode="lin" valueType="num">
                                      <p:cBhvr>
                                        <p:cTn id="67" dur="500" fill="hold"/>
                                        <p:tgtEl>
                                          <p:spTgt spid="106512"/>
                                        </p:tgtEl>
                                        <p:attrNameLst>
                                          <p:attrName>ppt_w</p:attrName>
                                        </p:attrNameLst>
                                      </p:cBhvr>
                                      <p:tavLst>
                                        <p:tav tm="0">
                                          <p:val>
                                            <p:fltVal val="0"/>
                                          </p:val>
                                        </p:tav>
                                        <p:tav tm="100000">
                                          <p:val>
                                            <p:strVal val="#ppt_w"/>
                                          </p:val>
                                        </p:tav>
                                      </p:tavLst>
                                    </p:anim>
                                    <p:anim calcmode="lin" valueType="num">
                                      <p:cBhvr>
                                        <p:cTn id="68" dur="500" fill="hold"/>
                                        <p:tgtEl>
                                          <p:spTgt spid="10651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6512"/>
                                        </p:tgtEl>
                                        <p:attrNameLst>
                                          <p:attrName>ppt_c</p:attrName>
                                        </p:attrNameLst>
                                      </p:cBhvr>
                                      <p:to>
                                        <a:srgbClr val="FF5050"/>
                                      </p:to>
                                    </p:animClr>
                                  </p:subTnLst>
                                </p:cTn>
                              </p:par>
                            </p:childTnLst>
                          </p:cTn>
                        </p:par>
                        <p:par>
                          <p:cTn id="69" fill="hold" nodeType="afterGroup">
                            <p:stCondLst>
                              <p:cond delay="500"/>
                            </p:stCondLst>
                            <p:childTnLst>
                              <p:par>
                                <p:cTn id="70" presetID="9" presetClass="entr" presetSubtype="0" fill="hold" nodeType="afterEffect">
                                  <p:stCondLst>
                                    <p:cond delay="0"/>
                                  </p:stCondLst>
                                  <p:childTnLst>
                                    <p:set>
                                      <p:cBhvr>
                                        <p:cTn id="71" dur="1" fill="hold">
                                          <p:stCondLst>
                                            <p:cond delay="0"/>
                                          </p:stCondLst>
                                        </p:cTn>
                                        <p:tgtEl>
                                          <p:spTgt spid="106524"/>
                                        </p:tgtEl>
                                        <p:attrNameLst>
                                          <p:attrName>style.visibility</p:attrName>
                                        </p:attrNameLst>
                                      </p:cBhvr>
                                      <p:to>
                                        <p:strVal val="visible"/>
                                      </p:to>
                                    </p:set>
                                    <p:animEffect transition="in" filter="dissolve">
                                      <p:cBhvr>
                                        <p:cTn id="72" dur="500"/>
                                        <p:tgtEl>
                                          <p:spTgt spid="1065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106528"/>
                                        </p:tgtEl>
                                        <p:attrNameLst>
                                          <p:attrName>style.visibility</p:attrName>
                                        </p:attrNameLst>
                                      </p:cBhvr>
                                      <p:to>
                                        <p:strVal val="visible"/>
                                      </p:to>
                                    </p:set>
                                    <p:anim calcmode="lin" valueType="num">
                                      <p:cBhvr>
                                        <p:cTn id="77" dur="500" fill="hold"/>
                                        <p:tgtEl>
                                          <p:spTgt spid="106528"/>
                                        </p:tgtEl>
                                        <p:attrNameLst>
                                          <p:attrName>ppt_x</p:attrName>
                                        </p:attrNameLst>
                                      </p:cBhvr>
                                      <p:tavLst>
                                        <p:tav tm="0">
                                          <p:val>
                                            <p:strVal val="#ppt_x"/>
                                          </p:val>
                                        </p:tav>
                                        <p:tav tm="100000">
                                          <p:val>
                                            <p:strVal val="#ppt_x"/>
                                          </p:val>
                                        </p:tav>
                                      </p:tavLst>
                                    </p:anim>
                                    <p:anim calcmode="lin" valueType="num">
                                      <p:cBhvr>
                                        <p:cTn id="78" dur="500" fill="hold"/>
                                        <p:tgtEl>
                                          <p:spTgt spid="106528"/>
                                        </p:tgtEl>
                                        <p:attrNameLst>
                                          <p:attrName>ppt_y</p:attrName>
                                        </p:attrNameLst>
                                      </p:cBhvr>
                                      <p:tavLst>
                                        <p:tav tm="0">
                                          <p:val>
                                            <p:strVal val="#ppt_y-#ppt_h/2"/>
                                          </p:val>
                                        </p:tav>
                                        <p:tav tm="100000">
                                          <p:val>
                                            <p:strVal val="#ppt_y"/>
                                          </p:val>
                                        </p:tav>
                                      </p:tavLst>
                                    </p:anim>
                                    <p:anim calcmode="lin" valueType="num">
                                      <p:cBhvr>
                                        <p:cTn id="79" dur="500" fill="hold"/>
                                        <p:tgtEl>
                                          <p:spTgt spid="106528"/>
                                        </p:tgtEl>
                                        <p:attrNameLst>
                                          <p:attrName>ppt_w</p:attrName>
                                        </p:attrNameLst>
                                      </p:cBhvr>
                                      <p:tavLst>
                                        <p:tav tm="0">
                                          <p:val>
                                            <p:strVal val="#ppt_w"/>
                                          </p:val>
                                        </p:tav>
                                        <p:tav tm="100000">
                                          <p:val>
                                            <p:strVal val="#ppt_w"/>
                                          </p:val>
                                        </p:tav>
                                      </p:tavLst>
                                    </p:anim>
                                    <p:anim calcmode="lin" valueType="num">
                                      <p:cBhvr>
                                        <p:cTn id="80" dur="500" fill="hold"/>
                                        <p:tgtEl>
                                          <p:spTgt spid="1065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928316" y="173038"/>
            <a:ext cx="4815661" cy="838200"/>
          </a:xfrm>
        </p:spPr>
        <p:txBody>
          <a:bodyPr/>
          <a:lstStyle/>
          <a:p>
            <a:pPr eaLnBrk="1" hangingPunct="1"/>
            <a:r>
              <a:rPr lang="en-US" altLang="zh-CN" sz="3600" b="0" dirty="0" smtClean="0"/>
              <a:t>3.3</a:t>
            </a:r>
            <a:r>
              <a:rPr lang="zh-CN" altLang="en-US" sz="3600" b="0" dirty="0" smtClean="0"/>
              <a:t>　栈与递归的实现</a:t>
            </a:r>
          </a:p>
        </p:txBody>
      </p:sp>
      <p:sp>
        <p:nvSpPr>
          <p:cNvPr id="59395" name="Rectangle 7"/>
          <p:cNvSpPr>
            <a:spLocks noGrp="1" noChangeArrowheads="1"/>
          </p:cNvSpPr>
          <p:nvPr>
            <p:ph type="body" sz="half" idx="1"/>
          </p:nvPr>
        </p:nvSpPr>
        <p:spPr>
          <a:xfrm>
            <a:off x="133885" y="1667166"/>
            <a:ext cx="7926176" cy="4392612"/>
          </a:xfrm>
        </p:spPr>
        <p:txBody>
          <a:bodyPr/>
          <a:lstStyle/>
          <a:p>
            <a:pPr eaLnBrk="1" hangingPunct="1"/>
            <a:r>
              <a:rPr lang="zh-CN" altLang="en-US" sz="2400" b="1" dirty="0" smtClean="0">
                <a:solidFill>
                  <a:schemeClr val="folHlink"/>
                </a:solidFill>
                <a:latin typeface="楷体_GB2312" pitchFamily="49" charset="-122"/>
                <a:ea typeface="楷体_GB2312" pitchFamily="49" charset="-122"/>
              </a:rPr>
              <a:t>递归函数</a:t>
            </a:r>
            <a:r>
              <a:rPr lang="zh-CN" altLang="en-US" sz="2400" b="1" dirty="0" smtClean="0">
                <a:latin typeface="楷体_GB2312" pitchFamily="49" charset="-122"/>
                <a:ea typeface="楷体_GB2312" pitchFamily="49" charset="-122"/>
              </a:rPr>
              <a:t>：一个直接调用自己或通过一系列调用语句间接调用自己的函数。</a:t>
            </a:r>
          </a:p>
          <a:p>
            <a:pPr eaLnBrk="1" hangingPunct="1"/>
            <a:r>
              <a:rPr lang="zh-CN" altLang="en-US" sz="2400" b="1" dirty="0" smtClean="0">
                <a:solidFill>
                  <a:schemeClr val="folHlink"/>
                </a:solidFill>
                <a:latin typeface="楷体_GB2312" pitchFamily="49" charset="-122"/>
                <a:ea typeface="楷体_GB2312" pitchFamily="49" charset="-122"/>
              </a:rPr>
              <a:t>递归的应用</a:t>
            </a:r>
            <a:r>
              <a:rPr lang="zh-CN" altLang="en-US" sz="2400" b="1" dirty="0" smtClean="0">
                <a:latin typeface="楷体_GB2312" pitchFamily="49" charset="-122"/>
                <a:ea typeface="楷体_GB2312" pitchFamily="49" charset="-122"/>
              </a:rPr>
              <a:t>：</a:t>
            </a:r>
          </a:p>
          <a:p>
            <a:pPr lvl="1" eaLnBrk="1" hangingPunct="1"/>
            <a:r>
              <a:rPr lang="zh-CN" altLang="en-US" b="1" dirty="0" smtClean="0">
                <a:latin typeface="楷体_GB2312" pitchFamily="49" charset="-122"/>
                <a:ea typeface="楷体_GB2312" pitchFamily="49" charset="-122"/>
              </a:rPr>
              <a:t>数学函数：阶乘函数、</a:t>
            </a:r>
            <a:r>
              <a:rPr lang="en-US" altLang="zh-CN" b="1" dirty="0" smtClean="0">
                <a:latin typeface="楷体_GB2312" pitchFamily="49" charset="-122"/>
                <a:ea typeface="楷体_GB2312" pitchFamily="49" charset="-122"/>
              </a:rPr>
              <a:t>2</a:t>
            </a:r>
            <a:r>
              <a:rPr lang="zh-CN" altLang="en-US" b="1" dirty="0" smtClean="0">
                <a:latin typeface="楷体_GB2312" pitchFamily="49" charset="-122"/>
                <a:ea typeface="楷体_GB2312" pitchFamily="49" charset="-122"/>
              </a:rPr>
              <a:t>阶</a:t>
            </a:r>
            <a:r>
              <a:rPr lang="en-US" altLang="zh-CN" b="1" dirty="0" smtClean="0">
                <a:latin typeface="楷体_GB2312" pitchFamily="49" charset="-122"/>
                <a:ea typeface="楷体_GB2312" pitchFamily="49" charset="-122"/>
              </a:rPr>
              <a:t>Fibonacci</a:t>
            </a:r>
            <a:r>
              <a:rPr lang="zh-CN" altLang="en-US" b="1" dirty="0" smtClean="0">
                <a:latin typeface="楷体_GB2312" pitchFamily="49" charset="-122"/>
                <a:ea typeface="楷体_GB2312" pitchFamily="49" charset="-122"/>
              </a:rPr>
              <a:t>数列、</a:t>
            </a:r>
            <a:r>
              <a:rPr lang="en-US" altLang="zh-CN" b="1" dirty="0" smtClean="0">
                <a:latin typeface="楷体_GB2312" pitchFamily="49" charset="-122"/>
                <a:ea typeface="楷体_GB2312" pitchFamily="49" charset="-122"/>
              </a:rPr>
              <a:t>Ackman</a:t>
            </a:r>
            <a:r>
              <a:rPr lang="zh-CN" altLang="en-US" b="1" dirty="0" smtClean="0">
                <a:latin typeface="楷体_GB2312" pitchFamily="49" charset="-122"/>
                <a:ea typeface="楷体_GB2312" pitchFamily="49" charset="-122"/>
              </a:rPr>
              <a:t>函数</a:t>
            </a:r>
          </a:p>
          <a:p>
            <a:pPr lvl="1" eaLnBrk="1" hangingPunct="1"/>
            <a:r>
              <a:rPr lang="zh-CN" altLang="en-US" b="1" dirty="0" smtClean="0">
                <a:latin typeface="楷体_GB2312" pitchFamily="49" charset="-122"/>
                <a:ea typeface="楷体_GB2312" pitchFamily="49" charset="-122"/>
              </a:rPr>
              <a:t>数据结构：二叉树、广义表</a:t>
            </a:r>
          </a:p>
          <a:p>
            <a:pPr lvl="1" eaLnBrk="1" hangingPunct="1"/>
            <a:r>
              <a:rPr lang="zh-CN" altLang="en-US" b="1" dirty="0" smtClean="0">
                <a:latin typeface="楷体_GB2312" pitchFamily="49" charset="-122"/>
                <a:ea typeface="楷体_GB2312" pitchFamily="49" charset="-122"/>
              </a:rPr>
              <a:t>八皇后、汉诺塔</a:t>
            </a:r>
            <a:r>
              <a:rPr lang="en-US" altLang="zh-CN" b="1" dirty="0" smtClean="0">
                <a:latin typeface="楷体_GB2312" pitchFamily="49" charset="-122"/>
                <a:ea typeface="楷体_GB2312" pitchFamily="49" charset="-122"/>
              </a:rPr>
              <a:t>(Tower of Hanoi)</a:t>
            </a:r>
            <a:r>
              <a:rPr lang="zh-CN" altLang="en-US" b="1" dirty="0" smtClean="0">
                <a:latin typeface="楷体_GB2312" pitchFamily="49" charset="-122"/>
                <a:ea typeface="楷体_GB2312" pitchFamily="49" charset="-122"/>
              </a:rPr>
              <a:t>问题</a:t>
            </a:r>
          </a:p>
          <a:p>
            <a:pPr eaLnBrk="1" hangingPunct="1"/>
            <a:r>
              <a:rPr lang="zh-CN" altLang="en-US" sz="2400" b="1" dirty="0" smtClean="0">
                <a:solidFill>
                  <a:schemeClr val="folHlink"/>
                </a:solidFill>
                <a:latin typeface="楷体_GB2312" pitchFamily="49" charset="-122"/>
                <a:ea typeface="楷体_GB2312" pitchFamily="49" charset="-122"/>
              </a:rPr>
              <a:t>递归算法设计</a:t>
            </a:r>
            <a:r>
              <a:rPr lang="zh-CN" altLang="en-US" sz="2400" b="1" dirty="0" smtClean="0">
                <a:latin typeface="楷体_GB2312" pitchFamily="49" charset="-122"/>
                <a:ea typeface="楷体_GB2312" pitchFamily="49" charset="-122"/>
              </a:rPr>
              <a:t>：</a:t>
            </a:r>
          </a:p>
          <a:p>
            <a:pPr lvl="1" eaLnBrk="1" hangingPunct="1"/>
            <a:r>
              <a:rPr lang="zh-CN" altLang="en-US" b="1" dirty="0" smtClean="0">
                <a:latin typeface="楷体_GB2312" pitchFamily="49" charset="-122"/>
                <a:ea typeface="楷体_GB2312" pitchFamily="49" charset="-122"/>
              </a:rPr>
              <a:t>将规模较大的原问题分解为一个或多个规模更小的与原问题类似的子问题</a:t>
            </a:r>
            <a:r>
              <a:rPr lang="en-US" altLang="zh-CN" b="1" dirty="0" smtClean="0">
                <a:latin typeface="楷体_GB2312" pitchFamily="49" charset="-122"/>
                <a:ea typeface="楷体_GB2312" pitchFamily="49" charset="-122"/>
              </a:rPr>
              <a:t>-</a:t>
            </a:r>
            <a:r>
              <a:rPr lang="zh-CN" altLang="en-US" b="1" dirty="0" smtClean="0">
                <a:solidFill>
                  <a:srgbClr val="FB1F44"/>
                </a:solidFill>
                <a:latin typeface="楷体_GB2312" pitchFamily="49" charset="-122"/>
                <a:ea typeface="楷体_GB2312" pitchFamily="49" charset="-122"/>
              </a:rPr>
              <a:t>递归步骤</a:t>
            </a:r>
          </a:p>
          <a:p>
            <a:pPr lvl="1" eaLnBrk="1" hangingPunct="1"/>
            <a:r>
              <a:rPr lang="zh-CN" altLang="en-US" sz="2200" b="1" dirty="0" smtClean="0">
                <a:latin typeface="楷体_GB2312" pitchFamily="49" charset="-122"/>
                <a:ea typeface="楷体_GB2312" pitchFamily="49" charset="-122"/>
              </a:rPr>
              <a:t>确定一个或多个无须分解可直接求解的子问题</a:t>
            </a:r>
            <a:r>
              <a:rPr lang="en-US" altLang="zh-CN" sz="2200" b="1" dirty="0" smtClean="0">
                <a:latin typeface="楷体_GB2312" pitchFamily="49" charset="-122"/>
                <a:ea typeface="楷体_GB2312" pitchFamily="49" charset="-122"/>
              </a:rPr>
              <a:t>-</a:t>
            </a:r>
            <a:r>
              <a:rPr lang="zh-CN" altLang="en-US" sz="2200" b="1" dirty="0" smtClean="0">
                <a:solidFill>
                  <a:srgbClr val="FB1F44"/>
                </a:solidFill>
                <a:latin typeface="楷体_GB2312" pitchFamily="49" charset="-122"/>
                <a:ea typeface="楷体_GB2312" pitchFamily="49" charset="-122"/>
              </a:rPr>
              <a:t>终止条件</a:t>
            </a:r>
            <a:endParaRPr lang="zh-CN" altLang="en-US" sz="2200" b="1" dirty="0" smtClean="0">
              <a:latin typeface="楷体_GB2312" pitchFamily="49" charset="-122"/>
              <a:ea typeface="楷体_GB2312" pitchFamily="49" charset="-122"/>
            </a:endParaRPr>
          </a:p>
        </p:txBody>
      </p:sp>
      <p:pic>
        <p:nvPicPr>
          <p:cNvPr id="59397"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0175" y="33338"/>
            <a:ext cx="3210482"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1686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83713" y="128276"/>
            <a:ext cx="7794390" cy="839787"/>
          </a:xfrm>
        </p:spPr>
        <p:txBody>
          <a:bodyPr/>
          <a:lstStyle/>
          <a:p>
            <a:pPr eaLnBrk="1" hangingPunct="1"/>
            <a:r>
              <a:rPr lang="en-US" altLang="zh-CN" sz="3600" dirty="0" smtClean="0"/>
              <a:t>3.3 </a:t>
            </a:r>
            <a:r>
              <a:rPr lang="zh-CN" altLang="en-US" sz="3600" dirty="0" smtClean="0"/>
              <a:t>栈与递归的实现</a:t>
            </a:r>
          </a:p>
        </p:txBody>
      </p:sp>
      <p:sp>
        <p:nvSpPr>
          <p:cNvPr id="61443" name="Rectangle 3"/>
          <p:cNvSpPr>
            <a:spLocks noGrp="1" noChangeArrowheads="1"/>
          </p:cNvSpPr>
          <p:nvPr>
            <p:ph type="body" idx="1"/>
          </p:nvPr>
        </p:nvSpPr>
        <p:spPr>
          <a:xfrm>
            <a:off x="0" y="1457325"/>
            <a:ext cx="4649007" cy="4419600"/>
          </a:xfrm>
        </p:spPr>
        <p:txBody>
          <a:bodyPr/>
          <a:lstStyle/>
          <a:p>
            <a:pPr eaLnBrk="1" hangingPunct="1"/>
            <a:r>
              <a:rPr lang="zh-CN" altLang="en-US" sz="2400" b="1" dirty="0" smtClean="0">
                <a:solidFill>
                  <a:schemeClr val="folHlink"/>
                </a:solidFill>
                <a:latin typeface="楷体_GB2312" pitchFamily="49" charset="-122"/>
                <a:ea typeface="楷体_GB2312" pitchFamily="49" charset="-122"/>
              </a:rPr>
              <a:t>递归的实现</a:t>
            </a:r>
            <a:r>
              <a:rPr lang="zh-CN" altLang="en-US" sz="2400" b="1" dirty="0" smtClean="0">
                <a:latin typeface="楷体_GB2312" pitchFamily="49" charset="-122"/>
                <a:ea typeface="楷体_GB2312" pitchFamily="49" charset="-122"/>
              </a:rPr>
              <a:t>：建立递归工作栈</a:t>
            </a:r>
            <a:r>
              <a:rPr lang="zh-CN" altLang="en-US" sz="2400" b="1" dirty="0" smtClean="0">
                <a:solidFill>
                  <a:srgbClr val="FF0000"/>
                </a:solidFill>
                <a:latin typeface="楷体_GB2312" pitchFamily="49" charset="-122"/>
                <a:ea typeface="楷体_GB2312" pitchFamily="49" charset="-122"/>
              </a:rPr>
              <a:t>（后调用者先返回）</a:t>
            </a:r>
          </a:p>
          <a:p>
            <a:pPr eaLnBrk="1" hangingPunct="1"/>
            <a:r>
              <a:rPr lang="zh-CN" altLang="en-US" sz="2400" b="1" dirty="0" smtClean="0">
                <a:solidFill>
                  <a:schemeClr val="tx2"/>
                </a:solidFill>
                <a:ea typeface="楷体_GB2312" pitchFamily="49" charset="-122"/>
              </a:rPr>
              <a:t>调用时</a:t>
            </a:r>
            <a:endParaRPr lang="zh-CN" altLang="en-US" sz="2000" b="1" dirty="0" smtClean="0">
              <a:latin typeface="楷体_GB2312" pitchFamily="49" charset="-122"/>
              <a:ea typeface="楷体_GB2312" pitchFamily="49" charset="-122"/>
            </a:endParaRPr>
          </a:p>
          <a:p>
            <a:pPr lvl="1" eaLnBrk="1" hangingPunct="1"/>
            <a:r>
              <a:rPr lang="zh-CN" altLang="en-US" sz="2200" b="1" dirty="0" smtClean="0">
                <a:latin typeface="楷体_GB2312" pitchFamily="49" charset="-122"/>
                <a:ea typeface="楷体_GB2312" pitchFamily="49" charset="-122"/>
              </a:rPr>
              <a:t>为调用者生成一个活动记录</a:t>
            </a:r>
          </a:p>
          <a:p>
            <a:pPr lvl="1" eaLnBrk="1" hangingPunct="1"/>
            <a:r>
              <a:rPr lang="zh-CN" altLang="en-US" sz="2200" b="1" dirty="0" smtClean="0">
                <a:latin typeface="楷体_GB2312" pitchFamily="49" charset="-122"/>
                <a:ea typeface="楷体_GB2312" pitchFamily="49" charset="-122"/>
              </a:rPr>
              <a:t>压入运行时刻栈</a:t>
            </a:r>
          </a:p>
          <a:p>
            <a:pPr lvl="1" eaLnBrk="1" hangingPunct="1"/>
            <a:r>
              <a:rPr lang="zh-CN" altLang="en-US" sz="2200" b="1" dirty="0" smtClean="0">
                <a:latin typeface="楷体_GB2312" pitchFamily="49" charset="-122"/>
                <a:ea typeface="楷体_GB2312" pitchFamily="49" charset="-122"/>
              </a:rPr>
              <a:t>程序控制权转交给被调函数</a:t>
            </a:r>
          </a:p>
          <a:p>
            <a:pPr eaLnBrk="1" hangingPunct="1"/>
            <a:r>
              <a:rPr lang="zh-CN" altLang="en-US" sz="2400" b="1" dirty="0" smtClean="0">
                <a:solidFill>
                  <a:schemeClr val="tx2"/>
                </a:solidFill>
                <a:ea typeface="楷体_GB2312" pitchFamily="49" charset="-122"/>
              </a:rPr>
              <a:t>返回时</a:t>
            </a:r>
            <a:endParaRPr lang="zh-CN" altLang="en-US" sz="2000" b="1" dirty="0" smtClean="0">
              <a:latin typeface="楷体_GB2312" pitchFamily="49" charset="-122"/>
              <a:ea typeface="楷体_GB2312" pitchFamily="49" charset="-122"/>
            </a:endParaRPr>
          </a:p>
          <a:p>
            <a:pPr lvl="1" eaLnBrk="1" hangingPunct="1"/>
            <a:r>
              <a:rPr lang="zh-CN" altLang="en-US" sz="2200" b="1" dirty="0" smtClean="0">
                <a:latin typeface="楷体_GB2312" pitchFamily="49" charset="-122"/>
                <a:ea typeface="楷体_GB2312" pitchFamily="49" charset="-122"/>
              </a:rPr>
              <a:t>被调函数执行完毕，运行时刻栈顶的活动结构退栈</a:t>
            </a:r>
          </a:p>
          <a:p>
            <a:pPr lvl="1" eaLnBrk="1" hangingPunct="1"/>
            <a:r>
              <a:rPr lang="zh-CN" altLang="en-US" sz="2200" b="1" dirty="0" smtClean="0">
                <a:latin typeface="楷体_GB2312" pitchFamily="49" charset="-122"/>
                <a:ea typeface="楷体_GB2312" pitchFamily="49" charset="-122"/>
              </a:rPr>
              <a:t>根据退栈的活动结构中保存的返回地址将程序控制权交给调用者继续执行</a:t>
            </a:r>
          </a:p>
        </p:txBody>
      </p:sp>
      <p:grpSp>
        <p:nvGrpSpPr>
          <p:cNvPr id="61444" name="Group 4"/>
          <p:cNvGrpSpPr>
            <a:grpSpLocks/>
          </p:cNvGrpSpPr>
          <p:nvPr/>
        </p:nvGrpSpPr>
        <p:grpSpPr bwMode="auto">
          <a:xfrm>
            <a:off x="4212369" y="2816310"/>
            <a:ext cx="4933219" cy="1962150"/>
            <a:chOff x="2775" y="2868"/>
            <a:chExt cx="2985" cy="1236"/>
          </a:xfrm>
        </p:grpSpPr>
        <p:sp>
          <p:nvSpPr>
            <p:cNvPr id="61446" name="Text Box 5"/>
            <p:cNvSpPr txBox="1">
              <a:spLocks noChangeArrowheads="1"/>
            </p:cNvSpPr>
            <p:nvPr/>
          </p:nvSpPr>
          <p:spPr bwMode="auto">
            <a:xfrm>
              <a:off x="4071" y="2868"/>
              <a:ext cx="1584" cy="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kumimoji="1" lang="en-US" altLang="zh-CN" sz="2000">
                  <a:latin typeface="Times New Roman" pitchFamily="18" charset="0"/>
                </a:rPr>
                <a:t>Local Variables</a:t>
              </a:r>
            </a:p>
          </p:txBody>
        </p:sp>
        <p:sp>
          <p:nvSpPr>
            <p:cNvPr id="61447" name="Text Box 6"/>
            <p:cNvSpPr txBox="1">
              <a:spLocks noChangeArrowheads="1"/>
            </p:cNvSpPr>
            <p:nvPr/>
          </p:nvSpPr>
          <p:spPr bwMode="auto">
            <a:xfrm>
              <a:off x="4071" y="3120"/>
              <a:ext cx="1584" cy="4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kumimoji="1" lang="en-US" altLang="zh-CN" sz="2000">
                  <a:latin typeface="Times New Roman" pitchFamily="18" charset="0"/>
                </a:rPr>
                <a:t>Return Address</a:t>
              </a:r>
            </a:p>
            <a:p>
              <a:pPr eaLnBrk="1" hangingPunct="1">
                <a:spcBef>
                  <a:spcPct val="50000"/>
                </a:spcBef>
                <a:buClrTx/>
                <a:buSzTx/>
                <a:buFontTx/>
                <a:buNone/>
              </a:pPr>
              <a:r>
                <a:rPr kumimoji="1" lang="en-US" altLang="zh-CN" sz="1600">
                  <a:solidFill>
                    <a:srgbClr val="008000"/>
                  </a:solidFill>
                  <a:latin typeface="Times New Roman" pitchFamily="18" charset="0"/>
                </a:rPr>
                <a:t>&lt;next instruction Location&gt;</a:t>
              </a:r>
            </a:p>
          </p:txBody>
        </p:sp>
        <p:sp>
          <p:nvSpPr>
            <p:cNvPr id="61448" name="Text Box 7"/>
            <p:cNvSpPr txBox="1">
              <a:spLocks noChangeArrowheads="1"/>
            </p:cNvSpPr>
            <p:nvPr/>
          </p:nvSpPr>
          <p:spPr bwMode="auto">
            <a:xfrm>
              <a:off x="4074" y="3612"/>
              <a:ext cx="1581" cy="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kumimoji="1" lang="en-US" altLang="zh-CN" sz="2000">
                  <a:latin typeface="Times New Roman" pitchFamily="18" charset="0"/>
                </a:rPr>
                <a:t>Parameters</a:t>
              </a:r>
            </a:p>
          </p:txBody>
        </p:sp>
        <p:sp>
          <p:nvSpPr>
            <p:cNvPr id="61449" name="Text Box 8"/>
            <p:cNvSpPr txBox="1">
              <a:spLocks noChangeArrowheads="1"/>
            </p:cNvSpPr>
            <p:nvPr/>
          </p:nvSpPr>
          <p:spPr bwMode="auto">
            <a:xfrm>
              <a:off x="3792" y="3873"/>
              <a:ext cx="19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zh-CN" altLang="en-US" sz="1800" b="1">
                  <a:latin typeface="Times New Roman" pitchFamily="18" charset="0"/>
                </a:rPr>
                <a:t>活动结构（</a:t>
              </a:r>
              <a:r>
                <a:rPr kumimoji="1" lang="en-US" altLang="zh-CN" sz="1800" b="1">
                  <a:latin typeface="Times New Roman" pitchFamily="18" charset="0"/>
                </a:rPr>
                <a:t>ActivationFrame</a:t>
              </a:r>
              <a:r>
                <a:rPr kumimoji="1" lang="zh-CN" altLang="en-US" sz="1800" b="1">
                  <a:latin typeface="Times New Roman" pitchFamily="18" charset="0"/>
                </a:rPr>
                <a:t>）</a:t>
              </a:r>
            </a:p>
          </p:txBody>
        </p:sp>
        <p:sp>
          <p:nvSpPr>
            <p:cNvPr id="61450" name="Rectangle 9"/>
            <p:cNvSpPr>
              <a:spLocks noChangeArrowheads="1"/>
            </p:cNvSpPr>
            <p:nvPr/>
          </p:nvSpPr>
          <p:spPr bwMode="auto">
            <a:xfrm>
              <a:off x="2775" y="3408"/>
              <a:ext cx="11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Activation Record</a:t>
              </a:r>
            </a:p>
          </p:txBody>
        </p:sp>
        <p:sp>
          <p:nvSpPr>
            <p:cNvPr id="61451" name="AutoShape 10"/>
            <p:cNvSpPr>
              <a:spLocks/>
            </p:cNvSpPr>
            <p:nvPr/>
          </p:nvSpPr>
          <p:spPr bwMode="auto">
            <a:xfrm>
              <a:off x="3963" y="3261"/>
              <a:ext cx="96" cy="528"/>
            </a:xfrm>
            <a:prstGeom prst="leftBrace">
              <a:avLst>
                <a:gd name="adj1" fmla="val 45833"/>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grpSp>
    </p:spTree>
    <p:extLst>
      <p:ext uri="{BB962C8B-B14F-4D97-AF65-F5344CB8AC3E}">
        <p14:creationId xmlns:p14="http://schemas.microsoft.com/office/powerpoint/2010/main" val="2622930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365189" y="1484374"/>
            <a:ext cx="4279056" cy="480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kumimoji="1" lang="en-US" altLang="zh-CN" sz="2400" b="1">
                <a:latin typeface="Times New Roman" pitchFamily="18" charset="0"/>
              </a:rPr>
              <a:t>int fact(int n)</a:t>
            </a:r>
          </a:p>
          <a:p>
            <a:pPr eaLnBrk="1" hangingPunct="1">
              <a:buFont typeface="Wingdings" pitchFamily="2" charset="2"/>
              <a:buNone/>
            </a:pPr>
            <a:r>
              <a:rPr kumimoji="1" lang="en-US" altLang="zh-CN" sz="2400" b="1">
                <a:latin typeface="Times New Roman" pitchFamily="18" charset="0"/>
              </a:rPr>
              <a:t>{   if (n= =0) </a:t>
            </a:r>
          </a:p>
          <a:p>
            <a:pPr eaLnBrk="1" hangingPunct="1">
              <a:buFont typeface="Wingdings" pitchFamily="2" charset="2"/>
              <a:buNone/>
            </a:pPr>
            <a:r>
              <a:rPr kumimoji="1" lang="en-US" altLang="zh-CN" sz="2400" b="1">
                <a:latin typeface="Times New Roman" pitchFamily="18" charset="0"/>
              </a:rPr>
              <a:t>    {  s=1; return 1;}</a:t>
            </a:r>
          </a:p>
          <a:p>
            <a:pPr eaLnBrk="1" hangingPunct="1">
              <a:buFont typeface="Wingdings" pitchFamily="2" charset="2"/>
              <a:buNone/>
            </a:pPr>
            <a:r>
              <a:rPr kumimoji="1" lang="en-US" altLang="zh-CN" sz="2400" b="1">
                <a:latin typeface="Times New Roman" pitchFamily="18" charset="0"/>
              </a:rPr>
              <a:t>    else  </a:t>
            </a:r>
          </a:p>
          <a:p>
            <a:pPr eaLnBrk="1" hangingPunct="1">
              <a:buFont typeface="Wingdings" pitchFamily="2" charset="2"/>
              <a:buNone/>
            </a:pPr>
            <a:r>
              <a:rPr kumimoji="1" lang="en-US" altLang="zh-CN" sz="2400" b="1">
                <a:latin typeface="Times New Roman" pitchFamily="18" charset="0"/>
              </a:rPr>
              <a:t>    {   s=n*fact(n-1);</a:t>
            </a:r>
            <a:r>
              <a:rPr kumimoji="1" lang="en-US" altLang="zh-CN" sz="2400" b="1">
                <a:solidFill>
                  <a:schemeClr val="tx2"/>
                </a:solidFill>
                <a:latin typeface="Times New Roman" pitchFamily="18" charset="0"/>
              </a:rPr>
              <a:t> </a:t>
            </a:r>
          </a:p>
          <a:p>
            <a:pPr eaLnBrk="1" hangingPunct="1">
              <a:buFont typeface="Wingdings" pitchFamily="2" charset="2"/>
              <a:buNone/>
            </a:pPr>
            <a:r>
              <a:rPr kumimoji="1" lang="en-US" altLang="zh-CN" sz="2400" b="1">
                <a:solidFill>
                  <a:schemeClr val="tx2"/>
                </a:solidFill>
                <a:latin typeface="Times New Roman" pitchFamily="18" charset="0"/>
              </a:rPr>
              <a:t>        </a:t>
            </a:r>
            <a:r>
              <a:rPr kumimoji="1" lang="en-US" altLang="zh-CN" sz="2400" b="1">
                <a:latin typeface="Times New Roman" pitchFamily="18" charset="0"/>
              </a:rPr>
              <a:t>return s;</a:t>
            </a:r>
          </a:p>
          <a:p>
            <a:pPr eaLnBrk="1" hangingPunct="1">
              <a:buFont typeface="Wingdings" pitchFamily="2" charset="2"/>
              <a:buNone/>
            </a:pPr>
            <a:r>
              <a:rPr kumimoji="1" lang="en-US" altLang="zh-CN" sz="2400" b="1">
                <a:latin typeface="Times New Roman" pitchFamily="18" charset="0"/>
              </a:rPr>
              <a:t>    }</a:t>
            </a:r>
          </a:p>
          <a:p>
            <a:pPr eaLnBrk="1" hangingPunct="1">
              <a:buFont typeface="Wingdings" pitchFamily="2" charset="2"/>
              <a:buNone/>
            </a:pPr>
            <a:r>
              <a:rPr kumimoji="1" lang="en-US" altLang="zh-CN" sz="2400" b="1">
                <a:latin typeface="Times New Roman" pitchFamily="18" charset="0"/>
              </a:rPr>
              <a:t>}</a:t>
            </a:r>
          </a:p>
          <a:p>
            <a:pPr eaLnBrk="1" hangingPunct="1">
              <a:buFont typeface="Wingdings" pitchFamily="2" charset="2"/>
              <a:buNone/>
            </a:pPr>
            <a:r>
              <a:rPr kumimoji="1" lang="en-US" altLang="zh-CN" sz="2400" b="1">
                <a:latin typeface="Times New Roman" pitchFamily="18" charset="0"/>
              </a:rPr>
              <a:t>void main()</a:t>
            </a:r>
          </a:p>
          <a:p>
            <a:pPr eaLnBrk="1" hangingPunct="1">
              <a:buFont typeface="Wingdings" pitchFamily="2" charset="2"/>
              <a:buNone/>
            </a:pPr>
            <a:r>
              <a:rPr kumimoji="1" lang="en-US" altLang="zh-CN" sz="2400" b="1">
                <a:latin typeface="Times New Roman" pitchFamily="18" charset="0"/>
              </a:rPr>
              <a:t>{ int N= fact(5);}</a:t>
            </a:r>
          </a:p>
        </p:txBody>
      </p:sp>
      <p:graphicFrame>
        <p:nvGraphicFramePr>
          <p:cNvPr id="62467" name="Object 3"/>
          <p:cNvGraphicFramePr>
            <a:graphicFrameLocks noChangeAspect="1"/>
          </p:cNvGraphicFramePr>
          <p:nvPr>
            <p:extLst>
              <p:ext uri="{D42A27DB-BD31-4B8C-83A1-F6EECF244321}">
                <p14:modId xmlns:p14="http://schemas.microsoft.com/office/powerpoint/2010/main" val="2385617195"/>
              </p:ext>
            </p:extLst>
          </p:nvPr>
        </p:nvGraphicFramePr>
        <p:xfrm>
          <a:off x="5365095" y="1455799"/>
          <a:ext cx="3139032" cy="914400"/>
        </p:xfrm>
        <a:graphic>
          <a:graphicData uri="http://schemas.openxmlformats.org/presentationml/2006/ole">
            <mc:AlternateContent xmlns:mc="http://schemas.openxmlformats.org/markup-compatibility/2006">
              <mc:Choice xmlns:v="urn:schemas-microsoft-com:vml" Requires="v">
                <p:oleObj spid="_x0000_s1045" name="Equation" r:id="rId3" imgW="1371600" imgH="457200" progId="Equation.3">
                  <p:embed/>
                </p:oleObj>
              </mc:Choice>
              <mc:Fallback>
                <p:oleObj name="Equation" r:id="rId3" imgW="13716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095" y="1455799"/>
                        <a:ext cx="313903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9" name="Text Box 79"/>
          <p:cNvSpPr txBox="1">
            <a:spLocks noChangeArrowheads="1"/>
          </p:cNvSpPr>
          <p:nvPr/>
        </p:nvSpPr>
        <p:spPr bwMode="auto">
          <a:xfrm>
            <a:off x="5611590" y="5900888"/>
            <a:ext cx="274367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zh-CN" altLang="en-US" sz="2000" b="1" dirty="0">
                <a:solidFill>
                  <a:schemeClr val="tx2"/>
                </a:solidFill>
                <a:ea typeface="楷体_GB2312" pitchFamily="49" charset="-122"/>
              </a:rPr>
              <a:t>活动记录进栈示意图</a:t>
            </a:r>
          </a:p>
        </p:txBody>
      </p:sp>
      <p:grpSp>
        <p:nvGrpSpPr>
          <p:cNvPr id="2080" name="Group 82"/>
          <p:cNvGrpSpPr>
            <a:grpSpLocks/>
          </p:cNvGrpSpPr>
          <p:nvPr/>
        </p:nvGrpSpPr>
        <p:grpSpPr bwMode="auto">
          <a:xfrm>
            <a:off x="2700807" y="5418200"/>
            <a:ext cx="1448051" cy="396875"/>
            <a:chOff x="1248" y="3657"/>
            <a:chExt cx="912" cy="250"/>
          </a:xfrm>
        </p:grpSpPr>
        <p:sp>
          <p:nvSpPr>
            <p:cNvPr id="62509" name="Line 80"/>
            <p:cNvSpPr>
              <a:spLocks noChangeShapeType="1"/>
            </p:cNvSpPr>
            <p:nvPr/>
          </p:nvSpPr>
          <p:spPr bwMode="auto">
            <a:xfrm flipH="1">
              <a:off x="1248" y="3792"/>
              <a:ext cx="29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510" name="Text Box 81"/>
            <p:cNvSpPr txBox="1">
              <a:spLocks noChangeArrowheads="1"/>
            </p:cNvSpPr>
            <p:nvPr/>
          </p:nvSpPr>
          <p:spPr bwMode="auto">
            <a:xfrm>
              <a:off x="1488" y="3657"/>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000" b="1">
                  <a:solidFill>
                    <a:srgbClr val="FF0000"/>
                  </a:solidFill>
                  <a:latin typeface="Times New Roman" pitchFamily="18" charset="0"/>
                </a:rPr>
                <a:t>ReLoc1</a:t>
              </a:r>
            </a:p>
          </p:txBody>
        </p:sp>
      </p:grpSp>
      <p:grpSp>
        <p:nvGrpSpPr>
          <p:cNvPr id="2081" name="Group 83"/>
          <p:cNvGrpSpPr>
            <a:grpSpLocks/>
          </p:cNvGrpSpPr>
          <p:nvPr/>
        </p:nvGrpSpPr>
        <p:grpSpPr bwMode="auto">
          <a:xfrm>
            <a:off x="3132682" y="3257613"/>
            <a:ext cx="1448051" cy="396875"/>
            <a:chOff x="1248" y="3657"/>
            <a:chExt cx="912" cy="250"/>
          </a:xfrm>
        </p:grpSpPr>
        <p:sp>
          <p:nvSpPr>
            <p:cNvPr id="62507" name="Line 84"/>
            <p:cNvSpPr>
              <a:spLocks noChangeShapeType="1"/>
            </p:cNvSpPr>
            <p:nvPr/>
          </p:nvSpPr>
          <p:spPr bwMode="auto">
            <a:xfrm flipH="1">
              <a:off x="1248" y="3792"/>
              <a:ext cx="29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508" name="Text Box 85"/>
            <p:cNvSpPr txBox="1">
              <a:spLocks noChangeArrowheads="1"/>
            </p:cNvSpPr>
            <p:nvPr/>
          </p:nvSpPr>
          <p:spPr bwMode="auto">
            <a:xfrm>
              <a:off x="1488" y="3657"/>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000" b="1">
                  <a:solidFill>
                    <a:srgbClr val="FF0000"/>
                  </a:solidFill>
                  <a:latin typeface="Times New Roman" pitchFamily="18" charset="0"/>
                </a:rPr>
                <a:t>ReLoc2</a:t>
              </a:r>
            </a:p>
          </p:txBody>
        </p:sp>
      </p:grpSp>
      <p:graphicFrame>
        <p:nvGraphicFramePr>
          <p:cNvPr id="14" name="Group 61"/>
          <p:cNvGraphicFramePr>
            <a:graphicFrameLocks noGrp="1"/>
          </p:cNvGraphicFramePr>
          <p:nvPr>
            <p:extLst>
              <p:ext uri="{D42A27DB-BD31-4B8C-83A1-F6EECF244321}">
                <p14:modId xmlns:p14="http://schemas.microsoft.com/office/powerpoint/2010/main" val="2742885705"/>
              </p:ext>
            </p:extLst>
          </p:nvPr>
        </p:nvGraphicFramePr>
        <p:xfrm>
          <a:off x="6147867" y="2686112"/>
          <a:ext cx="2591250" cy="3200400"/>
        </p:xfrm>
        <a:graphic>
          <a:graphicData uri="http://schemas.openxmlformats.org/drawingml/2006/table">
            <a:tbl>
              <a:tblPr/>
              <a:tblGrid>
                <a:gridCol w="1143199"/>
                <a:gridCol w="1448051"/>
              </a:tblGrid>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参数表</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返回地址</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ReLoc2</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ReLoc2</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ReLoc2</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ReLoc2</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ReLoc2</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ReLoc1</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5" name="Group 88"/>
          <p:cNvGraphicFramePr>
            <a:graphicFrameLocks noGrp="1"/>
          </p:cNvGraphicFramePr>
          <p:nvPr>
            <p:extLst>
              <p:ext uri="{D42A27DB-BD31-4B8C-83A1-F6EECF244321}">
                <p14:modId xmlns:p14="http://schemas.microsoft.com/office/powerpoint/2010/main" val="2692868936"/>
              </p:ext>
            </p:extLst>
          </p:nvPr>
        </p:nvGraphicFramePr>
        <p:xfrm>
          <a:off x="5004669" y="2686112"/>
          <a:ext cx="1143199" cy="3200400"/>
        </p:xfrm>
        <a:graphic>
          <a:graphicData uri="http://schemas.openxmlformats.org/drawingml/2006/table">
            <a:tbl>
              <a:tblPr/>
              <a:tblGrid>
                <a:gridCol w="1143199"/>
              </a:tblGrid>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rPr>
                        <a:t>调用者</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fact(1)</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fact(2)</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fact(3)</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fact(4)</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fact(5)</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main()</a:t>
                      </a:r>
                    </a:p>
                  </a:txBody>
                  <a:tcPr marL="91456" marR="91456" horzOverflow="overflow">
                    <a:lnL>
                      <a:noFill/>
                    </a:lnL>
                    <a:lnR>
                      <a:noFill/>
                    </a:lnR>
                    <a:lnT>
                      <a:noFill/>
                    </a:lnT>
                    <a:lnB>
                      <a:noFill/>
                    </a:lnB>
                    <a:lnTlToBr>
                      <a:noFill/>
                    </a:lnTlToBr>
                    <a:lnBlToTr>
                      <a:noFill/>
                    </a:lnBlToTr>
                    <a:noFill/>
                  </a:tcPr>
                </a:tc>
              </a:tr>
            </a:tbl>
          </a:graphicData>
        </a:graphic>
      </p:graphicFrame>
      <p:sp>
        <p:nvSpPr>
          <p:cNvPr id="2" name="标题 1"/>
          <p:cNvSpPr>
            <a:spLocks noGrp="1"/>
          </p:cNvSpPr>
          <p:nvPr>
            <p:ph type="title"/>
          </p:nvPr>
        </p:nvSpPr>
        <p:spPr/>
        <p:txBody>
          <a:bodyPr/>
          <a:lstStyle/>
          <a:p>
            <a:r>
              <a:rPr lang="en-US" altLang="zh-CN" dirty="0"/>
              <a:t>3.3</a:t>
            </a:r>
            <a:r>
              <a:rPr lang="zh-CN" altLang="en-US" dirty="0"/>
              <a:t>　栈与递归的实现</a:t>
            </a:r>
            <a:r>
              <a:rPr lang="en-US" altLang="zh-CN" dirty="0"/>
              <a:t>-</a:t>
            </a:r>
            <a:r>
              <a:rPr lang="zh-CN" altLang="en-US" dirty="0" smtClean="0"/>
              <a:t>阶乘函数</a:t>
            </a:r>
            <a:endParaRPr lang="zh-CN" altLang="en-US" dirty="0"/>
          </a:p>
        </p:txBody>
      </p:sp>
    </p:spTree>
    <p:extLst>
      <p:ext uri="{BB962C8B-B14F-4D97-AF65-F5344CB8AC3E}">
        <p14:creationId xmlns:p14="http://schemas.microsoft.com/office/powerpoint/2010/main" val="1359384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0290">
                                            <p:txEl>
                                              <p:pRg st="0" end="0"/>
                                            </p:txEl>
                                          </p:spTgt>
                                        </p:tgtEl>
                                        <p:attrNameLst>
                                          <p:attrName>style.visibility</p:attrName>
                                        </p:attrNameLst>
                                      </p:cBhvr>
                                      <p:to>
                                        <p:strVal val="visible"/>
                                      </p:to>
                                    </p:set>
                                    <p:anim calcmode="lin" valueType="num">
                                      <p:cBhvr additive="base">
                                        <p:cTn id="7" dur="500" fill="hold"/>
                                        <p:tgtEl>
                                          <p:spTgt spid="14029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029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40290">
                                            <p:txEl>
                                              <p:pRg st="1" end="1"/>
                                            </p:txEl>
                                          </p:spTgt>
                                        </p:tgtEl>
                                        <p:attrNameLst>
                                          <p:attrName>style.visibility</p:attrName>
                                        </p:attrNameLst>
                                      </p:cBhvr>
                                      <p:to>
                                        <p:strVal val="visible"/>
                                      </p:to>
                                    </p:set>
                                    <p:anim calcmode="lin" valueType="num">
                                      <p:cBhvr additive="base">
                                        <p:cTn id="13" dur="500" fill="hold"/>
                                        <p:tgtEl>
                                          <p:spTgt spid="14029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029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40290">
                                            <p:txEl>
                                              <p:pRg st="2" end="2"/>
                                            </p:txEl>
                                          </p:spTgt>
                                        </p:tgtEl>
                                        <p:attrNameLst>
                                          <p:attrName>style.visibility</p:attrName>
                                        </p:attrNameLst>
                                      </p:cBhvr>
                                      <p:to>
                                        <p:strVal val="visible"/>
                                      </p:to>
                                    </p:set>
                                    <p:anim calcmode="lin" valueType="num">
                                      <p:cBhvr additive="base">
                                        <p:cTn id="19" dur="500" fill="hold"/>
                                        <p:tgtEl>
                                          <p:spTgt spid="14029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029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40290">
                                            <p:txEl>
                                              <p:pRg st="3" end="3"/>
                                            </p:txEl>
                                          </p:spTgt>
                                        </p:tgtEl>
                                        <p:attrNameLst>
                                          <p:attrName>style.visibility</p:attrName>
                                        </p:attrNameLst>
                                      </p:cBhvr>
                                      <p:to>
                                        <p:strVal val="visible"/>
                                      </p:to>
                                    </p:set>
                                    <p:anim calcmode="lin" valueType="num">
                                      <p:cBhvr additive="base">
                                        <p:cTn id="25" dur="500" fill="hold"/>
                                        <p:tgtEl>
                                          <p:spTgt spid="140290">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029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40290">
                                            <p:txEl>
                                              <p:pRg st="4" end="4"/>
                                            </p:txEl>
                                          </p:spTgt>
                                        </p:tgtEl>
                                        <p:attrNameLst>
                                          <p:attrName>style.visibility</p:attrName>
                                        </p:attrNameLst>
                                      </p:cBhvr>
                                      <p:to>
                                        <p:strVal val="visible"/>
                                      </p:to>
                                    </p:set>
                                    <p:anim calcmode="lin" valueType="num">
                                      <p:cBhvr additive="base">
                                        <p:cTn id="31" dur="500" fill="hold"/>
                                        <p:tgtEl>
                                          <p:spTgt spid="140290">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029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40290">
                                            <p:txEl>
                                              <p:pRg st="5" end="5"/>
                                            </p:txEl>
                                          </p:spTgt>
                                        </p:tgtEl>
                                        <p:attrNameLst>
                                          <p:attrName>style.visibility</p:attrName>
                                        </p:attrNameLst>
                                      </p:cBhvr>
                                      <p:to>
                                        <p:strVal val="visible"/>
                                      </p:to>
                                    </p:set>
                                    <p:anim calcmode="lin" valueType="num">
                                      <p:cBhvr additive="base">
                                        <p:cTn id="37" dur="500" fill="hold"/>
                                        <p:tgtEl>
                                          <p:spTgt spid="140290">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029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40290">
                                            <p:txEl>
                                              <p:pRg st="6" end="6"/>
                                            </p:txEl>
                                          </p:spTgt>
                                        </p:tgtEl>
                                        <p:attrNameLst>
                                          <p:attrName>style.visibility</p:attrName>
                                        </p:attrNameLst>
                                      </p:cBhvr>
                                      <p:to>
                                        <p:strVal val="visible"/>
                                      </p:to>
                                    </p:set>
                                    <p:anim calcmode="lin" valueType="num">
                                      <p:cBhvr additive="base">
                                        <p:cTn id="43" dur="500" fill="hold"/>
                                        <p:tgtEl>
                                          <p:spTgt spid="140290">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029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40290">
                                            <p:txEl>
                                              <p:pRg st="7" end="7"/>
                                            </p:txEl>
                                          </p:spTgt>
                                        </p:tgtEl>
                                        <p:attrNameLst>
                                          <p:attrName>style.visibility</p:attrName>
                                        </p:attrNameLst>
                                      </p:cBhvr>
                                      <p:to>
                                        <p:strVal val="visible"/>
                                      </p:to>
                                    </p:set>
                                    <p:anim calcmode="lin" valueType="num">
                                      <p:cBhvr additive="base">
                                        <p:cTn id="49" dur="500" fill="hold"/>
                                        <p:tgtEl>
                                          <p:spTgt spid="140290">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0290">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40290">
                                            <p:txEl>
                                              <p:pRg st="8" end="8"/>
                                            </p:txEl>
                                          </p:spTgt>
                                        </p:tgtEl>
                                        <p:attrNameLst>
                                          <p:attrName>style.visibility</p:attrName>
                                        </p:attrNameLst>
                                      </p:cBhvr>
                                      <p:to>
                                        <p:strVal val="visible"/>
                                      </p:to>
                                    </p:set>
                                    <p:anim calcmode="lin" valueType="num">
                                      <p:cBhvr additive="base">
                                        <p:cTn id="55" dur="500" fill="hold"/>
                                        <p:tgtEl>
                                          <p:spTgt spid="140290">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0290">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140290">
                                            <p:txEl>
                                              <p:pRg st="9" end="9"/>
                                            </p:txEl>
                                          </p:spTgt>
                                        </p:tgtEl>
                                        <p:attrNameLst>
                                          <p:attrName>style.visibility</p:attrName>
                                        </p:attrNameLst>
                                      </p:cBhvr>
                                      <p:to>
                                        <p:strVal val="visible"/>
                                      </p:to>
                                    </p:set>
                                    <p:anim calcmode="lin" valueType="num">
                                      <p:cBhvr additive="base">
                                        <p:cTn id="61" dur="500" fill="hold"/>
                                        <p:tgtEl>
                                          <p:spTgt spid="140290">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0290">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08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208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build="p" autoUpdateAnimBg="0"/>
      <p:bldP spid="207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sz="3600" smtClean="0"/>
              <a:t>3.3 </a:t>
            </a:r>
            <a:r>
              <a:rPr lang="zh-CN" altLang="en-US" sz="3600" smtClean="0"/>
              <a:t>栈与递归的实现</a:t>
            </a:r>
            <a:r>
              <a:rPr kumimoji="1" lang="en-US" altLang="zh-CN" sz="3600" smtClean="0"/>
              <a:t>-</a:t>
            </a:r>
            <a:r>
              <a:rPr kumimoji="1" lang="zh-CN" altLang="en-US" sz="3600" smtClean="0"/>
              <a:t>阶乘函数</a:t>
            </a:r>
            <a:endParaRPr lang="zh-CN" altLang="en-US" sz="3600" smtClean="0"/>
          </a:p>
        </p:txBody>
      </p:sp>
      <p:sp>
        <p:nvSpPr>
          <p:cNvPr id="63491" name="Rectangle 3"/>
          <p:cNvSpPr>
            <a:spLocks noGrp="1" noChangeArrowheads="1"/>
          </p:cNvSpPr>
          <p:nvPr>
            <p:ph type="body" idx="1"/>
          </p:nvPr>
        </p:nvSpPr>
        <p:spPr>
          <a:xfrm>
            <a:off x="6000205" y="1358067"/>
            <a:ext cx="3145383" cy="4648200"/>
          </a:xfrm>
        </p:spPr>
        <p:txBody>
          <a:bodyPr/>
          <a:lstStyle/>
          <a:p>
            <a:pPr eaLnBrk="1" hangingPunct="1">
              <a:buFont typeface="Wingdings" pitchFamily="2" charset="2"/>
              <a:buNone/>
            </a:pPr>
            <a:r>
              <a:rPr lang="en-US" altLang="zh-CN" sz="2000" smtClean="0"/>
              <a:t>s=1*fact(0)</a:t>
            </a:r>
          </a:p>
          <a:p>
            <a:pPr eaLnBrk="1" hangingPunct="1">
              <a:buFont typeface="Wingdings" pitchFamily="2" charset="2"/>
              <a:buNone/>
            </a:pPr>
            <a:r>
              <a:rPr lang="en-US" altLang="zh-CN" sz="2000" smtClean="0"/>
              <a:t>return s;   </a:t>
            </a:r>
            <a:r>
              <a:rPr lang="en-US" altLang="zh-CN" sz="2000" smtClean="0">
                <a:solidFill>
                  <a:srgbClr val="008000"/>
                </a:solidFill>
              </a:rPr>
              <a:t>//fact(1)</a:t>
            </a:r>
            <a:r>
              <a:rPr lang="zh-CN" altLang="en-US" sz="2000" smtClean="0">
                <a:solidFill>
                  <a:srgbClr val="008000"/>
                </a:solidFill>
              </a:rPr>
              <a:t>返回</a:t>
            </a:r>
            <a:r>
              <a:rPr lang="en-US" altLang="zh-CN" sz="2000" smtClean="0">
                <a:solidFill>
                  <a:srgbClr val="008000"/>
                </a:solidFill>
              </a:rPr>
              <a:t>1</a:t>
            </a:r>
          </a:p>
          <a:p>
            <a:pPr eaLnBrk="1" hangingPunct="1">
              <a:buFont typeface="Wingdings" pitchFamily="2" charset="2"/>
              <a:buNone/>
            </a:pPr>
            <a:r>
              <a:rPr lang="en-US" altLang="zh-CN" sz="2000" smtClean="0"/>
              <a:t>s=2*fact(1)</a:t>
            </a:r>
          </a:p>
          <a:p>
            <a:pPr eaLnBrk="1" hangingPunct="1">
              <a:buFont typeface="Wingdings" pitchFamily="2" charset="2"/>
              <a:buNone/>
            </a:pPr>
            <a:r>
              <a:rPr lang="en-US" altLang="zh-CN" sz="2000" smtClean="0"/>
              <a:t>return s;  </a:t>
            </a:r>
            <a:r>
              <a:rPr lang="en-US" altLang="zh-CN" sz="2000" smtClean="0">
                <a:solidFill>
                  <a:srgbClr val="008000"/>
                </a:solidFill>
              </a:rPr>
              <a:t>//fact(2)</a:t>
            </a:r>
            <a:r>
              <a:rPr lang="zh-CN" altLang="en-US" sz="2000" smtClean="0">
                <a:solidFill>
                  <a:srgbClr val="008000"/>
                </a:solidFill>
              </a:rPr>
              <a:t>返回</a:t>
            </a:r>
            <a:r>
              <a:rPr lang="en-US" altLang="zh-CN" sz="2000" smtClean="0">
                <a:solidFill>
                  <a:srgbClr val="008000"/>
                </a:solidFill>
              </a:rPr>
              <a:t>2</a:t>
            </a:r>
          </a:p>
          <a:p>
            <a:pPr eaLnBrk="1" hangingPunct="1">
              <a:buFont typeface="Wingdings" pitchFamily="2" charset="2"/>
              <a:buNone/>
            </a:pPr>
            <a:r>
              <a:rPr lang="en-US" altLang="zh-CN" sz="2000" smtClean="0"/>
              <a:t>s=3*fact(2)</a:t>
            </a:r>
          </a:p>
          <a:p>
            <a:pPr eaLnBrk="1" hangingPunct="1">
              <a:buFont typeface="Wingdings" pitchFamily="2" charset="2"/>
              <a:buNone/>
            </a:pPr>
            <a:r>
              <a:rPr lang="en-US" altLang="zh-CN" sz="2000" smtClean="0"/>
              <a:t>return s;  </a:t>
            </a:r>
            <a:r>
              <a:rPr lang="en-US" altLang="zh-CN" sz="2000" smtClean="0">
                <a:solidFill>
                  <a:srgbClr val="008000"/>
                </a:solidFill>
              </a:rPr>
              <a:t>//fact(3)</a:t>
            </a:r>
            <a:r>
              <a:rPr lang="zh-CN" altLang="en-US" sz="2000" smtClean="0">
                <a:solidFill>
                  <a:srgbClr val="008000"/>
                </a:solidFill>
              </a:rPr>
              <a:t>返回</a:t>
            </a:r>
            <a:r>
              <a:rPr lang="en-US" altLang="zh-CN" sz="2000" smtClean="0">
                <a:solidFill>
                  <a:srgbClr val="008000"/>
                </a:solidFill>
              </a:rPr>
              <a:t>6</a:t>
            </a:r>
          </a:p>
          <a:p>
            <a:pPr eaLnBrk="1" hangingPunct="1">
              <a:buFont typeface="Wingdings" pitchFamily="2" charset="2"/>
              <a:buNone/>
            </a:pPr>
            <a:r>
              <a:rPr lang="en-US" altLang="zh-CN" sz="2000" smtClean="0"/>
              <a:t>s=4*fact(3)</a:t>
            </a:r>
          </a:p>
          <a:p>
            <a:pPr eaLnBrk="1" hangingPunct="1">
              <a:buFont typeface="Wingdings" pitchFamily="2" charset="2"/>
              <a:buNone/>
            </a:pPr>
            <a:r>
              <a:rPr lang="en-US" altLang="zh-CN" sz="2000" smtClean="0"/>
              <a:t>return s;  </a:t>
            </a:r>
            <a:r>
              <a:rPr lang="en-US" altLang="zh-CN" sz="2000" smtClean="0">
                <a:solidFill>
                  <a:srgbClr val="008000"/>
                </a:solidFill>
              </a:rPr>
              <a:t>//fact(4)</a:t>
            </a:r>
            <a:r>
              <a:rPr lang="zh-CN" altLang="en-US" sz="2000" smtClean="0">
                <a:solidFill>
                  <a:srgbClr val="008000"/>
                </a:solidFill>
              </a:rPr>
              <a:t>返回</a:t>
            </a:r>
            <a:r>
              <a:rPr lang="en-US" altLang="zh-CN" sz="2000" smtClean="0">
                <a:solidFill>
                  <a:srgbClr val="008000"/>
                </a:solidFill>
              </a:rPr>
              <a:t>24</a:t>
            </a:r>
          </a:p>
          <a:p>
            <a:pPr eaLnBrk="1" hangingPunct="1">
              <a:buFont typeface="Wingdings" pitchFamily="2" charset="2"/>
              <a:buNone/>
            </a:pPr>
            <a:r>
              <a:rPr lang="en-US" altLang="zh-CN" sz="2000" smtClean="0"/>
              <a:t>s=5*fact(4)</a:t>
            </a:r>
          </a:p>
          <a:p>
            <a:pPr eaLnBrk="1" hangingPunct="1">
              <a:buFont typeface="Wingdings" pitchFamily="2" charset="2"/>
              <a:buNone/>
            </a:pPr>
            <a:r>
              <a:rPr lang="en-US" altLang="zh-CN" sz="2000" smtClean="0"/>
              <a:t>return s; </a:t>
            </a:r>
            <a:r>
              <a:rPr lang="en-US" altLang="zh-CN" sz="2000" smtClean="0">
                <a:solidFill>
                  <a:srgbClr val="008000"/>
                </a:solidFill>
              </a:rPr>
              <a:t>//fact(5)</a:t>
            </a:r>
            <a:r>
              <a:rPr lang="zh-CN" altLang="en-US" sz="2000" smtClean="0">
                <a:solidFill>
                  <a:srgbClr val="008000"/>
                </a:solidFill>
              </a:rPr>
              <a:t>返回</a:t>
            </a:r>
            <a:r>
              <a:rPr lang="en-US" altLang="zh-CN" sz="2000" smtClean="0">
                <a:solidFill>
                  <a:srgbClr val="008000"/>
                </a:solidFill>
              </a:rPr>
              <a:t>120</a:t>
            </a:r>
          </a:p>
          <a:p>
            <a:pPr eaLnBrk="1" hangingPunct="1">
              <a:buFont typeface="Wingdings" pitchFamily="2" charset="2"/>
              <a:buNone/>
            </a:pPr>
            <a:endParaRPr lang="en-US" altLang="zh-CN" sz="2000" smtClean="0"/>
          </a:p>
          <a:p>
            <a:pPr eaLnBrk="1" hangingPunct="1">
              <a:buFont typeface="Wingdings" pitchFamily="2" charset="2"/>
              <a:buNone/>
            </a:pPr>
            <a:r>
              <a:rPr lang="en-US" altLang="zh-CN" sz="2000" smtClean="0"/>
              <a:t>s=120; </a:t>
            </a:r>
            <a:r>
              <a:rPr lang="en-US" altLang="zh-CN" sz="2000" smtClean="0">
                <a:solidFill>
                  <a:srgbClr val="008000"/>
                </a:solidFill>
              </a:rPr>
              <a:t>//</a:t>
            </a:r>
            <a:r>
              <a:rPr lang="zh-CN" altLang="en-US" sz="2000" smtClean="0">
                <a:solidFill>
                  <a:srgbClr val="008000"/>
                </a:solidFill>
              </a:rPr>
              <a:t>来自</a:t>
            </a:r>
            <a:r>
              <a:rPr lang="en-US" altLang="zh-CN" sz="2000" smtClean="0">
                <a:solidFill>
                  <a:srgbClr val="008000"/>
                </a:solidFill>
              </a:rPr>
              <a:t>fact(5)</a:t>
            </a:r>
          </a:p>
        </p:txBody>
      </p:sp>
      <p:grpSp>
        <p:nvGrpSpPr>
          <p:cNvPr id="63492" name="Group 59"/>
          <p:cNvGrpSpPr>
            <a:grpSpLocks/>
          </p:cNvGrpSpPr>
          <p:nvPr/>
        </p:nvGrpSpPr>
        <p:grpSpPr bwMode="auto">
          <a:xfrm>
            <a:off x="4426719" y="1532693"/>
            <a:ext cx="1544906" cy="4283075"/>
            <a:chOff x="1163" y="1478"/>
            <a:chExt cx="973" cy="2698"/>
          </a:xfrm>
        </p:grpSpPr>
        <p:sp>
          <p:nvSpPr>
            <p:cNvPr id="63530" name="Rectangle 30"/>
            <p:cNvSpPr>
              <a:spLocks noChangeArrowheads="1"/>
            </p:cNvSpPr>
            <p:nvPr/>
          </p:nvSpPr>
          <p:spPr bwMode="auto">
            <a:xfrm>
              <a:off x="1383" y="1478"/>
              <a:ext cx="7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400">
                  <a:latin typeface="Times New Roman" pitchFamily="18" charset="0"/>
                </a:rPr>
                <a:t>ReLoc2</a:t>
              </a:r>
            </a:p>
          </p:txBody>
        </p:sp>
        <p:sp>
          <p:nvSpPr>
            <p:cNvPr id="63531" name="Rectangle 35"/>
            <p:cNvSpPr>
              <a:spLocks noChangeArrowheads="1"/>
            </p:cNvSpPr>
            <p:nvPr/>
          </p:nvSpPr>
          <p:spPr bwMode="auto">
            <a:xfrm>
              <a:off x="1170" y="1920"/>
              <a:ext cx="218"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kumimoji="1" lang="en-US" altLang="zh-CN" sz="2400">
                  <a:latin typeface="Times New Roman" pitchFamily="18" charset="0"/>
                </a:rPr>
                <a:t>1</a:t>
              </a:r>
            </a:p>
          </p:txBody>
        </p:sp>
        <p:sp>
          <p:nvSpPr>
            <p:cNvPr id="63532" name="Rectangle 36"/>
            <p:cNvSpPr>
              <a:spLocks noChangeArrowheads="1"/>
            </p:cNvSpPr>
            <p:nvPr/>
          </p:nvSpPr>
          <p:spPr bwMode="auto">
            <a:xfrm>
              <a:off x="1383" y="1923"/>
              <a:ext cx="7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400">
                  <a:latin typeface="Times New Roman" pitchFamily="18" charset="0"/>
                </a:rPr>
                <a:t>ReLoc2</a:t>
              </a:r>
            </a:p>
          </p:txBody>
        </p:sp>
        <p:sp>
          <p:nvSpPr>
            <p:cNvPr id="63533" name="Rectangle 47"/>
            <p:cNvSpPr>
              <a:spLocks noChangeArrowheads="1"/>
            </p:cNvSpPr>
            <p:nvPr/>
          </p:nvSpPr>
          <p:spPr bwMode="auto">
            <a:xfrm>
              <a:off x="1182" y="3321"/>
              <a:ext cx="218"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kumimoji="1" lang="en-US" altLang="zh-CN" sz="2400">
                  <a:latin typeface="Times New Roman" pitchFamily="18" charset="0"/>
                </a:rPr>
                <a:t>4</a:t>
              </a:r>
            </a:p>
          </p:txBody>
        </p:sp>
        <p:sp>
          <p:nvSpPr>
            <p:cNvPr id="63534" name="Rectangle 48"/>
            <p:cNvSpPr>
              <a:spLocks noChangeArrowheads="1"/>
            </p:cNvSpPr>
            <p:nvPr/>
          </p:nvSpPr>
          <p:spPr bwMode="auto">
            <a:xfrm>
              <a:off x="1404" y="3317"/>
              <a:ext cx="7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400">
                  <a:latin typeface="Times New Roman" pitchFamily="18" charset="0"/>
                </a:rPr>
                <a:t>ReLoc2</a:t>
              </a:r>
            </a:p>
          </p:txBody>
        </p:sp>
        <p:sp>
          <p:nvSpPr>
            <p:cNvPr id="63535" name="Rectangle 51"/>
            <p:cNvSpPr>
              <a:spLocks noChangeArrowheads="1"/>
            </p:cNvSpPr>
            <p:nvPr/>
          </p:nvSpPr>
          <p:spPr bwMode="auto">
            <a:xfrm>
              <a:off x="1194" y="3879"/>
              <a:ext cx="218"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kumimoji="1" lang="en-US" altLang="zh-CN" sz="2400">
                  <a:latin typeface="Times New Roman" pitchFamily="18" charset="0"/>
                </a:rPr>
                <a:t>5</a:t>
              </a:r>
            </a:p>
          </p:txBody>
        </p:sp>
        <p:sp>
          <p:nvSpPr>
            <p:cNvPr id="63536" name="Rectangle 52"/>
            <p:cNvSpPr>
              <a:spLocks noChangeArrowheads="1"/>
            </p:cNvSpPr>
            <p:nvPr/>
          </p:nvSpPr>
          <p:spPr bwMode="auto">
            <a:xfrm>
              <a:off x="1407" y="3882"/>
              <a:ext cx="7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400">
                  <a:latin typeface="Times New Roman" pitchFamily="18" charset="0"/>
                </a:rPr>
                <a:t>ReLoc1</a:t>
              </a:r>
            </a:p>
          </p:txBody>
        </p:sp>
        <p:sp>
          <p:nvSpPr>
            <p:cNvPr id="63537" name="Rectangle 53"/>
            <p:cNvSpPr>
              <a:spLocks noChangeArrowheads="1"/>
            </p:cNvSpPr>
            <p:nvPr/>
          </p:nvSpPr>
          <p:spPr bwMode="auto">
            <a:xfrm>
              <a:off x="1164" y="1479"/>
              <a:ext cx="218"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kumimoji="1" lang="en-US" altLang="zh-CN" sz="2400">
                  <a:latin typeface="Times New Roman" pitchFamily="18" charset="0"/>
                </a:rPr>
                <a:t>0</a:t>
              </a:r>
            </a:p>
          </p:txBody>
        </p:sp>
        <p:sp>
          <p:nvSpPr>
            <p:cNvPr id="63538" name="Rectangle 55"/>
            <p:cNvSpPr>
              <a:spLocks noChangeArrowheads="1"/>
            </p:cNvSpPr>
            <p:nvPr/>
          </p:nvSpPr>
          <p:spPr bwMode="auto">
            <a:xfrm>
              <a:off x="1380" y="2386"/>
              <a:ext cx="7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400">
                  <a:latin typeface="Times New Roman" pitchFamily="18" charset="0"/>
                </a:rPr>
                <a:t>ReLoc2</a:t>
              </a:r>
            </a:p>
          </p:txBody>
        </p:sp>
        <p:sp>
          <p:nvSpPr>
            <p:cNvPr id="63539" name="Rectangle 56"/>
            <p:cNvSpPr>
              <a:spLocks noChangeArrowheads="1"/>
            </p:cNvSpPr>
            <p:nvPr/>
          </p:nvSpPr>
          <p:spPr bwMode="auto">
            <a:xfrm>
              <a:off x="1167" y="2835"/>
              <a:ext cx="218"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kumimoji="1" lang="en-US" altLang="zh-CN" sz="2400">
                  <a:latin typeface="Times New Roman" pitchFamily="18" charset="0"/>
                </a:rPr>
                <a:t>3</a:t>
              </a:r>
            </a:p>
          </p:txBody>
        </p:sp>
        <p:sp>
          <p:nvSpPr>
            <p:cNvPr id="63540" name="Rectangle 57"/>
            <p:cNvSpPr>
              <a:spLocks noChangeArrowheads="1"/>
            </p:cNvSpPr>
            <p:nvPr/>
          </p:nvSpPr>
          <p:spPr bwMode="auto">
            <a:xfrm>
              <a:off x="1380" y="2840"/>
              <a:ext cx="729"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400">
                  <a:latin typeface="Times New Roman" pitchFamily="18" charset="0"/>
                </a:rPr>
                <a:t>ReLoc2</a:t>
              </a:r>
            </a:p>
          </p:txBody>
        </p:sp>
        <p:sp>
          <p:nvSpPr>
            <p:cNvPr id="63541" name="Rectangle 58"/>
            <p:cNvSpPr>
              <a:spLocks noChangeArrowheads="1"/>
            </p:cNvSpPr>
            <p:nvPr/>
          </p:nvSpPr>
          <p:spPr bwMode="auto">
            <a:xfrm>
              <a:off x="1163" y="2380"/>
              <a:ext cx="218"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kumimoji="1" lang="en-US" altLang="zh-CN" sz="2400">
                  <a:latin typeface="Times New Roman" pitchFamily="18" charset="0"/>
                </a:rPr>
                <a:t>2</a:t>
              </a:r>
            </a:p>
          </p:txBody>
        </p:sp>
      </p:grpSp>
      <p:sp>
        <p:nvSpPr>
          <p:cNvPr id="63493" name="Text Box 60"/>
          <p:cNvSpPr txBox="1">
            <a:spLocks noChangeArrowheads="1"/>
          </p:cNvSpPr>
          <p:nvPr/>
        </p:nvSpPr>
        <p:spPr bwMode="auto">
          <a:xfrm>
            <a:off x="4599786" y="6197902"/>
            <a:ext cx="3019949"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zh-CN" altLang="en-US" sz="2000" b="1" dirty="0">
                <a:solidFill>
                  <a:schemeClr val="tx2"/>
                </a:solidFill>
                <a:ea typeface="楷体_GB2312" pitchFamily="49" charset="-122"/>
              </a:rPr>
              <a:t>活动记录退栈过程示意图</a:t>
            </a:r>
          </a:p>
        </p:txBody>
      </p:sp>
      <p:graphicFrame>
        <p:nvGraphicFramePr>
          <p:cNvPr id="141373" name="Group 61"/>
          <p:cNvGraphicFramePr>
            <a:graphicFrameLocks noGrp="1"/>
          </p:cNvGraphicFramePr>
          <p:nvPr>
            <p:extLst>
              <p:ext uri="{D42A27DB-BD31-4B8C-83A1-F6EECF244321}">
                <p14:modId xmlns:p14="http://schemas.microsoft.com/office/powerpoint/2010/main" val="2661176750"/>
              </p:ext>
            </p:extLst>
          </p:nvPr>
        </p:nvGraphicFramePr>
        <p:xfrm>
          <a:off x="1189244" y="1934329"/>
          <a:ext cx="2591250" cy="3200400"/>
        </p:xfrm>
        <a:graphic>
          <a:graphicData uri="http://schemas.openxmlformats.org/drawingml/2006/table">
            <a:tbl>
              <a:tblPr/>
              <a:tblGrid>
                <a:gridCol w="1143199"/>
                <a:gridCol w="1448051"/>
              </a:tblGrid>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参数表</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返回地址</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ReLoc2</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ReLoc2</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ReLoc2</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ReLoc2</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ReLoc2</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ReLoc1</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63520" name="Text Box 87"/>
          <p:cNvSpPr txBox="1">
            <a:spLocks noChangeArrowheads="1"/>
          </p:cNvSpPr>
          <p:nvPr/>
        </p:nvSpPr>
        <p:spPr bwMode="auto">
          <a:xfrm>
            <a:off x="611294" y="5617330"/>
            <a:ext cx="274367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zh-CN" altLang="en-US" sz="2000" b="1" dirty="0">
                <a:solidFill>
                  <a:schemeClr val="tx2"/>
                </a:solidFill>
                <a:ea typeface="楷体_GB2312" pitchFamily="49" charset="-122"/>
              </a:rPr>
              <a:t>活动记录进栈示意图</a:t>
            </a:r>
          </a:p>
        </p:txBody>
      </p:sp>
      <p:graphicFrame>
        <p:nvGraphicFramePr>
          <p:cNvPr id="141400" name="Group 88"/>
          <p:cNvGraphicFramePr>
            <a:graphicFrameLocks noGrp="1"/>
          </p:cNvGraphicFramePr>
          <p:nvPr>
            <p:extLst>
              <p:ext uri="{D42A27DB-BD31-4B8C-83A1-F6EECF244321}">
                <p14:modId xmlns:p14="http://schemas.microsoft.com/office/powerpoint/2010/main" val="84470003"/>
              </p:ext>
            </p:extLst>
          </p:nvPr>
        </p:nvGraphicFramePr>
        <p:xfrm>
          <a:off x="46046" y="1934329"/>
          <a:ext cx="1143199" cy="3200400"/>
        </p:xfrm>
        <a:graphic>
          <a:graphicData uri="http://schemas.openxmlformats.org/drawingml/2006/table">
            <a:tbl>
              <a:tblPr/>
              <a:tblGrid>
                <a:gridCol w="1143199"/>
              </a:tblGrid>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rPr>
                        <a:t>调用者</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fact(1)</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fact(2)</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fact(3)</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fact(4)</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fact(5)</a:t>
                      </a:r>
                    </a:p>
                  </a:txBody>
                  <a:tcPr marL="91456" marR="91456" horzOverflow="overflow">
                    <a:lnL>
                      <a:noFill/>
                    </a:lnL>
                    <a:lnR>
                      <a:noFill/>
                    </a:lnR>
                    <a:lnT>
                      <a:noFill/>
                    </a:lnT>
                    <a:lnB>
                      <a:noFill/>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main()</a:t>
                      </a:r>
                    </a:p>
                  </a:txBody>
                  <a:tcPr marL="91456" marR="91456" horzOverflow="overflow">
                    <a:lnL>
                      <a:noFill/>
                    </a:lnL>
                    <a:lnR>
                      <a:noFill/>
                    </a:lnR>
                    <a:lnT>
                      <a:noFill/>
                    </a:lnT>
                    <a:lnB>
                      <a:noFill/>
                    </a:lnB>
                    <a:lnTlToBr>
                      <a:noFill/>
                    </a:lnTlToBr>
                    <a:lnBlToTr>
                      <a:noFill/>
                    </a:lnBlToTr>
                    <a:noFill/>
                  </a:tcPr>
                </a:tc>
              </a:tr>
            </a:tbl>
          </a:graphicData>
        </a:graphic>
      </p:graphicFrame>
    </p:spTree>
    <p:extLst>
      <p:ext uri="{BB962C8B-B14F-4D97-AF65-F5344CB8AC3E}">
        <p14:creationId xmlns:p14="http://schemas.microsoft.com/office/powerpoint/2010/main" val="19189202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6009732" y="2420939"/>
            <a:ext cx="803415" cy="511175"/>
            <a:chOff x="5148064" y="2012281"/>
            <a:chExt cx="746125" cy="427037"/>
          </a:xfrm>
        </p:grpSpPr>
        <p:sp>
          <p:nvSpPr>
            <p:cNvPr id="64569" name="Freeform 5"/>
            <p:cNvSpPr>
              <a:spLocks/>
            </p:cNvSpPr>
            <p:nvPr/>
          </p:nvSpPr>
          <p:spPr bwMode="auto">
            <a:xfrm>
              <a:off x="5148064" y="2012281"/>
              <a:ext cx="746125" cy="292100"/>
            </a:xfrm>
            <a:custGeom>
              <a:avLst/>
              <a:gdLst>
                <a:gd name="T0" fmla="*/ 0 w 720"/>
                <a:gd name="T1" fmla="*/ 2147483646 h 338"/>
                <a:gd name="T2" fmla="*/ 2147483646 w 720"/>
                <a:gd name="T3" fmla="*/ 2147483646 h 338"/>
                <a:gd name="T4" fmla="*/ 2147483646 w 720"/>
                <a:gd name="T5" fmla="*/ 2147483646 h 338"/>
                <a:gd name="T6" fmla="*/ 0 60000 65536"/>
                <a:gd name="T7" fmla="*/ 0 60000 65536"/>
                <a:gd name="T8" fmla="*/ 0 60000 65536"/>
              </a:gdLst>
              <a:ahLst/>
              <a:cxnLst>
                <a:cxn ang="T6">
                  <a:pos x="T0" y="T1"/>
                </a:cxn>
                <a:cxn ang="T7">
                  <a:pos x="T2" y="T3"/>
                </a:cxn>
                <a:cxn ang="T8">
                  <a:pos x="T4" y="T5"/>
                </a:cxn>
              </a:cxnLst>
              <a:rect l="0" t="0" r="r" b="b"/>
              <a:pathLst>
                <a:path w="720" h="338">
                  <a:moveTo>
                    <a:pt x="0" y="182"/>
                  </a:moveTo>
                  <a:cubicBezTo>
                    <a:pt x="120" y="91"/>
                    <a:pt x="240" y="0"/>
                    <a:pt x="360" y="26"/>
                  </a:cubicBezTo>
                  <a:cubicBezTo>
                    <a:pt x="480" y="52"/>
                    <a:pt x="660" y="286"/>
                    <a:pt x="720" y="338"/>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0" name="Line 6"/>
            <p:cNvSpPr>
              <a:spLocks noChangeShapeType="1"/>
            </p:cNvSpPr>
            <p:nvPr/>
          </p:nvSpPr>
          <p:spPr bwMode="auto">
            <a:xfrm>
              <a:off x="5894189" y="2304381"/>
              <a:ext cx="0" cy="1349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4515" name="Text Box 9"/>
          <p:cNvSpPr txBox="1">
            <a:spLocks noChangeArrowheads="1"/>
          </p:cNvSpPr>
          <p:nvPr/>
        </p:nvSpPr>
        <p:spPr bwMode="auto">
          <a:xfrm flipH="1">
            <a:off x="611294" y="555625"/>
            <a:ext cx="1154312" cy="946150"/>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Tx/>
              <a:buNone/>
            </a:pPr>
            <a:r>
              <a:rPr lang="zh-CN" altLang="en-US" sz="1600">
                <a:latin typeface="Times New Roman" pitchFamily="18" charset="0"/>
              </a:rPr>
              <a:t>主函数</a:t>
            </a:r>
          </a:p>
          <a:p>
            <a:pPr algn="just">
              <a:spcBef>
                <a:spcPct val="0"/>
              </a:spcBef>
              <a:buClrTx/>
              <a:buSzTx/>
              <a:buFontTx/>
              <a:buNone/>
            </a:pPr>
            <a:r>
              <a:rPr lang="en-US" altLang="zh-CN" sz="1600">
                <a:latin typeface="Times New Roman" pitchFamily="18" charset="0"/>
              </a:rPr>
              <a:t>main ()</a:t>
            </a:r>
          </a:p>
          <a:p>
            <a:pPr algn="just">
              <a:spcBef>
                <a:spcPct val="0"/>
              </a:spcBef>
              <a:buClrTx/>
              <a:buSzTx/>
              <a:buFontTx/>
              <a:buNone/>
            </a:pPr>
            <a:r>
              <a:rPr lang="en-US" altLang="zh-CN" sz="1600">
                <a:latin typeface="Times New Roman" pitchFamily="18" charset="0"/>
              </a:rPr>
              <a:t>N=fact(5)</a:t>
            </a:r>
          </a:p>
        </p:txBody>
      </p:sp>
      <p:sp>
        <p:nvSpPr>
          <p:cNvPr id="52229" name="Text Box 10"/>
          <p:cNvSpPr txBox="1">
            <a:spLocks noChangeArrowheads="1"/>
          </p:cNvSpPr>
          <p:nvPr/>
        </p:nvSpPr>
        <p:spPr bwMode="auto">
          <a:xfrm flipH="1">
            <a:off x="2003773" y="1095375"/>
            <a:ext cx="1224176" cy="946150"/>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Tx/>
              <a:buNone/>
            </a:pPr>
            <a:r>
              <a:rPr lang="zh-CN" altLang="en-US" sz="1600">
                <a:latin typeface="Times New Roman" pitchFamily="18" charset="0"/>
              </a:rPr>
              <a:t>第一层调用</a:t>
            </a:r>
          </a:p>
          <a:p>
            <a:pPr algn="just">
              <a:spcBef>
                <a:spcPct val="0"/>
              </a:spcBef>
              <a:buClrTx/>
              <a:buSzTx/>
              <a:buFontTx/>
              <a:buNone/>
            </a:pPr>
            <a:r>
              <a:rPr lang="en-US" altLang="zh-CN" sz="1600">
                <a:latin typeface="Times New Roman" pitchFamily="18" charset="0"/>
              </a:rPr>
              <a:t>n=5</a:t>
            </a:r>
          </a:p>
          <a:p>
            <a:pPr algn="just">
              <a:spcBef>
                <a:spcPct val="0"/>
              </a:spcBef>
              <a:buClrTx/>
              <a:buSzTx/>
              <a:buFontTx/>
              <a:buNone/>
            </a:pPr>
            <a:r>
              <a:rPr lang="en-US" altLang="zh-CN" sz="1600">
                <a:latin typeface="Times New Roman" pitchFamily="18" charset="0"/>
              </a:rPr>
              <a:t>s=5*fact(4)</a:t>
            </a:r>
          </a:p>
        </p:txBody>
      </p:sp>
      <p:sp>
        <p:nvSpPr>
          <p:cNvPr id="52230" name="Text Box 11"/>
          <p:cNvSpPr txBox="1">
            <a:spLocks noChangeArrowheads="1"/>
          </p:cNvSpPr>
          <p:nvPr/>
        </p:nvSpPr>
        <p:spPr bwMode="auto">
          <a:xfrm flipH="1">
            <a:off x="3407367" y="1679576"/>
            <a:ext cx="1224176" cy="944563"/>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Tx/>
              <a:buNone/>
            </a:pPr>
            <a:r>
              <a:rPr lang="zh-CN" altLang="en-US" sz="1600">
                <a:latin typeface="Times New Roman" pitchFamily="18" charset="0"/>
              </a:rPr>
              <a:t>第二层调用</a:t>
            </a:r>
          </a:p>
          <a:p>
            <a:pPr algn="just">
              <a:spcBef>
                <a:spcPct val="0"/>
              </a:spcBef>
              <a:buClrTx/>
              <a:buSzTx/>
              <a:buFontTx/>
              <a:buNone/>
            </a:pPr>
            <a:r>
              <a:rPr lang="en-US" altLang="zh-CN" sz="1600">
                <a:latin typeface="Times New Roman" pitchFamily="18" charset="0"/>
              </a:rPr>
              <a:t>n=4</a:t>
            </a:r>
          </a:p>
          <a:p>
            <a:pPr algn="just">
              <a:spcBef>
                <a:spcPct val="0"/>
              </a:spcBef>
              <a:buClrTx/>
              <a:buSzTx/>
              <a:buFontTx/>
              <a:buNone/>
            </a:pPr>
            <a:r>
              <a:rPr lang="en-US" altLang="zh-CN" sz="1600">
                <a:latin typeface="Times New Roman" pitchFamily="18" charset="0"/>
              </a:rPr>
              <a:t>s=4*fact(3)</a:t>
            </a:r>
          </a:p>
        </p:txBody>
      </p:sp>
      <p:sp>
        <p:nvSpPr>
          <p:cNvPr id="52231" name="Text Box 12"/>
          <p:cNvSpPr txBox="1">
            <a:spLocks noChangeArrowheads="1"/>
          </p:cNvSpPr>
          <p:nvPr/>
        </p:nvSpPr>
        <p:spPr bwMode="auto">
          <a:xfrm flipH="1">
            <a:off x="4790320" y="2255838"/>
            <a:ext cx="1224175" cy="946150"/>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Tx/>
              <a:buNone/>
            </a:pPr>
            <a:r>
              <a:rPr lang="zh-CN" altLang="en-US" sz="1600">
                <a:latin typeface="Times New Roman" pitchFamily="18" charset="0"/>
              </a:rPr>
              <a:t>第三层调用</a:t>
            </a:r>
          </a:p>
          <a:p>
            <a:pPr algn="just">
              <a:spcBef>
                <a:spcPct val="0"/>
              </a:spcBef>
              <a:buClrTx/>
              <a:buSzTx/>
              <a:buFontTx/>
              <a:buNone/>
            </a:pPr>
            <a:r>
              <a:rPr lang="en-US" altLang="zh-CN" sz="1600">
                <a:latin typeface="Times New Roman" pitchFamily="18" charset="0"/>
              </a:rPr>
              <a:t>n=3</a:t>
            </a:r>
          </a:p>
          <a:p>
            <a:pPr algn="just">
              <a:spcBef>
                <a:spcPct val="0"/>
              </a:spcBef>
              <a:buClrTx/>
              <a:buSzTx/>
              <a:buFontTx/>
              <a:buNone/>
            </a:pPr>
            <a:r>
              <a:rPr lang="en-US" altLang="zh-CN" sz="1600">
                <a:latin typeface="Times New Roman" pitchFamily="18" charset="0"/>
              </a:rPr>
              <a:t>s=3*fact(2)</a:t>
            </a:r>
          </a:p>
        </p:txBody>
      </p:sp>
      <p:sp>
        <p:nvSpPr>
          <p:cNvPr id="52232" name="Text Box 13"/>
          <p:cNvSpPr txBox="1">
            <a:spLocks noChangeArrowheads="1"/>
          </p:cNvSpPr>
          <p:nvPr/>
        </p:nvSpPr>
        <p:spPr bwMode="auto">
          <a:xfrm flipH="1">
            <a:off x="6174860" y="2932113"/>
            <a:ext cx="1224175" cy="944562"/>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Tx/>
              <a:buNone/>
            </a:pPr>
            <a:r>
              <a:rPr lang="zh-CN" altLang="en-US" sz="1600">
                <a:latin typeface="Times New Roman" pitchFamily="18" charset="0"/>
              </a:rPr>
              <a:t>第四层调用</a:t>
            </a:r>
          </a:p>
          <a:p>
            <a:pPr algn="just">
              <a:spcBef>
                <a:spcPct val="0"/>
              </a:spcBef>
              <a:buClrTx/>
              <a:buSzTx/>
              <a:buFontTx/>
              <a:buNone/>
            </a:pPr>
            <a:r>
              <a:rPr lang="en-US" altLang="zh-CN" sz="1600">
                <a:latin typeface="Times New Roman" pitchFamily="18" charset="0"/>
              </a:rPr>
              <a:t>n=2</a:t>
            </a:r>
          </a:p>
          <a:p>
            <a:pPr algn="just">
              <a:spcBef>
                <a:spcPct val="0"/>
              </a:spcBef>
              <a:buClrTx/>
              <a:buSzTx/>
              <a:buFontTx/>
              <a:buNone/>
            </a:pPr>
            <a:r>
              <a:rPr lang="en-US" altLang="zh-CN" sz="1600">
                <a:latin typeface="Times New Roman" pitchFamily="18" charset="0"/>
              </a:rPr>
              <a:t>s=2*fact(1)</a:t>
            </a:r>
            <a:endParaRPr lang="en-US" altLang="zh-CN" sz="1000">
              <a:latin typeface="Times New Roman" pitchFamily="18" charset="0"/>
            </a:endParaRPr>
          </a:p>
        </p:txBody>
      </p:sp>
      <p:sp>
        <p:nvSpPr>
          <p:cNvPr id="52233" name="Text Box 14"/>
          <p:cNvSpPr txBox="1">
            <a:spLocks noChangeArrowheads="1"/>
          </p:cNvSpPr>
          <p:nvPr/>
        </p:nvSpPr>
        <p:spPr bwMode="auto">
          <a:xfrm flipH="1">
            <a:off x="7603858" y="3348038"/>
            <a:ext cx="1306739" cy="946150"/>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Tx/>
              <a:buNone/>
            </a:pPr>
            <a:r>
              <a:rPr lang="zh-CN" altLang="en-US" sz="1600">
                <a:latin typeface="Times New Roman" pitchFamily="18" charset="0"/>
              </a:rPr>
              <a:t>第五层调用</a:t>
            </a:r>
          </a:p>
          <a:p>
            <a:pPr algn="just">
              <a:spcBef>
                <a:spcPct val="0"/>
              </a:spcBef>
              <a:buClrTx/>
              <a:buSzTx/>
              <a:buFontTx/>
              <a:buNone/>
            </a:pPr>
            <a:r>
              <a:rPr lang="en-US" altLang="zh-CN" sz="1600">
                <a:latin typeface="Times New Roman" pitchFamily="18" charset="0"/>
              </a:rPr>
              <a:t>n=1</a:t>
            </a:r>
          </a:p>
          <a:p>
            <a:pPr algn="just">
              <a:spcBef>
                <a:spcPct val="0"/>
              </a:spcBef>
              <a:buClrTx/>
              <a:buSzTx/>
              <a:buFontTx/>
              <a:buNone/>
            </a:pPr>
            <a:r>
              <a:rPr lang="en-US" altLang="zh-CN" sz="1600">
                <a:latin typeface="Times New Roman" pitchFamily="18" charset="0"/>
              </a:rPr>
              <a:t>s=1</a:t>
            </a:r>
            <a:r>
              <a:rPr lang="zh-CN" altLang="en-US" sz="1600">
                <a:latin typeface="Times New Roman" pitchFamily="18" charset="0"/>
              </a:rPr>
              <a:t>*</a:t>
            </a:r>
            <a:r>
              <a:rPr lang="en-US" altLang="zh-CN" sz="1600">
                <a:latin typeface="Times New Roman" pitchFamily="18" charset="0"/>
              </a:rPr>
              <a:t>fact(0)</a:t>
            </a:r>
          </a:p>
        </p:txBody>
      </p:sp>
      <p:grpSp>
        <p:nvGrpSpPr>
          <p:cNvPr id="52234" name="Group 15"/>
          <p:cNvGrpSpPr>
            <a:grpSpLocks/>
          </p:cNvGrpSpPr>
          <p:nvPr/>
        </p:nvGrpSpPr>
        <p:grpSpPr bwMode="auto">
          <a:xfrm>
            <a:off x="1778309" y="576264"/>
            <a:ext cx="836758" cy="528637"/>
            <a:chOff x="3420" y="8590"/>
            <a:chExt cx="720" cy="494"/>
          </a:xfrm>
        </p:grpSpPr>
        <p:sp>
          <p:nvSpPr>
            <p:cNvPr id="64567" name="Freeform 16"/>
            <p:cNvSpPr>
              <a:spLocks/>
            </p:cNvSpPr>
            <p:nvPr/>
          </p:nvSpPr>
          <p:spPr bwMode="auto">
            <a:xfrm>
              <a:off x="3420" y="8590"/>
              <a:ext cx="720" cy="338"/>
            </a:xfrm>
            <a:custGeom>
              <a:avLst/>
              <a:gdLst>
                <a:gd name="T0" fmla="*/ 0 w 720"/>
                <a:gd name="T1" fmla="*/ 182 h 338"/>
                <a:gd name="T2" fmla="*/ 360 w 720"/>
                <a:gd name="T3" fmla="*/ 26 h 338"/>
                <a:gd name="T4" fmla="*/ 720 w 720"/>
                <a:gd name="T5" fmla="*/ 338 h 338"/>
                <a:gd name="T6" fmla="*/ 0 60000 65536"/>
                <a:gd name="T7" fmla="*/ 0 60000 65536"/>
                <a:gd name="T8" fmla="*/ 0 60000 65536"/>
              </a:gdLst>
              <a:ahLst/>
              <a:cxnLst>
                <a:cxn ang="T6">
                  <a:pos x="T0" y="T1"/>
                </a:cxn>
                <a:cxn ang="T7">
                  <a:pos x="T2" y="T3"/>
                </a:cxn>
                <a:cxn ang="T8">
                  <a:pos x="T4" y="T5"/>
                </a:cxn>
              </a:cxnLst>
              <a:rect l="0" t="0" r="r" b="b"/>
              <a:pathLst>
                <a:path w="720" h="338">
                  <a:moveTo>
                    <a:pt x="0" y="182"/>
                  </a:moveTo>
                  <a:cubicBezTo>
                    <a:pt x="120" y="91"/>
                    <a:pt x="240" y="0"/>
                    <a:pt x="360" y="26"/>
                  </a:cubicBezTo>
                  <a:cubicBezTo>
                    <a:pt x="480" y="52"/>
                    <a:pt x="660" y="286"/>
                    <a:pt x="720" y="338"/>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68" name="Line 17"/>
            <p:cNvSpPr>
              <a:spLocks noChangeShapeType="1"/>
            </p:cNvSpPr>
            <p:nvPr/>
          </p:nvSpPr>
          <p:spPr bwMode="auto">
            <a:xfrm>
              <a:off x="4140" y="8928"/>
              <a:ext cx="0" cy="1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2235" name="Group 18"/>
          <p:cNvGrpSpPr>
            <a:grpSpLocks/>
          </p:cNvGrpSpPr>
          <p:nvPr/>
        </p:nvGrpSpPr>
        <p:grpSpPr bwMode="auto">
          <a:xfrm>
            <a:off x="3227949" y="1209676"/>
            <a:ext cx="814528" cy="454025"/>
            <a:chOff x="3420" y="8590"/>
            <a:chExt cx="720" cy="494"/>
          </a:xfrm>
        </p:grpSpPr>
        <p:sp>
          <p:nvSpPr>
            <p:cNvPr id="64565" name="Freeform 19"/>
            <p:cNvSpPr>
              <a:spLocks/>
            </p:cNvSpPr>
            <p:nvPr/>
          </p:nvSpPr>
          <p:spPr bwMode="auto">
            <a:xfrm>
              <a:off x="3420" y="8590"/>
              <a:ext cx="720" cy="338"/>
            </a:xfrm>
            <a:custGeom>
              <a:avLst/>
              <a:gdLst>
                <a:gd name="T0" fmla="*/ 0 w 720"/>
                <a:gd name="T1" fmla="*/ 182 h 338"/>
                <a:gd name="T2" fmla="*/ 360 w 720"/>
                <a:gd name="T3" fmla="*/ 26 h 338"/>
                <a:gd name="T4" fmla="*/ 720 w 720"/>
                <a:gd name="T5" fmla="*/ 338 h 338"/>
                <a:gd name="T6" fmla="*/ 0 60000 65536"/>
                <a:gd name="T7" fmla="*/ 0 60000 65536"/>
                <a:gd name="T8" fmla="*/ 0 60000 65536"/>
              </a:gdLst>
              <a:ahLst/>
              <a:cxnLst>
                <a:cxn ang="T6">
                  <a:pos x="T0" y="T1"/>
                </a:cxn>
                <a:cxn ang="T7">
                  <a:pos x="T2" y="T3"/>
                </a:cxn>
                <a:cxn ang="T8">
                  <a:pos x="T4" y="T5"/>
                </a:cxn>
              </a:cxnLst>
              <a:rect l="0" t="0" r="r" b="b"/>
              <a:pathLst>
                <a:path w="720" h="338">
                  <a:moveTo>
                    <a:pt x="0" y="182"/>
                  </a:moveTo>
                  <a:cubicBezTo>
                    <a:pt x="120" y="91"/>
                    <a:pt x="240" y="0"/>
                    <a:pt x="360" y="26"/>
                  </a:cubicBezTo>
                  <a:cubicBezTo>
                    <a:pt x="480" y="52"/>
                    <a:pt x="660" y="286"/>
                    <a:pt x="720" y="338"/>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66" name="Line 20"/>
            <p:cNvSpPr>
              <a:spLocks noChangeShapeType="1"/>
            </p:cNvSpPr>
            <p:nvPr/>
          </p:nvSpPr>
          <p:spPr bwMode="auto">
            <a:xfrm>
              <a:off x="4140" y="8928"/>
              <a:ext cx="0" cy="1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2236" name="Group 21"/>
          <p:cNvGrpSpPr>
            <a:grpSpLocks/>
          </p:cNvGrpSpPr>
          <p:nvPr/>
        </p:nvGrpSpPr>
        <p:grpSpPr bwMode="auto">
          <a:xfrm>
            <a:off x="4644245" y="1789113"/>
            <a:ext cx="755781" cy="468312"/>
            <a:chOff x="3420" y="8590"/>
            <a:chExt cx="720" cy="494"/>
          </a:xfrm>
        </p:grpSpPr>
        <p:sp>
          <p:nvSpPr>
            <p:cNvPr id="64563" name="Freeform 22"/>
            <p:cNvSpPr>
              <a:spLocks/>
            </p:cNvSpPr>
            <p:nvPr/>
          </p:nvSpPr>
          <p:spPr bwMode="auto">
            <a:xfrm>
              <a:off x="3420" y="8590"/>
              <a:ext cx="720" cy="338"/>
            </a:xfrm>
            <a:custGeom>
              <a:avLst/>
              <a:gdLst>
                <a:gd name="T0" fmla="*/ 0 w 720"/>
                <a:gd name="T1" fmla="*/ 182 h 338"/>
                <a:gd name="T2" fmla="*/ 360 w 720"/>
                <a:gd name="T3" fmla="*/ 26 h 338"/>
                <a:gd name="T4" fmla="*/ 720 w 720"/>
                <a:gd name="T5" fmla="*/ 338 h 338"/>
                <a:gd name="T6" fmla="*/ 0 60000 65536"/>
                <a:gd name="T7" fmla="*/ 0 60000 65536"/>
                <a:gd name="T8" fmla="*/ 0 60000 65536"/>
              </a:gdLst>
              <a:ahLst/>
              <a:cxnLst>
                <a:cxn ang="T6">
                  <a:pos x="T0" y="T1"/>
                </a:cxn>
                <a:cxn ang="T7">
                  <a:pos x="T2" y="T3"/>
                </a:cxn>
                <a:cxn ang="T8">
                  <a:pos x="T4" y="T5"/>
                </a:cxn>
              </a:cxnLst>
              <a:rect l="0" t="0" r="r" b="b"/>
              <a:pathLst>
                <a:path w="720" h="338">
                  <a:moveTo>
                    <a:pt x="0" y="182"/>
                  </a:moveTo>
                  <a:cubicBezTo>
                    <a:pt x="120" y="91"/>
                    <a:pt x="240" y="0"/>
                    <a:pt x="360" y="26"/>
                  </a:cubicBezTo>
                  <a:cubicBezTo>
                    <a:pt x="480" y="52"/>
                    <a:pt x="660" y="286"/>
                    <a:pt x="720" y="338"/>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64" name="Line 23"/>
            <p:cNvSpPr>
              <a:spLocks noChangeShapeType="1"/>
            </p:cNvSpPr>
            <p:nvPr/>
          </p:nvSpPr>
          <p:spPr bwMode="auto">
            <a:xfrm>
              <a:off x="4140" y="8928"/>
              <a:ext cx="0" cy="1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2237" name="Group 24"/>
          <p:cNvGrpSpPr>
            <a:grpSpLocks/>
          </p:cNvGrpSpPr>
          <p:nvPr/>
        </p:nvGrpSpPr>
        <p:grpSpPr bwMode="auto">
          <a:xfrm>
            <a:off x="7399035" y="2852738"/>
            <a:ext cx="825643" cy="519112"/>
            <a:chOff x="3420" y="8590"/>
            <a:chExt cx="720" cy="494"/>
          </a:xfrm>
        </p:grpSpPr>
        <p:sp>
          <p:nvSpPr>
            <p:cNvPr id="64561" name="Freeform 25"/>
            <p:cNvSpPr>
              <a:spLocks/>
            </p:cNvSpPr>
            <p:nvPr/>
          </p:nvSpPr>
          <p:spPr bwMode="auto">
            <a:xfrm>
              <a:off x="3420" y="8590"/>
              <a:ext cx="720" cy="338"/>
            </a:xfrm>
            <a:custGeom>
              <a:avLst/>
              <a:gdLst>
                <a:gd name="T0" fmla="*/ 0 w 720"/>
                <a:gd name="T1" fmla="*/ 182 h 338"/>
                <a:gd name="T2" fmla="*/ 360 w 720"/>
                <a:gd name="T3" fmla="*/ 26 h 338"/>
                <a:gd name="T4" fmla="*/ 720 w 720"/>
                <a:gd name="T5" fmla="*/ 338 h 338"/>
                <a:gd name="T6" fmla="*/ 0 60000 65536"/>
                <a:gd name="T7" fmla="*/ 0 60000 65536"/>
                <a:gd name="T8" fmla="*/ 0 60000 65536"/>
              </a:gdLst>
              <a:ahLst/>
              <a:cxnLst>
                <a:cxn ang="T6">
                  <a:pos x="T0" y="T1"/>
                </a:cxn>
                <a:cxn ang="T7">
                  <a:pos x="T2" y="T3"/>
                </a:cxn>
                <a:cxn ang="T8">
                  <a:pos x="T4" y="T5"/>
                </a:cxn>
              </a:cxnLst>
              <a:rect l="0" t="0" r="r" b="b"/>
              <a:pathLst>
                <a:path w="720" h="338">
                  <a:moveTo>
                    <a:pt x="0" y="182"/>
                  </a:moveTo>
                  <a:cubicBezTo>
                    <a:pt x="120" y="91"/>
                    <a:pt x="240" y="0"/>
                    <a:pt x="360" y="26"/>
                  </a:cubicBezTo>
                  <a:cubicBezTo>
                    <a:pt x="480" y="52"/>
                    <a:pt x="660" y="286"/>
                    <a:pt x="720" y="338"/>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62" name="Line 26"/>
            <p:cNvSpPr>
              <a:spLocks noChangeShapeType="1"/>
            </p:cNvSpPr>
            <p:nvPr/>
          </p:nvSpPr>
          <p:spPr bwMode="auto">
            <a:xfrm>
              <a:off x="4140" y="8928"/>
              <a:ext cx="0" cy="1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2238" name="Group 27"/>
          <p:cNvGrpSpPr>
            <a:grpSpLocks/>
          </p:cNvGrpSpPr>
          <p:nvPr/>
        </p:nvGrpSpPr>
        <p:grpSpPr bwMode="auto">
          <a:xfrm>
            <a:off x="7640377" y="4221163"/>
            <a:ext cx="1198771" cy="666750"/>
            <a:chOff x="8733" y="13920"/>
            <a:chExt cx="1156" cy="769"/>
          </a:xfrm>
        </p:grpSpPr>
        <p:sp>
          <p:nvSpPr>
            <p:cNvPr id="64559" name="Text Box 28"/>
            <p:cNvSpPr txBox="1">
              <a:spLocks noChangeArrowheads="1"/>
            </p:cNvSpPr>
            <p:nvPr/>
          </p:nvSpPr>
          <p:spPr bwMode="auto">
            <a:xfrm>
              <a:off x="8800" y="13920"/>
              <a:ext cx="108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 typeface="Wingdings" pitchFamily="2" charset="2"/>
                <a:buNone/>
              </a:pPr>
              <a:r>
                <a:rPr lang="en-US" altLang="zh-CN" sz="2000">
                  <a:latin typeface="Times New Roman" pitchFamily="18" charset="0"/>
                </a:rPr>
                <a:t>fact(0)=1</a:t>
              </a:r>
            </a:p>
            <a:p>
              <a:pPr algn="just">
                <a:spcBef>
                  <a:spcPct val="0"/>
                </a:spcBef>
                <a:buClrTx/>
                <a:buSzTx/>
                <a:buFontTx/>
                <a:buNone/>
              </a:pPr>
              <a:r>
                <a:rPr lang="en-US" altLang="zh-CN" sz="2000">
                  <a:latin typeface="Times New Roman" pitchFamily="18" charset="0"/>
                </a:rPr>
                <a:t>fact(1)=1</a:t>
              </a:r>
            </a:p>
          </p:txBody>
        </p:sp>
        <p:sp>
          <p:nvSpPr>
            <p:cNvPr id="64560" name="Line 29"/>
            <p:cNvSpPr>
              <a:spLocks noChangeShapeType="1"/>
            </p:cNvSpPr>
            <p:nvPr/>
          </p:nvSpPr>
          <p:spPr bwMode="auto">
            <a:xfrm>
              <a:off x="8733" y="14689"/>
              <a:ext cx="10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239" name="Group 30"/>
          <p:cNvGrpSpPr>
            <a:grpSpLocks/>
          </p:cNvGrpSpPr>
          <p:nvPr/>
        </p:nvGrpSpPr>
        <p:grpSpPr bwMode="auto">
          <a:xfrm>
            <a:off x="6174860" y="3924300"/>
            <a:ext cx="1198770" cy="344488"/>
            <a:chOff x="8733" y="13920"/>
            <a:chExt cx="1156" cy="399"/>
          </a:xfrm>
        </p:grpSpPr>
        <p:sp>
          <p:nvSpPr>
            <p:cNvPr id="64557" name="Text Box 31"/>
            <p:cNvSpPr txBox="1">
              <a:spLocks noChangeArrowheads="1"/>
            </p:cNvSpPr>
            <p:nvPr/>
          </p:nvSpPr>
          <p:spPr bwMode="auto">
            <a:xfrm>
              <a:off x="8801" y="13920"/>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Tx/>
                <a:buNone/>
              </a:pPr>
              <a:r>
                <a:rPr lang="en-US" altLang="zh-CN" sz="2000" dirty="0">
                  <a:latin typeface="Times New Roman" pitchFamily="18" charset="0"/>
                </a:rPr>
                <a:t>fact(2)=2</a:t>
              </a:r>
            </a:p>
          </p:txBody>
        </p:sp>
        <p:sp>
          <p:nvSpPr>
            <p:cNvPr id="64558" name="Line 32"/>
            <p:cNvSpPr>
              <a:spLocks noChangeShapeType="1"/>
            </p:cNvSpPr>
            <p:nvPr/>
          </p:nvSpPr>
          <p:spPr bwMode="auto">
            <a:xfrm>
              <a:off x="8733" y="14319"/>
              <a:ext cx="10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240" name="Group 33"/>
          <p:cNvGrpSpPr>
            <a:grpSpLocks/>
          </p:cNvGrpSpPr>
          <p:nvPr/>
        </p:nvGrpSpPr>
        <p:grpSpPr bwMode="auto">
          <a:xfrm>
            <a:off x="4790320" y="3235326"/>
            <a:ext cx="1200358" cy="346075"/>
            <a:chOff x="8733" y="13920"/>
            <a:chExt cx="1156" cy="399"/>
          </a:xfrm>
        </p:grpSpPr>
        <p:sp>
          <p:nvSpPr>
            <p:cNvPr id="64555" name="Text Box 34"/>
            <p:cNvSpPr txBox="1">
              <a:spLocks noChangeArrowheads="1"/>
            </p:cNvSpPr>
            <p:nvPr/>
          </p:nvSpPr>
          <p:spPr bwMode="auto">
            <a:xfrm>
              <a:off x="8801" y="13920"/>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Tx/>
                <a:buNone/>
              </a:pPr>
              <a:r>
                <a:rPr lang="en-US" altLang="zh-CN" sz="2000">
                  <a:latin typeface="Times New Roman" pitchFamily="18" charset="0"/>
                </a:rPr>
                <a:t>fact(3)=6</a:t>
              </a:r>
            </a:p>
          </p:txBody>
        </p:sp>
        <p:sp>
          <p:nvSpPr>
            <p:cNvPr id="64556" name="Line 35"/>
            <p:cNvSpPr>
              <a:spLocks noChangeShapeType="1"/>
            </p:cNvSpPr>
            <p:nvPr/>
          </p:nvSpPr>
          <p:spPr bwMode="auto">
            <a:xfrm>
              <a:off x="8733" y="14319"/>
              <a:ext cx="10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241" name="Group 36"/>
          <p:cNvGrpSpPr>
            <a:grpSpLocks/>
          </p:cNvGrpSpPr>
          <p:nvPr/>
        </p:nvGrpSpPr>
        <p:grpSpPr bwMode="auto">
          <a:xfrm>
            <a:off x="3312100" y="2646364"/>
            <a:ext cx="1448051" cy="344487"/>
            <a:chOff x="8733" y="13920"/>
            <a:chExt cx="1156" cy="399"/>
          </a:xfrm>
        </p:grpSpPr>
        <p:sp>
          <p:nvSpPr>
            <p:cNvPr id="64553" name="Text Box 37"/>
            <p:cNvSpPr txBox="1">
              <a:spLocks noChangeArrowheads="1"/>
            </p:cNvSpPr>
            <p:nvPr/>
          </p:nvSpPr>
          <p:spPr bwMode="auto">
            <a:xfrm>
              <a:off x="8801" y="13920"/>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Tx/>
                <a:buNone/>
              </a:pPr>
              <a:r>
                <a:rPr lang="en-US" altLang="zh-CN" sz="2000">
                  <a:latin typeface="Times New Roman" pitchFamily="18" charset="0"/>
                </a:rPr>
                <a:t>fact(4)=24</a:t>
              </a:r>
            </a:p>
          </p:txBody>
        </p:sp>
        <p:sp>
          <p:nvSpPr>
            <p:cNvPr id="64554" name="Line 38"/>
            <p:cNvSpPr>
              <a:spLocks noChangeShapeType="1"/>
            </p:cNvSpPr>
            <p:nvPr/>
          </p:nvSpPr>
          <p:spPr bwMode="auto">
            <a:xfrm>
              <a:off x="8733" y="14319"/>
              <a:ext cx="10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242" name="Group 39"/>
          <p:cNvGrpSpPr>
            <a:grpSpLocks/>
          </p:cNvGrpSpPr>
          <p:nvPr/>
        </p:nvGrpSpPr>
        <p:grpSpPr bwMode="auto">
          <a:xfrm>
            <a:off x="1871988" y="2187575"/>
            <a:ext cx="1471868" cy="344488"/>
            <a:chOff x="8733" y="13920"/>
            <a:chExt cx="1156" cy="399"/>
          </a:xfrm>
        </p:grpSpPr>
        <p:sp>
          <p:nvSpPr>
            <p:cNvPr id="64551" name="Text Box 40"/>
            <p:cNvSpPr txBox="1">
              <a:spLocks noChangeArrowheads="1"/>
            </p:cNvSpPr>
            <p:nvPr/>
          </p:nvSpPr>
          <p:spPr bwMode="auto">
            <a:xfrm>
              <a:off x="8801" y="13920"/>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Tx/>
                <a:buNone/>
              </a:pPr>
              <a:r>
                <a:rPr lang="en-US" altLang="zh-CN" sz="2000">
                  <a:latin typeface="Times New Roman" pitchFamily="18" charset="0"/>
                </a:rPr>
                <a:t>fact(5)=120</a:t>
              </a:r>
            </a:p>
          </p:txBody>
        </p:sp>
        <p:sp>
          <p:nvSpPr>
            <p:cNvPr id="64552" name="Line 41"/>
            <p:cNvSpPr>
              <a:spLocks noChangeShapeType="1"/>
            </p:cNvSpPr>
            <p:nvPr/>
          </p:nvSpPr>
          <p:spPr bwMode="auto">
            <a:xfrm>
              <a:off x="8733" y="14319"/>
              <a:ext cx="10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243" name="Group 42"/>
          <p:cNvGrpSpPr>
            <a:grpSpLocks/>
          </p:cNvGrpSpPr>
          <p:nvPr/>
        </p:nvGrpSpPr>
        <p:grpSpPr bwMode="auto">
          <a:xfrm>
            <a:off x="611294" y="1546225"/>
            <a:ext cx="1460754" cy="344488"/>
            <a:chOff x="8578" y="13920"/>
            <a:chExt cx="1088" cy="399"/>
          </a:xfrm>
        </p:grpSpPr>
        <p:sp>
          <p:nvSpPr>
            <p:cNvPr id="64549" name="Text Box 43"/>
            <p:cNvSpPr txBox="1">
              <a:spLocks noChangeArrowheads="1"/>
            </p:cNvSpPr>
            <p:nvPr/>
          </p:nvSpPr>
          <p:spPr bwMode="auto">
            <a:xfrm>
              <a:off x="8578" y="13920"/>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0"/>
                </a:spcBef>
                <a:buClrTx/>
                <a:buSzTx/>
                <a:buFontTx/>
                <a:buNone/>
              </a:pPr>
              <a:r>
                <a:rPr lang="zh-CN" altLang="en-US" sz="2000">
                  <a:latin typeface="Times New Roman" pitchFamily="18" charset="0"/>
                </a:rPr>
                <a:t>输出</a:t>
              </a:r>
              <a:r>
                <a:rPr lang="en-US" altLang="zh-CN" sz="2000">
                  <a:latin typeface="Times New Roman" pitchFamily="18" charset="0"/>
                </a:rPr>
                <a:t>N=120.00</a:t>
              </a:r>
            </a:p>
          </p:txBody>
        </p:sp>
        <p:sp>
          <p:nvSpPr>
            <p:cNvPr id="64550" name="Line 44"/>
            <p:cNvSpPr>
              <a:spLocks noChangeShapeType="1"/>
            </p:cNvSpPr>
            <p:nvPr/>
          </p:nvSpPr>
          <p:spPr bwMode="auto">
            <a:xfrm>
              <a:off x="8699" y="14319"/>
              <a:ext cx="7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244" name="Group 45"/>
          <p:cNvGrpSpPr>
            <a:grpSpLocks/>
          </p:cNvGrpSpPr>
          <p:nvPr/>
        </p:nvGrpSpPr>
        <p:grpSpPr bwMode="auto">
          <a:xfrm>
            <a:off x="6581331" y="4337051"/>
            <a:ext cx="1498860" cy="963613"/>
            <a:chOff x="8008" y="13047"/>
            <a:chExt cx="1133" cy="1749"/>
          </a:xfrm>
        </p:grpSpPr>
        <p:sp>
          <p:nvSpPr>
            <p:cNvPr id="64547" name="Freeform 46"/>
            <p:cNvSpPr>
              <a:spLocks/>
            </p:cNvSpPr>
            <p:nvPr/>
          </p:nvSpPr>
          <p:spPr bwMode="auto">
            <a:xfrm>
              <a:off x="8008" y="13365"/>
              <a:ext cx="1133" cy="1431"/>
            </a:xfrm>
            <a:custGeom>
              <a:avLst/>
              <a:gdLst>
                <a:gd name="T0" fmla="*/ 1133 w 1133"/>
                <a:gd name="T1" fmla="*/ 954 h 1431"/>
                <a:gd name="T2" fmla="*/ 181 w 1133"/>
                <a:gd name="T3" fmla="*/ 1272 h 1431"/>
                <a:gd name="T4" fmla="*/ 45 w 1133"/>
                <a:gd name="T5" fmla="*/ 0 h 1431"/>
                <a:gd name="T6" fmla="*/ 0 60000 65536"/>
                <a:gd name="T7" fmla="*/ 0 60000 65536"/>
                <a:gd name="T8" fmla="*/ 0 60000 65536"/>
              </a:gdLst>
              <a:ahLst/>
              <a:cxnLst>
                <a:cxn ang="T6">
                  <a:pos x="T0" y="T1"/>
                </a:cxn>
                <a:cxn ang="T7">
                  <a:pos x="T2" y="T3"/>
                </a:cxn>
                <a:cxn ang="T8">
                  <a:pos x="T4" y="T5"/>
                </a:cxn>
              </a:cxnLst>
              <a:rect l="0" t="0" r="r" b="b"/>
              <a:pathLst>
                <a:path w="1133" h="1431">
                  <a:moveTo>
                    <a:pt x="1133" y="954"/>
                  </a:moveTo>
                  <a:cubicBezTo>
                    <a:pt x="747" y="1192"/>
                    <a:pt x="362" y="1431"/>
                    <a:pt x="181" y="1272"/>
                  </a:cubicBezTo>
                  <a:cubicBezTo>
                    <a:pt x="0" y="1113"/>
                    <a:pt x="68" y="212"/>
                    <a:pt x="45"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8" name="Line 47"/>
            <p:cNvSpPr>
              <a:spLocks noChangeShapeType="1"/>
            </p:cNvSpPr>
            <p:nvPr/>
          </p:nvSpPr>
          <p:spPr bwMode="auto">
            <a:xfrm flipV="1">
              <a:off x="8053" y="13047"/>
              <a:ext cx="0" cy="31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2245" name="Group 48"/>
          <p:cNvGrpSpPr>
            <a:grpSpLocks/>
          </p:cNvGrpSpPr>
          <p:nvPr/>
        </p:nvGrpSpPr>
        <p:grpSpPr bwMode="auto">
          <a:xfrm>
            <a:off x="5284117" y="3648076"/>
            <a:ext cx="1270221" cy="963613"/>
            <a:chOff x="8008" y="13047"/>
            <a:chExt cx="1133" cy="1749"/>
          </a:xfrm>
        </p:grpSpPr>
        <p:sp>
          <p:nvSpPr>
            <p:cNvPr id="64545" name="Freeform 49"/>
            <p:cNvSpPr>
              <a:spLocks/>
            </p:cNvSpPr>
            <p:nvPr/>
          </p:nvSpPr>
          <p:spPr bwMode="auto">
            <a:xfrm>
              <a:off x="8008" y="13365"/>
              <a:ext cx="1133" cy="1431"/>
            </a:xfrm>
            <a:custGeom>
              <a:avLst/>
              <a:gdLst>
                <a:gd name="T0" fmla="*/ 1133 w 1133"/>
                <a:gd name="T1" fmla="*/ 954 h 1431"/>
                <a:gd name="T2" fmla="*/ 181 w 1133"/>
                <a:gd name="T3" fmla="*/ 1272 h 1431"/>
                <a:gd name="T4" fmla="*/ 45 w 1133"/>
                <a:gd name="T5" fmla="*/ 0 h 1431"/>
                <a:gd name="T6" fmla="*/ 0 60000 65536"/>
                <a:gd name="T7" fmla="*/ 0 60000 65536"/>
                <a:gd name="T8" fmla="*/ 0 60000 65536"/>
              </a:gdLst>
              <a:ahLst/>
              <a:cxnLst>
                <a:cxn ang="T6">
                  <a:pos x="T0" y="T1"/>
                </a:cxn>
                <a:cxn ang="T7">
                  <a:pos x="T2" y="T3"/>
                </a:cxn>
                <a:cxn ang="T8">
                  <a:pos x="T4" y="T5"/>
                </a:cxn>
              </a:cxnLst>
              <a:rect l="0" t="0" r="r" b="b"/>
              <a:pathLst>
                <a:path w="1133" h="1431">
                  <a:moveTo>
                    <a:pt x="1133" y="954"/>
                  </a:moveTo>
                  <a:cubicBezTo>
                    <a:pt x="747" y="1192"/>
                    <a:pt x="362" y="1431"/>
                    <a:pt x="181" y="1272"/>
                  </a:cubicBezTo>
                  <a:cubicBezTo>
                    <a:pt x="0" y="1113"/>
                    <a:pt x="68" y="212"/>
                    <a:pt x="45"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6" name="Line 50"/>
            <p:cNvSpPr>
              <a:spLocks noChangeShapeType="1"/>
            </p:cNvSpPr>
            <p:nvPr/>
          </p:nvSpPr>
          <p:spPr bwMode="auto">
            <a:xfrm flipV="1">
              <a:off x="8053" y="13047"/>
              <a:ext cx="0" cy="31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2246" name="Group 51"/>
          <p:cNvGrpSpPr>
            <a:grpSpLocks/>
          </p:cNvGrpSpPr>
          <p:nvPr/>
        </p:nvGrpSpPr>
        <p:grpSpPr bwMode="auto">
          <a:xfrm>
            <a:off x="3998020" y="3003551"/>
            <a:ext cx="1101916" cy="963613"/>
            <a:chOff x="8008" y="13047"/>
            <a:chExt cx="1133" cy="1749"/>
          </a:xfrm>
        </p:grpSpPr>
        <p:sp>
          <p:nvSpPr>
            <p:cNvPr id="64543" name="Freeform 52"/>
            <p:cNvSpPr>
              <a:spLocks/>
            </p:cNvSpPr>
            <p:nvPr/>
          </p:nvSpPr>
          <p:spPr bwMode="auto">
            <a:xfrm>
              <a:off x="8008" y="13365"/>
              <a:ext cx="1133" cy="1431"/>
            </a:xfrm>
            <a:custGeom>
              <a:avLst/>
              <a:gdLst>
                <a:gd name="T0" fmla="*/ 1133 w 1133"/>
                <a:gd name="T1" fmla="*/ 954 h 1431"/>
                <a:gd name="T2" fmla="*/ 181 w 1133"/>
                <a:gd name="T3" fmla="*/ 1272 h 1431"/>
                <a:gd name="T4" fmla="*/ 45 w 1133"/>
                <a:gd name="T5" fmla="*/ 0 h 1431"/>
                <a:gd name="T6" fmla="*/ 0 60000 65536"/>
                <a:gd name="T7" fmla="*/ 0 60000 65536"/>
                <a:gd name="T8" fmla="*/ 0 60000 65536"/>
              </a:gdLst>
              <a:ahLst/>
              <a:cxnLst>
                <a:cxn ang="T6">
                  <a:pos x="T0" y="T1"/>
                </a:cxn>
                <a:cxn ang="T7">
                  <a:pos x="T2" y="T3"/>
                </a:cxn>
                <a:cxn ang="T8">
                  <a:pos x="T4" y="T5"/>
                </a:cxn>
              </a:cxnLst>
              <a:rect l="0" t="0" r="r" b="b"/>
              <a:pathLst>
                <a:path w="1133" h="1431">
                  <a:moveTo>
                    <a:pt x="1133" y="954"/>
                  </a:moveTo>
                  <a:cubicBezTo>
                    <a:pt x="747" y="1192"/>
                    <a:pt x="362" y="1431"/>
                    <a:pt x="181" y="1272"/>
                  </a:cubicBezTo>
                  <a:cubicBezTo>
                    <a:pt x="0" y="1113"/>
                    <a:pt x="68" y="212"/>
                    <a:pt x="45"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4" name="Line 53"/>
            <p:cNvSpPr>
              <a:spLocks noChangeShapeType="1"/>
            </p:cNvSpPr>
            <p:nvPr/>
          </p:nvSpPr>
          <p:spPr bwMode="auto">
            <a:xfrm flipV="1">
              <a:off x="8053" y="13047"/>
              <a:ext cx="0" cy="31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2247" name="Group 54"/>
          <p:cNvGrpSpPr>
            <a:grpSpLocks/>
          </p:cNvGrpSpPr>
          <p:nvPr/>
        </p:nvGrpSpPr>
        <p:grpSpPr bwMode="auto">
          <a:xfrm>
            <a:off x="2634120" y="2546350"/>
            <a:ext cx="1270221" cy="825500"/>
            <a:chOff x="8008" y="13047"/>
            <a:chExt cx="1133" cy="1749"/>
          </a:xfrm>
        </p:grpSpPr>
        <p:sp>
          <p:nvSpPr>
            <p:cNvPr id="64541" name="Freeform 55"/>
            <p:cNvSpPr>
              <a:spLocks/>
            </p:cNvSpPr>
            <p:nvPr/>
          </p:nvSpPr>
          <p:spPr bwMode="auto">
            <a:xfrm>
              <a:off x="8008" y="13365"/>
              <a:ext cx="1133" cy="1431"/>
            </a:xfrm>
            <a:custGeom>
              <a:avLst/>
              <a:gdLst>
                <a:gd name="T0" fmla="*/ 1133 w 1133"/>
                <a:gd name="T1" fmla="*/ 954 h 1431"/>
                <a:gd name="T2" fmla="*/ 181 w 1133"/>
                <a:gd name="T3" fmla="*/ 1272 h 1431"/>
                <a:gd name="T4" fmla="*/ 45 w 1133"/>
                <a:gd name="T5" fmla="*/ 0 h 1431"/>
                <a:gd name="T6" fmla="*/ 0 60000 65536"/>
                <a:gd name="T7" fmla="*/ 0 60000 65536"/>
                <a:gd name="T8" fmla="*/ 0 60000 65536"/>
              </a:gdLst>
              <a:ahLst/>
              <a:cxnLst>
                <a:cxn ang="T6">
                  <a:pos x="T0" y="T1"/>
                </a:cxn>
                <a:cxn ang="T7">
                  <a:pos x="T2" y="T3"/>
                </a:cxn>
                <a:cxn ang="T8">
                  <a:pos x="T4" y="T5"/>
                </a:cxn>
              </a:cxnLst>
              <a:rect l="0" t="0" r="r" b="b"/>
              <a:pathLst>
                <a:path w="1133" h="1431">
                  <a:moveTo>
                    <a:pt x="1133" y="954"/>
                  </a:moveTo>
                  <a:cubicBezTo>
                    <a:pt x="747" y="1192"/>
                    <a:pt x="362" y="1431"/>
                    <a:pt x="181" y="1272"/>
                  </a:cubicBezTo>
                  <a:cubicBezTo>
                    <a:pt x="0" y="1113"/>
                    <a:pt x="68" y="212"/>
                    <a:pt x="45"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2" name="Line 56"/>
            <p:cNvSpPr>
              <a:spLocks noChangeShapeType="1"/>
            </p:cNvSpPr>
            <p:nvPr/>
          </p:nvSpPr>
          <p:spPr bwMode="auto">
            <a:xfrm flipV="1">
              <a:off x="8053" y="13047"/>
              <a:ext cx="0" cy="31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2248" name="Group 57"/>
          <p:cNvGrpSpPr>
            <a:grpSpLocks/>
          </p:cNvGrpSpPr>
          <p:nvPr/>
        </p:nvGrpSpPr>
        <p:grpSpPr bwMode="auto">
          <a:xfrm>
            <a:off x="1114618" y="2168526"/>
            <a:ext cx="1270221" cy="619125"/>
            <a:chOff x="8008" y="13047"/>
            <a:chExt cx="1133" cy="1749"/>
          </a:xfrm>
        </p:grpSpPr>
        <p:sp>
          <p:nvSpPr>
            <p:cNvPr id="64539" name="Freeform 58"/>
            <p:cNvSpPr>
              <a:spLocks/>
            </p:cNvSpPr>
            <p:nvPr/>
          </p:nvSpPr>
          <p:spPr bwMode="auto">
            <a:xfrm>
              <a:off x="8008" y="13365"/>
              <a:ext cx="1133" cy="1431"/>
            </a:xfrm>
            <a:custGeom>
              <a:avLst/>
              <a:gdLst>
                <a:gd name="T0" fmla="*/ 1133 w 1133"/>
                <a:gd name="T1" fmla="*/ 954 h 1431"/>
                <a:gd name="T2" fmla="*/ 181 w 1133"/>
                <a:gd name="T3" fmla="*/ 1272 h 1431"/>
                <a:gd name="T4" fmla="*/ 45 w 1133"/>
                <a:gd name="T5" fmla="*/ 0 h 1431"/>
                <a:gd name="T6" fmla="*/ 0 60000 65536"/>
                <a:gd name="T7" fmla="*/ 0 60000 65536"/>
                <a:gd name="T8" fmla="*/ 0 60000 65536"/>
              </a:gdLst>
              <a:ahLst/>
              <a:cxnLst>
                <a:cxn ang="T6">
                  <a:pos x="T0" y="T1"/>
                </a:cxn>
                <a:cxn ang="T7">
                  <a:pos x="T2" y="T3"/>
                </a:cxn>
                <a:cxn ang="T8">
                  <a:pos x="T4" y="T5"/>
                </a:cxn>
              </a:cxnLst>
              <a:rect l="0" t="0" r="r" b="b"/>
              <a:pathLst>
                <a:path w="1133" h="1431">
                  <a:moveTo>
                    <a:pt x="1133" y="954"/>
                  </a:moveTo>
                  <a:cubicBezTo>
                    <a:pt x="747" y="1192"/>
                    <a:pt x="362" y="1431"/>
                    <a:pt x="181" y="1272"/>
                  </a:cubicBezTo>
                  <a:cubicBezTo>
                    <a:pt x="0" y="1113"/>
                    <a:pt x="68" y="212"/>
                    <a:pt x="45"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0" name="Line 59"/>
            <p:cNvSpPr>
              <a:spLocks noChangeShapeType="1"/>
            </p:cNvSpPr>
            <p:nvPr/>
          </p:nvSpPr>
          <p:spPr bwMode="auto">
            <a:xfrm flipV="1">
              <a:off x="8053" y="13047"/>
              <a:ext cx="0" cy="31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4536" name="Text Box 60"/>
          <p:cNvSpPr txBox="1">
            <a:spLocks noChangeArrowheads="1"/>
          </p:cNvSpPr>
          <p:nvPr/>
        </p:nvSpPr>
        <p:spPr bwMode="auto">
          <a:xfrm>
            <a:off x="2003774" y="4979988"/>
            <a:ext cx="2962789"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a:spcBef>
                <a:spcPct val="0"/>
              </a:spcBef>
              <a:buClrTx/>
              <a:buSzTx/>
              <a:buFontTx/>
              <a:buNone/>
            </a:pPr>
            <a:endParaRPr lang="zh-CN" altLang="zh-CN" sz="1000">
              <a:latin typeface="Times New Roman" pitchFamily="18" charset="0"/>
            </a:endParaRPr>
          </a:p>
        </p:txBody>
      </p:sp>
      <p:sp>
        <p:nvSpPr>
          <p:cNvPr id="52250" name="Rectangle 61"/>
          <p:cNvSpPr>
            <a:spLocks noChangeArrowheads="1"/>
          </p:cNvSpPr>
          <p:nvPr/>
        </p:nvSpPr>
        <p:spPr bwMode="auto">
          <a:xfrm>
            <a:off x="-36519" y="5241926"/>
            <a:ext cx="9145589"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zh-CN" altLang="en-US" sz="2000" b="1" dirty="0">
                <a:latin typeface="Times New Roman" pitchFamily="18" charset="0"/>
              </a:rPr>
              <a:t>递归调用过程示意图</a:t>
            </a:r>
          </a:p>
          <a:p>
            <a:pPr eaLnBrk="1" hangingPunct="1">
              <a:spcBef>
                <a:spcPct val="0"/>
              </a:spcBef>
              <a:buClrTx/>
              <a:buSzTx/>
              <a:buFontTx/>
              <a:buNone/>
            </a:pPr>
            <a:r>
              <a:rPr kumimoji="1" lang="zh-CN" altLang="en-US" sz="2000" dirty="0">
                <a:latin typeface="Times New Roman" pitchFamily="18" charset="0"/>
              </a:rPr>
              <a:t>从图中可看到</a:t>
            </a:r>
            <a:r>
              <a:rPr kumimoji="1" lang="en-US" altLang="zh-CN" sz="2000" dirty="0">
                <a:latin typeface="Times New Roman" pitchFamily="18" charset="0"/>
              </a:rPr>
              <a:t>fact</a:t>
            </a:r>
            <a:r>
              <a:rPr kumimoji="1" lang="zh-CN" altLang="en-US" sz="2000" dirty="0">
                <a:latin typeface="Times New Roman" pitchFamily="18" charset="0"/>
              </a:rPr>
              <a:t>函数共被调用</a:t>
            </a:r>
            <a:r>
              <a:rPr kumimoji="1" lang="en-US" altLang="zh-CN" sz="2000" dirty="0">
                <a:latin typeface="Times New Roman" pitchFamily="18" charset="0"/>
              </a:rPr>
              <a:t>5</a:t>
            </a:r>
            <a:r>
              <a:rPr kumimoji="1" lang="zh-CN" altLang="en-US" sz="2000" dirty="0">
                <a:latin typeface="Times New Roman" pitchFamily="18" charset="0"/>
              </a:rPr>
              <a:t>次，即</a:t>
            </a:r>
            <a:r>
              <a:rPr kumimoji="1" lang="en-US" altLang="zh-CN" sz="2000" dirty="0">
                <a:latin typeface="Times New Roman" pitchFamily="18" charset="0"/>
              </a:rPr>
              <a:t>fact(5)</a:t>
            </a:r>
            <a:r>
              <a:rPr kumimoji="1" lang="zh-CN" altLang="en-US" sz="2000" dirty="0">
                <a:latin typeface="Times New Roman" pitchFamily="18" charset="0"/>
              </a:rPr>
              <a:t>、</a:t>
            </a:r>
            <a:r>
              <a:rPr kumimoji="1" lang="en-US" altLang="zh-CN" sz="2000" dirty="0">
                <a:latin typeface="Times New Roman" pitchFamily="18" charset="0"/>
              </a:rPr>
              <a:t>fact(4)</a:t>
            </a:r>
            <a:r>
              <a:rPr kumimoji="1" lang="zh-CN" altLang="en-US" sz="2000" dirty="0">
                <a:latin typeface="Times New Roman" pitchFamily="18" charset="0"/>
              </a:rPr>
              <a:t>、</a:t>
            </a:r>
            <a:r>
              <a:rPr kumimoji="1" lang="en-US" altLang="zh-CN" sz="2000" dirty="0">
                <a:latin typeface="Times New Roman" pitchFamily="18" charset="0"/>
              </a:rPr>
              <a:t>fact(3)</a:t>
            </a:r>
            <a:r>
              <a:rPr kumimoji="1" lang="zh-CN" altLang="en-US" sz="2000" dirty="0">
                <a:latin typeface="Times New Roman" pitchFamily="18" charset="0"/>
              </a:rPr>
              <a:t>、</a:t>
            </a:r>
            <a:r>
              <a:rPr kumimoji="1" lang="en-US" altLang="zh-CN" sz="2000" dirty="0">
                <a:latin typeface="Times New Roman" pitchFamily="18" charset="0"/>
              </a:rPr>
              <a:t>fact(2)</a:t>
            </a:r>
            <a:r>
              <a:rPr kumimoji="1" lang="zh-CN" altLang="en-US" sz="2000" dirty="0">
                <a:latin typeface="Times New Roman" pitchFamily="18" charset="0"/>
              </a:rPr>
              <a:t>、</a:t>
            </a:r>
            <a:r>
              <a:rPr kumimoji="1" lang="en-US" altLang="zh-CN" sz="2000" dirty="0">
                <a:latin typeface="Times New Roman" pitchFamily="18" charset="0"/>
              </a:rPr>
              <a:t>fact(1)</a:t>
            </a:r>
            <a:r>
              <a:rPr kumimoji="1" lang="zh-CN" altLang="en-US" sz="2000" dirty="0">
                <a:latin typeface="Times New Roman" pitchFamily="18" charset="0"/>
              </a:rPr>
              <a:t>。其中，</a:t>
            </a:r>
            <a:r>
              <a:rPr kumimoji="1" lang="en-US" altLang="zh-CN" sz="2000" dirty="0">
                <a:latin typeface="Times New Roman" pitchFamily="18" charset="0"/>
              </a:rPr>
              <a:t>fact(5)</a:t>
            </a:r>
            <a:r>
              <a:rPr kumimoji="1" lang="zh-CN" altLang="en-US" sz="2000" dirty="0">
                <a:latin typeface="Times New Roman" pitchFamily="18" charset="0"/>
              </a:rPr>
              <a:t>被主函数调用，其它在</a:t>
            </a:r>
            <a:r>
              <a:rPr kumimoji="1" lang="en-US" altLang="zh-CN" sz="2000" dirty="0">
                <a:latin typeface="Times New Roman" pitchFamily="18" charset="0"/>
              </a:rPr>
              <a:t>fact</a:t>
            </a:r>
            <a:r>
              <a:rPr kumimoji="1" lang="zh-CN" altLang="en-US" sz="2000" dirty="0">
                <a:latin typeface="Times New Roman" pitchFamily="18" charset="0"/>
              </a:rPr>
              <a:t>函数内被调用。每一次递归调用并未立即得到结果，而是进一步向深度递归调用，直到</a:t>
            </a:r>
            <a:r>
              <a:rPr kumimoji="1" lang="en-US" altLang="zh-CN" sz="2000" dirty="0">
                <a:latin typeface="Times New Roman" pitchFamily="18" charset="0"/>
              </a:rPr>
              <a:t>n=1</a:t>
            </a:r>
            <a:r>
              <a:rPr kumimoji="1" lang="zh-CN" altLang="en-US" sz="2000" dirty="0">
                <a:latin typeface="Times New Roman" pitchFamily="18" charset="0"/>
              </a:rPr>
              <a:t>时，函数</a:t>
            </a:r>
            <a:r>
              <a:rPr kumimoji="1" lang="en-US" altLang="zh-CN" sz="2000" dirty="0">
                <a:latin typeface="Times New Roman" pitchFamily="18" charset="0"/>
              </a:rPr>
              <a:t>fact</a:t>
            </a:r>
            <a:r>
              <a:rPr kumimoji="1" lang="zh-CN" altLang="en-US" sz="2000" dirty="0">
                <a:latin typeface="Times New Roman" pitchFamily="18" charset="0"/>
              </a:rPr>
              <a:t>结果为</a:t>
            </a:r>
            <a:r>
              <a:rPr kumimoji="1" lang="en-US" altLang="zh-CN" sz="2000" dirty="0">
                <a:latin typeface="Times New Roman" pitchFamily="18" charset="0"/>
              </a:rPr>
              <a:t>1</a:t>
            </a:r>
            <a:r>
              <a:rPr kumimoji="1" lang="zh-CN" altLang="en-US" sz="2000" dirty="0">
                <a:latin typeface="Times New Roman" pitchFamily="18" charset="0"/>
              </a:rPr>
              <a:t>，然后再一一返回计算，得到最终结果。</a:t>
            </a:r>
          </a:p>
        </p:txBody>
      </p:sp>
    </p:spTree>
    <p:extLst>
      <p:ext uri="{BB962C8B-B14F-4D97-AF65-F5344CB8AC3E}">
        <p14:creationId xmlns:p14="http://schemas.microsoft.com/office/powerpoint/2010/main" val="41318727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22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22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22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22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22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223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223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522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24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522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224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522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24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522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247"/>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522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2248"/>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52243"/>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52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animBg="1"/>
      <p:bldP spid="52230" grpId="0" animBg="1"/>
      <p:bldP spid="52231" grpId="0" animBg="1"/>
      <p:bldP spid="52232" grpId="0" animBg="1"/>
      <p:bldP spid="52233" grpId="0" animBg="1"/>
      <p:bldP spid="52250"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929108" y="365126"/>
            <a:ext cx="8008829" cy="596760"/>
          </a:xfrm>
        </p:spPr>
        <p:txBody>
          <a:bodyPr/>
          <a:lstStyle/>
          <a:p>
            <a:pPr eaLnBrk="1" hangingPunct="1"/>
            <a:r>
              <a:rPr lang="en-US" altLang="zh-CN" sz="3200" dirty="0" smtClean="0"/>
              <a:t>3.3 </a:t>
            </a:r>
            <a:r>
              <a:rPr lang="zh-CN" altLang="en-US" sz="3200" dirty="0" smtClean="0"/>
              <a:t>栈与递归的实现例</a:t>
            </a:r>
            <a:r>
              <a:rPr lang="en-US" altLang="zh-CN" sz="3200" dirty="0" smtClean="0"/>
              <a:t>2 -</a:t>
            </a:r>
            <a:r>
              <a:rPr lang="zh-CN" altLang="en-US" sz="3200" dirty="0" smtClean="0"/>
              <a:t>斐波那契数列</a:t>
            </a:r>
          </a:p>
        </p:txBody>
      </p:sp>
      <p:sp>
        <p:nvSpPr>
          <p:cNvPr id="66563" name="Rectangle 3"/>
          <p:cNvSpPr>
            <a:spLocks noGrp="1" noChangeArrowheads="1"/>
          </p:cNvSpPr>
          <p:nvPr>
            <p:ph type="body" idx="1"/>
          </p:nvPr>
        </p:nvSpPr>
        <p:spPr>
          <a:xfrm>
            <a:off x="430816" y="1491289"/>
            <a:ext cx="8437440" cy="4114800"/>
          </a:xfrm>
        </p:spPr>
        <p:txBody>
          <a:bodyPr/>
          <a:lstStyle/>
          <a:p>
            <a:pPr eaLnBrk="1" hangingPunct="1">
              <a:spcBef>
                <a:spcPct val="0"/>
              </a:spcBef>
            </a:pPr>
            <a:r>
              <a:rPr lang="zh-CN" altLang="en-US" sz="2400" b="1" dirty="0" smtClean="0"/>
              <a:t>斐波那契是欧洲中世纪颇具影响的数学家，公元</a:t>
            </a:r>
            <a:r>
              <a:rPr lang="en-US" altLang="zh-CN" sz="2400" b="1" dirty="0" smtClean="0"/>
              <a:t>1170</a:t>
            </a:r>
            <a:r>
              <a:rPr lang="zh-CN" altLang="en-US" sz="2400" b="1" dirty="0" smtClean="0"/>
              <a:t>年生于意大利的比萨，早年曾就读于阿尔及尔东部的小港布日，后来又以商人的身份游历了埃及、希腊、叙利亚等地，掌握了当时较为先进的阿拉伯算术、代数和古希腊的数学成果，经过整理研究和发展之后，把它们介绍到欧洲。</a:t>
            </a:r>
          </a:p>
          <a:p>
            <a:pPr eaLnBrk="1" hangingPunct="1">
              <a:spcBef>
                <a:spcPct val="0"/>
              </a:spcBef>
            </a:pPr>
            <a:r>
              <a:rPr lang="zh-CN" altLang="en-US" sz="2400" b="1" dirty="0" smtClean="0"/>
              <a:t>公元</a:t>
            </a:r>
            <a:r>
              <a:rPr lang="en-US" altLang="zh-CN" sz="2400" b="1" dirty="0" smtClean="0"/>
              <a:t>1202</a:t>
            </a:r>
            <a:r>
              <a:rPr lang="zh-CN" altLang="en-US" sz="2400" b="1" dirty="0" smtClean="0"/>
              <a:t>年，斐波那契的传世之作</a:t>
            </a:r>
            <a:r>
              <a:rPr lang="en-US" altLang="zh-CN" sz="2400" b="1" dirty="0" smtClean="0"/>
              <a:t>《</a:t>
            </a:r>
            <a:r>
              <a:rPr lang="zh-CN" altLang="en-US" sz="2400" b="1" dirty="0" smtClean="0"/>
              <a:t>算法之术</a:t>
            </a:r>
            <a:r>
              <a:rPr lang="en-US" altLang="zh-CN" sz="2400" b="1" dirty="0" smtClean="0"/>
              <a:t>》</a:t>
            </a:r>
            <a:r>
              <a:rPr lang="zh-CN" altLang="en-US" sz="2400" b="1" dirty="0" smtClean="0"/>
              <a:t>出版。在这部名著中，斐波那契提出了以下饶有趣味的问题：</a:t>
            </a:r>
            <a:br>
              <a:rPr lang="zh-CN" altLang="en-US" sz="2400" b="1" dirty="0" smtClean="0"/>
            </a:br>
            <a:r>
              <a:rPr lang="zh-CN" altLang="en-US" sz="2400" b="1" dirty="0" smtClean="0"/>
              <a:t>　　假定一对刚出生的小兔一个月后就能长成大兔，再过一个月便能生下一对小兔，并且此后每个月都生一对小兔。一年内没有发生死亡。问一对刚出生的兔子，一年内能繁殖成多少对兔子？ </a:t>
            </a:r>
          </a:p>
          <a:p>
            <a:pPr eaLnBrk="1" hangingPunct="1">
              <a:spcBef>
                <a:spcPct val="0"/>
              </a:spcBef>
            </a:pPr>
            <a:r>
              <a:rPr lang="zh-CN" altLang="en-US" sz="2400" b="1" dirty="0" smtClean="0"/>
              <a:t>斐波那挈数列</a:t>
            </a:r>
            <a:r>
              <a:rPr lang="en-US" altLang="zh-CN" sz="2400" b="1" dirty="0" smtClean="0"/>
              <a:t>(</a:t>
            </a:r>
            <a:r>
              <a:rPr lang="zh-CN" altLang="en-US" sz="2400" b="1" dirty="0" smtClean="0"/>
              <a:t>兔子数列</a:t>
            </a:r>
            <a:r>
              <a:rPr lang="en-US" altLang="zh-CN" sz="2400" b="1" dirty="0" smtClean="0"/>
              <a:t>)</a:t>
            </a:r>
            <a:r>
              <a:rPr lang="zh-CN" altLang="en-US" sz="2400" b="1" dirty="0" smtClean="0"/>
              <a:t>：</a:t>
            </a:r>
            <a:r>
              <a:rPr lang="en-US" altLang="zh-CN" sz="2400" b="1" dirty="0" smtClean="0"/>
              <a:t>1</a:t>
            </a:r>
            <a:r>
              <a:rPr lang="zh-CN" altLang="en-US" sz="2400" b="1" dirty="0" smtClean="0"/>
              <a:t>，</a:t>
            </a:r>
            <a:r>
              <a:rPr lang="en-US" altLang="zh-CN" sz="2400" b="1" dirty="0" smtClean="0"/>
              <a:t>1</a:t>
            </a:r>
            <a:r>
              <a:rPr lang="zh-CN" altLang="en-US" sz="2400" b="1" dirty="0" smtClean="0"/>
              <a:t>，</a:t>
            </a:r>
            <a:r>
              <a:rPr lang="en-US" altLang="zh-CN" sz="2400" b="1" dirty="0" smtClean="0"/>
              <a:t>2</a:t>
            </a:r>
            <a:r>
              <a:rPr lang="zh-CN" altLang="en-US" sz="2400" b="1" dirty="0" smtClean="0"/>
              <a:t>，</a:t>
            </a:r>
            <a:r>
              <a:rPr lang="en-US" altLang="zh-CN" sz="2400" b="1" dirty="0" smtClean="0"/>
              <a:t>3</a:t>
            </a:r>
            <a:r>
              <a:rPr lang="zh-CN" altLang="en-US" sz="2400" b="1" dirty="0" smtClean="0"/>
              <a:t>，</a:t>
            </a:r>
            <a:r>
              <a:rPr lang="en-US" altLang="zh-CN" sz="2400" b="1" dirty="0" smtClean="0"/>
              <a:t>5</a:t>
            </a:r>
            <a:r>
              <a:rPr lang="zh-CN" altLang="en-US" sz="2400" b="1" dirty="0" smtClean="0"/>
              <a:t>，</a:t>
            </a:r>
            <a:r>
              <a:rPr lang="en-US" altLang="zh-CN" sz="2400" b="1" dirty="0" smtClean="0"/>
              <a:t>8</a:t>
            </a:r>
            <a:r>
              <a:rPr lang="zh-CN" altLang="en-US" sz="2400" b="1" dirty="0" smtClean="0"/>
              <a:t>，</a:t>
            </a:r>
            <a:r>
              <a:rPr lang="en-US" altLang="zh-CN" sz="2400" b="1" dirty="0" smtClean="0"/>
              <a:t>13</a:t>
            </a:r>
            <a:r>
              <a:rPr lang="zh-CN" altLang="en-US" sz="2400" b="1" dirty="0" smtClean="0"/>
              <a:t>，</a:t>
            </a:r>
            <a:r>
              <a:rPr lang="en-US" altLang="zh-CN" sz="2400" b="1" dirty="0" smtClean="0"/>
              <a:t>21</a:t>
            </a:r>
            <a:r>
              <a:rPr lang="en-US" altLang="zh-CN" sz="2400" b="1" dirty="0" smtClean="0">
                <a:latin typeface="Arial" pitchFamily="34" charset="0"/>
              </a:rPr>
              <a:t>…</a:t>
            </a:r>
            <a:endParaRPr lang="en-US" altLang="zh-CN" sz="2400" b="1" dirty="0" smtClean="0"/>
          </a:p>
        </p:txBody>
      </p:sp>
    </p:spTree>
    <p:extLst>
      <p:ext uri="{BB962C8B-B14F-4D97-AF65-F5344CB8AC3E}">
        <p14:creationId xmlns:p14="http://schemas.microsoft.com/office/powerpoint/2010/main" val="3772351937"/>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18903" y="311150"/>
            <a:ext cx="7926626" cy="707753"/>
          </a:xfrm>
        </p:spPr>
        <p:txBody>
          <a:bodyPr/>
          <a:lstStyle/>
          <a:p>
            <a:pPr eaLnBrk="1" hangingPunct="1"/>
            <a:r>
              <a:rPr lang="zh-CN" altLang="en-US" dirty="0" smtClean="0"/>
              <a:t>栈的抽象数据类型的定义</a:t>
            </a:r>
          </a:p>
        </p:txBody>
      </p:sp>
      <p:sp>
        <p:nvSpPr>
          <p:cNvPr id="274435" name="Rectangle 3"/>
          <p:cNvSpPr>
            <a:spLocks noGrp="1" noChangeArrowheads="1"/>
          </p:cNvSpPr>
          <p:nvPr>
            <p:ph type="body" idx="1"/>
          </p:nvPr>
        </p:nvSpPr>
        <p:spPr>
          <a:xfrm>
            <a:off x="692927" y="1131616"/>
            <a:ext cx="7873779" cy="4724400"/>
          </a:xfrm>
        </p:spPr>
        <p:txBody>
          <a:bodyPr/>
          <a:lstStyle/>
          <a:p>
            <a:pPr eaLnBrk="1" hangingPunct="1">
              <a:buFont typeface="Wingdings" pitchFamily="2" charset="2"/>
              <a:buNone/>
              <a:defRPr/>
            </a:pPr>
            <a:r>
              <a:rPr lang="en-US" altLang="zh-CN" sz="2400" b="1" dirty="0">
                <a:latin typeface="Times New Roman" pitchFamily="18" charset="0"/>
                <a:ea typeface="楷体_GB2312" pitchFamily="49" charset="-122"/>
              </a:rPr>
              <a:t>ADT Stack {</a:t>
            </a:r>
          </a:p>
          <a:p>
            <a:pPr eaLnBrk="1" hangingPunct="1">
              <a:spcBef>
                <a:spcPct val="0"/>
              </a:spcBef>
              <a:buFont typeface="Wingdings" pitchFamily="2" charset="2"/>
              <a:buNone/>
              <a:defRPr/>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数据对象：</a:t>
            </a:r>
            <a:r>
              <a:rPr lang="en-US" altLang="zh-CN" sz="2400" b="1" dirty="0">
                <a:latin typeface="Times New Roman" pitchFamily="18" charset="0"/>
                <a:ea typeface="楷体_GB2312" pitchFamily="49" charset="-122"/>
              </a:rPr>
              <a:t>D={</a:t>
            </a:r>
            <a:r>
              <a:rPr lang="en-US" altLang="zh-CN" sz="2400" b="1" dirty="0" err="1">
                <a:latin typeface="Times New Roman" pitchFamily="18" charset="0"/>
                <a:ea typeface="楷体_GB2312" pitchFamily="49" charset="-122"/>
              </a:rPr>
              <a:t>a</a:t>
            </a:r>
            <a:r>
              <a:rPr lang="en-US" altLang="zh-CN" sz="2400" b="1" baseline="-25000" dirty="0" err="1">
                <a:latin typeface="Times New Roman" pitchFamily="18" charset="0"/>
                <a:ea typeface="楷体_GB2312" pitchFamily="49" charset="-122"/>
              </a:rPr>
              <a:t>i</a:t>
            </a:r>
            <a:r>
              <a:rPr lang="en-US" altLang="zh-CN" sz="2400" b="1" dirty="0">
                <a:latin typeface="Times New Roman" pitchFamily="18" charset="0"/>
                <a:ea typeface="楷体_GB2312" pitchFamily="49" charset="-122"/>
              </a:rPr>
              <a:t>| </a:t>
            </a:r>
            <a:r>
              <a:rPr lang="en-US" altLang="zh-CN" sz="2400" b="1" dirty="0" err="1">
                <a:latin typeface="Times New Roman" pitchFamily="18" charset="0"/>
                <a:ea typeface="楷体_GB2312" pitchFamily="49" charset="-122"/>
              </a:rPr>
              <a:t>a</a:t>
            </a:r>
            <a:r>
              <a:rPr lang="en-US" altLang="zh-CN" sz="2400" b="1" baseline="-25000" dirty="0" err="1">
                <a:latin typeface="Times New Roman" pitchFamily="18" charset="0"/>
                <a:ea typeface="楷体_GB2312" pitchFamily="49" charset="-122"/>
              </a:rPr>
              <a:t>i</a:t>
            </a:r>
            <a:r>
              <a:rPr lang="en-US" altLang="zh-CN" sz="2400" b="1" dirty="0">
                <a:latin typeface="Times New Roman" pitchFamily="18" charset="0"/>
                <a:ea typeface="楷体_GB2312" pitchFamily="49" charset="-122"/>
              </a:rPr>
              <a:t> </a:t>
            </a:r>
            <a:r>
              <a:rPr lang="en-US" altLang="zh-CN" sz="2400" b="1" dirty="0">
                <a:latin typeface="Times New Roman" pitchFamily="18" charset="0"/>
                <a:ea typeface="楷体_GB2312" pitchFamily="49" charset="-122"/>
                <a:sym typeface="Symbol" pitchFamily="18" charset="2"/>
              </a:rPr>
              <a:t> </a:t>
            </a:r>
            <a:r>
              <a:rPr lang="en-US" altLang="zh-CN" sz="2400" b="1" dirty="0" err="1">
                <a:latin typeface="Times New Roman" pitchFamily="18" charset="0"/>
                <a:ea typeface="楷体_GB2312" pitchFamily="49" charset="-122"/>
                <a:sym typeface="Symbol" pitchFamily="18" charset="2"/>
              </a:rPr>
              <a:t>ElemSet</a:t>
            </a:r>
            <a:r>
              <a:rPr lang="en-US" altLang="zh-CN" sz="2400" b="1" dirty="0">
                <a:latin typeface="Times New Roman" pitchFamily="18" charset="0"/>
                <a:ea typeface="楷体_GB2312" pitchFamily="49" charset="-122"/>
                <a:sym typeface="Symbol" pitchFamily="18" charset="2"/>
              </a:rPr>
              <a:t>, i=1,2,…,n, n0</a:t>
            </a:r>
            <a:r>
              <a:rPr lang="en-US" altLang="zh-CN" sz="2400" b="1" dirty="0">
                <a:latin typeface="Times New Roman" pitchFamily="18" charset="0"/>
                <a:ea typeface="楷体_GB2312" pitchFamily="49" charset="-122"/>
              </a:rPr>
              <a:t>}</a:t>
            </a:r>
          </a:p>
          <a:p>
            <a:pPr eaLnBrk="1" hangingPunct="1">
              <a:buFont typeface="Wingdings" pitchFamily="2" charset="2"/>
              <a:buNone/>
              <a:defRPr/>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数据关系：</a:t>
            </a:r>
            <a:r>
              <a:rPr lang="en-US" altLang="zh-CN" sz="2400" b="1" dirty="0">
                <a:latin typeface="Times New Roman" pitchFamily="18" charset="0"/>
                <a:ea typeface="楷体_GB2312" pitchFamily="49" charset="-122"/>
              </a:rPr>
              <a:t>R1={&lt; a</a:t>
            </a:r>
            <a:r>
              <a:rPr lang="en-US" altLang="zh-CN" sz="2400" b="1" baseline="-25000" dirty="0">
                <a:latin typeface="Times New Roman" pitchFamily="18" charset="0"/>
                <a:ea typeface="楷体_GB2312" pitchFamily="49" charset="-122"/>
              </a:rPr>
              <a:t>i-1</a:t>
            </a:r>
            <a:r>
              <a:rPr lang="en-US" altLang="zh-CN" sz="2400" b="1" dirty="0">
                <a:latin typeface="Times New Roman" pitchFamily="18" charset="0"/>
                <a:ea typeface="楷体_GB2312" pitchFamily="49" charset="-122"/>
              </a:rPr>
              <a:t>, </a:t>
            </a:r>
            <a:r>
              <a:rPr lang="en-US" altLang="zh-CN" sz="2400" b="1" dirty="0" err="1">
                <a:latin typeface="Times New Roman" pitchFamily="18" charset="0"/>
                <a:ea typeface="楷体_GB2312" pitchFamily="49" charset="-122"/>
              </a:rPr>
              <a:t>a</a:t>
            </a:r>
            <a:r>
              <a:rPr lang="en-US" altLang="zh-CN" sz="2400" b="1" baseline="-25000" dirty="0" err="1">
                <a:latin typeface="Times New Roman" pitchFamily="18" charset="0"/>
                <a:ea typeface="楷体_GB2312" pitchFamily="49" charset="-122"/>
              </a:rPr>
              <a:t>i</a:t>
            </a:r>
            <a:r>
              <a:rPr lang="en-US" altLang="zh-CN" sz="2400" b="1" dirty="0">
                <a:latin typeface="Times New Roman" pitchFamily="18" charset="0"/>
                <a:ea typeface="楷体_GB2312" pitchFamily="49" charset="-122"/>
              </a:rPr>
              <a:t> &gt;| a</a:t>
            </a:r>
            <a:r>
              <a:rPr lang="en-US" altLang="zh-CN" sz="2400" b="1" baseline="-25000" dirty="0">
                <a:latin typeface="Times New Roman" pitchFamily="18" charset="0"/>
                <a:ea typeface="楷体_GB2312" pitchFamily="49" charset="-122"/>
              </a:rPr>
              <a:t>i-1</a:t>
            </a:r>
            <a:r>
              <a:rPr lang="zh-CN" altLang="en-US" sz="2400" b="1" dirty="0">
                <a:latin typeface="Times New Roman" pitchFamily="18" charset="0"/>
                <a:ea typeface="楷体_GB2312" pitchFamily="49" charset="-122"/>
              </a:rPr>
              <a:t>，</a:t>
            </a:r>
            <a:r>
              <a:rPr lang="en-US" altLang="zh-CN" sz="2400" b="1" dirty="0" err="1">
                <a:latin typeface="Times New Roman" pitchFamily="18" charset="0"/>
                <a:ea typeface="楷体_GB2312" pitchFamily="49" charset="-122"/>
              </a:rPr>
              <a:t>a</a:t>
            </a:r>
            <a:r>
              <a:rPr lang="en-US" altLang="zh-CN" sz="2400" b="1" baseline="-25000" dirty="0" err="1">
                <a:latin typeface="Times New Roman" pitchFamily="18" charset="0"/>
                <a:ea typeface="楷体_GB2312" pitchFamily="49" charset="-122"/>
              </a:rPr>
              <a:t>i</a:t>
            </a:r>
            <a:r>
              <a:rPr lang="en-US" altLang="zh-CN" sz="2400" b="1" baseline="-25000" dirty="0">
                <a:latin typeface="Times New Roman" pitchFamily="18" charset="0"/>
                <a:ea typeface="楷体_GB2312" pitchFamily="49" charset="-122"/>
              </a:rPr>
              <a:t> </a:t>
            </a:r>
            <a:r>
              <a:rPr lang="en-US" altLang="zh-CN" sz="2400" b="1" dirty="0">
                <a:latin typeface="Times New Roman" pitchFamily="18" charset="0"/>
                <a:ea typeface="楷体_GB2312" pitchFamily="49" charset="-122"/>
                <a:sym typeface="Symbol" pitchFamily="18" charset="2"/>
              </a:rPr>
              <a:t>D</a:t>
            </a:r>
            <a:r>
              <a:rPr lang="zh-CN" altLang="en-US" sz="2400" b="1" dirty="0">
                <a:latin typeface="Times New Roman" pitchFamily="18" charset="0"/>
                <a:ea typeface="楷体_GB2312" pitchFamily="49" charset="-122"/>
                <a:sym typeface="Symbol" pitchFamily="18" charset="2"/>
              </a:rPr>
              <a:t>，</a:t>
            </a:r>
            <a:r>
              <a:rPr lang="en-US" altLang="zh-CN" sz="2400" b="1" dirty="0">
                <a:latin typeface="Times New Roman" pitchFamily="18" charset="0"/>
                <a:ea typeface="楷体_GB2312" pitchFamily="49" charset="-122"/>
                <a:sym typeface="Symbol" pitchFamily="18" charset="2"/>
              </a:rPr>
              <a:t>i=2,…,n</a:t>
            </a:r>
            <a:r>
              <a:rPr lang="en-US" altLang="zh-CN" sz="2400" b="1" dirty="0">
                <a:latin typeface="Times New Roman" pitchFamily="18" charset="0"/>
                <a:ea typeface="楷体_GB2312" pitchFamily="49" charset="-122"/>
              </a:rPr>
              <a:t>}</a:t>
            </a:r>
          </a:p>
          <a:p>
            <a:pPr eaLnBrk="1" hangingPunct="1">
              <a:buFont typeface="Wingdings" pitchFamily="2" charset="2"/>
              <a:buNone/>
              <a:defRPr/>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基本操作：</a:t>
            </a:r>
            <a:r>
              <a:rPr lang="en-US" altLang="zh-CN" sz="2400" b="1" dirty="0" err="1">
                <a:solidFill>
                  <a:schemeClr val="hlink"/>
                </a:solidFill>
                <a:latin typeface="Times New Roman" pitchFamily="18" charset="0"/>
                <a:ea typeface="楷体_GB2312" pitchFamily="49" charset="-122"/>
              </a:rPr>
              <a:t>InitStack</a:t>
            </a:r>
            <a:r>
              <a:rPr lang="en-US" altLang="zh-CN" sz="2400" b="1" dirty="0">
                <a:solidFill>
                  <a:schemeClr val="hlink"/>
                </a:solidFill>
                <a:latin typeface="Times New Roman" pitchFamily="18" charset="0"/>
                <a:ea typeface="楷体_GB2312" pitchFamily="49" charset="-122"/>
              </a:rPr>
              <a:t>(&amp;S)</a:t>
            </a:r>
            <a:r>
              <a:rPr lang="en-US" altLang="zh-CN" sz="2400" b="1" dirty="0">
                <a:latin typeface="Times New Roman" pitchFamily="18" charset="0"/>
                <a:ea typeface="楷体_GB2312" pitchFamily="49" charset="-122"/>
              </a:rPr>
              <a:t>, </a:t>
            </a:r>
            <a:r>
              <a:rPr lang="en-US" altLang="zh-CN" sz="2400" b="1" dirty="0" err="1">
                <a:solidFill>
                  <a:srgbClr val="FF0000"/>
                </a:solidFill>
                <a:latin typeface="Times New Roman" pitchFamily="18" charset="0"/>
                <a:ea typeface="楷体_GB2312" pitchFamily="49" charset="-122"/>
              </a:rPr>
              <a:t>DestroyStack</a:t>
            </a:r>
            <a:r>
              <a:rPr lang="en-US" altLang="zh-CN" sz="2400" b="1" dirty="0">
                <a:solidFill>
                  <a:srgbClr val="FF0000"/>
                </a:solidFill>
                <a:latin typeface="Times New Roman" pitchFamily="18" charset="0"/>
                <a:ea typeface="楷体_GB2312" pitchFamily="49" charset="-122"/>
              </a:rPr>
              <a:t>(&amp;S)</a:t>
            </a:r>
          </a:p>
          <a:p>
            <a:pPr eaLnBrk="1" hangingPunct="1">
              <a:buFont typeface="Wingdings" pitchFamily="2" charset="2"/>
              <a:buNone/>
              <a:defRPr/>
            </a:pPr>
            <a:r>
              <a:rPr lang="en-US" altLang="zh-CN" sz="2400" b="1" dirty="0">
                <a:latin typeface="Times New Roman" pitchFamily="18" charset="0"/>
                <a:ea typeface="楷体_GB2312" pitchFamily="49" charset="-122"/>
              </a:rPr>
              <a:t>                       </a:t>
            </a:r>
            <a:r>
              <a:rPr lang="en-US" altLang="zh-CN" sz="2400" b="1" dirty="0" err="1">
                <a:solidFill>
                  <a:srgbClr val="FF0000"/>
                </a:solidFill>
                <a:latin typeface="Times New Roman" pitchFamily="18" charset="0"/>
                <a:ea typeface="楷体_GB2312" pitchFamily="49" charset="-122"/>
              </a:rPr>
              <a:t>ClearStack</a:t>
            </a:r>
            <a:r>
              <a:rPr lang="en-US" altLang="zh-CN" sz="2400" b="1" dirty="0">
                <a:solidFill>
                  <a:srgbClr val="FF0000"/>
                </a:solidFill>
                <a:latin typeface="Times New Roman" pitchFamily="18" charset="0"/>
                <a:ea typeface="楷体_GB2312" pitchFamily="49" charset="-122"/>
              </a:rPr>
              <a:t>(&amp;S)</a:t>
            </a:r>
            <a:r>
              <a:rPr lang="en-US" altLang="zh-CN" sz="2400" b="1" dirty="0">
                <a:latin typeface="Times New Roman" pitchFamily="18" charset="0"/>
                <a:ea typeface="楷体_GB2312" pitchFamily="49" charset="-122"/>
              </a:rPr>
              <a:t>, </a:t>
            </a:r>
            <a:r>
              <a:rPr lang="en-US" altLang="zh-CN" sz="2400" b="1" dirty="0">
                <a:solidFill>
                  <a:srgbClr val="FF0000"/>
                </a:solidFill>
                <a:latin typeface="Times New Roman" pitchFamily="18" charset="0"/>
                <a:ea typeface="楷体_GB2312" pitchFamily="49" charset="-122"/>
              </a:rPr>
              <a:t>Push</a:t>
            </a:r>
            <a:r>
              <a:rPr lang="en-US" altLang="zh-CN" sz="2400" b="1" dirty="0">
                <a:solidFill>
                  <a:schemeClr val="hlink"/>
                </a:solidFill>
                <a:latin typeface="Times New Roman" pitchFamily="18" charset="0"/>
                <a:ea typeface="楷体_GB2312" pitchFamily="49" charset="-122"/>
              </a:rPr>
              <a:t>(&amp;S, e)</a:t>
            </a:r>
            <a:r>
              <a:rPr lang="en-US" altLang="zh-CN" sz="2400" b="1" dirty="0">
                <a:latin typeface="Times New Roman" pitchFamily="18" charset="0"/>
                <a:ea typeface="楷体_GB2312" pitchFamily="49" charset="-122"/>
              </a:rPr>
              <a:t>,</a:t>
            </a:r>
            <a:r>
              <a:rPr lang="en-US" altLang="zh-CN" sz="2400" b="1" dirty="0">
                <a:solidFill>
                  <a:schemeClr val="hlink"/>
                </a:solidFill>
                <a:latin typeface="Times New Roman" pitchFamily="18" charset="0"/>
                <a:ea typeface="楷体_GB2312" pitchFamily="49" charset="-122"/>
              </a:rPr>
              <a:t> Pop(&amp;S, &amp;e)</a:t>
            </a:r>
          </a:p>
          <a:p>
            <a:pPr eaLnBrk="1" hangingPunct="1">
              <a:buFont typeface="Wingdings" pitchFamily="2" charset="2"/>
              <a:buNone/>
              <a:defRPr/>
            </a:pPr>
            <a:r>
              <a:rPr lang="en-US" altLang="zh-CN" sz="2400" b="1" dirty="0">
                <a:latin typeface="Times New Roman" pitchFamily="18" charset="0"/>
                <a:ea typeface="楷体_GB2312" pitchFamily="49" charset="-122"/>
              </a:rPr>
              <a:t>                       </a:t>
            </a:r>
            <a:r>
              <a:rPr lang="en-US" altLang="zh-CN" sz="2400" b="1" dirty="0" err="1">
                <a:latin typeface="Times New Roman" pitchFamily="18" charset="0"/>
                <a:ea typeface="楷体_GB2312" pitchFamily="49" charset="-122"/>
              </a:rPr>
              <a:t>StackLength</a:t>
            </a:r>
            <a:r>
              <a:rPr lang="en-US" altLang="zh-CN" sz="2400" b="1" dirty="0">
                <a:latin typeface="Times New Roman" pitchFamily="18" charset="0"/>
                <a:ea typeface="楷体_GB2312" pitchFamily="49" charset="-122"/>
              </a:rPr>
              <a:t>(S), </a:t>
            </a:r>
            <a:r>
              <a:rPr lang="en-US" altLang="zh-CN" sz="2400" b="1" dirty="0" err="1">
                <a:latin typeface="Times New Roman" pitchFamily="18" charset="0"/>
                <a:ea typeface="楷体_GB2312" pitchFamily="49" charset="-122"/>
              </a:rPr>
              <a:t>GetTop</a:t>
            </a:r>
            <a:r>
              <a:rPr lang="en-US" altLang="zh-CN" sz="2400" b="1" dirty="0">
                <a:latin typeface="Times New Roman" pitchFamily="18" charset="0"/>
                <a:ea typeface="楷体_GB2312" pitchFamily="49" charset="-122"/>
              </a:rPr>
              <a:t>(S, &amp;e)</a:t>
            </a:r>
          </a:p>
          <a:p>
            <a:pPr eaLnBrk="1" hangingPunct="1">
              <a:buFont typeface="Wingdings" pitchFamily="2" charset="2"/>
              <a:buNone/>
              <a:defRPr/>
            </a:pPr>
            <a:r>
              <a:rPr lang="en-US" altLang="zh-CN" sz="2400" b="1" dirty="0">
                <a:latin typeface="Times New Roman" pitchFamily="18" charset="0"/>
                <a:ea typeface="楷体_GB2312" pitchFamily="49" charset="-122"/>
              </a:rPr>
              <a:t>                       </a:t>
            </a:r>
            <a:r>
              <a:rPr lang="en-US" altLang="zh-CN" sz="2400" b="1" dirty="0" err="1">
                <a:latin typeface="Times New Roman" pitchFamily="18" charset="0"/>
                <a:ea typeface="楷体_GB2312" pitchFamily="49" charset="-122"/>
              </a:rPr>
              <a:t>StackTraverse</a:t>
            </a:r>
            <a:r>
              <a:rPr lang="en-US" altLang="zh-CN" sz="2400" b="1" dirty="0">
                <a:latin typeface="Times New Roman" pitchFamily="18" charset="0"/>
                <a:ea typeface="楷体_GB2312" pitchFamily="49" charset="-122"/>
              </a:rPr>
              <a:t>(S, visit()), </a:t>
            </a:r>
            <a:r>
              <a:rPr lang="en-US" altLang="zh-CN" sz="2400" b="1" dirty="0" err="1">
                <a:latin typeface="Times New Roman" pitchFamily="18" charset="0"/>
                <a:ea typeface="楷体_GB2312" pitchFamily="49" charset="-122"/>
              </a:rPr>
              <a:t>StackEmpty</a:t>
            </a:r>
            <a:r>
              <a:rPr lang="en-US" altLang="zh-CN" sz="2400" b="1" dirty="0">
                <a:latin typeface="Times New Roman" pitchFamily="18" charset="0"/>
                <a:ea typeface="楷体_GB2312" pitchFamily="49" charset="-122"/>
              </a:rPr>
              <a:t>(S)</a:t>
            </a:r>
          </a:p>
          <a:p>
            <a:pPr eaLnBrk="1" hangingPunct="1">
              <a:buFont typeface="Wingdings" pitchFamily="2" charset="2"/>
              <a:buNone/>
              <a:defRPr/>
            </a:pPr>
            <a:r>
              <a:rPr lang="en-US" altLang="zh-CN" sz="2400" dirty="0">
                <a:solidFill>
                  <a:schemeClr val="bg2">
                    <a:lumMod val="25000"/>
                    <a:lumOff val="75000"/>
                  </a:schemeClr>
                </a:solidFill>
              </a:rPr>
              <a:t>                  </a:t>
            </a:r>
            <a:r>
              <a:rPr lang="en-US" altLang="zh-CN" sz="2400" b="1" dirty="0" err="1">
                <a:solidFill>
                  <a:schemeClr val="bg2">
                    <a:lumMod val="25000"/>
                    <a:lumOff val="75000"/>
                  </a:schemeClr>
                </a:solidFill>
                <a:latin typeface="Times New Roman" pitchFamily="18" charset="0"/>
                <a:ea typeface="楷体_GB2312" pitchFamily="49" charset="-122"/>
              </a:rPr>
              <a:t>LocateElem</a:t>
            </a:r>
            <a:r>
              <a:rPr lang="en-US" altLang="zh-CN" sz="2400" b="1" dirty="0">
                <a:solidFill>
                  <a:schemeClr val="bg2">
                    <a:lumMod val="25000"/>
                    <a:lumOff val="75000"/>
                  </a:schemeClr>
                </a:solidFill>
                <a:latin typeface="Times New Roman" pitchFamily="18" charset="0"/>
                <a:ea typeface="楷体_GB2312" pitchFamily="49" charset="-122"/>
              </a:rPr>
              <a:t>(</a:t>
            </a:r>
            <a:r>
              <a:rPr lang="en-US" altLang="zh-CN" sz="2400" b="1" dirty="0" err="1">
                <a:solidFill>
                  <a:schemeClr val="bg2">
                    <a:lumMod val="25000"/>
                    <a:lumOff val="75000"/>
                  </a:schemeClr>
                </a:solidFill>
                <a:latin typeface="Times New Roman" pitchFamily="18" charset="0"/>
                <a:ea typeface="楷体_GB2312" pitchFamily="49" charset="-122"/>
              </a:rPr>
              <a:t>S,e,compare</a:t>
            </a:r>
            <a:r>
              <a:rPr lang="en-US" altLang="zh-CN" sz="2400" b="1" dirty="0">
                <a:solidFill>
                  <a:schemeClr val="bg2">
                    <a:lumMod val="25000"/>
                    <a:lumOff val="75000"/>
                  </a:schemeClr>
                </a:solidFill>
                <a:latin typeface="Times New Roman" pitchFamily="18" charset="0"/>
                <a:ea typeface="楷体_GB2312" pitchFamily="49" charset="-122"/>
              </a:rPr>
              <a:t>()),</a:t>
            </a:r>
          </a:p>
          <a:p>
            <a:pPr eaLnBrk="1" hangingPunct="1">
              <a:buFont typeface="Wingdings" pitchFamily="2" charset="2"/>
              <a:buNone/>
              <a:defRPr/>
            </a:pPr>
            <a:r>
              <a:rPr lang="en-US" altLang="zh-CN" sz="2400" b="1" dirty="0">
                <a:solidFill>
                  <a:schemeClr val="bg2">
                    <a:lumMod val="25000"/>
                    <a:lumOff val="75000"/>
                  </a:schemeClr>
                </a:solidFill>
                <a:latin typeface="Times New Roman" pitchFamily="18" charset="0"/>
                <a:ea typeface="楷体_GB2312" pitchFamily="49" charset="-122"/>
              </a:rPr>
              <a:t>		          </a:t>
            </a:r>
            <a:r>
              <a:rPr lang="en-US" altLang="zh-CN" sz="2400" b="1" dirty="0" err="1">
                <a:solidFill>
                  <a:schemeClr val="bg2">
                    <a:lumMod val="25000"/>
                    <a:lumOff val="75000"/>
                  </a:schemeClr>
                </a:solidFill>
                <a:latin typeface="Times New Roman" pitchFamily="18" charset="0"/>
                <a:ea typeface="楷体_GB2312" pitchFamily="49" charset="-122"/>
              </a:rPr>
              <a:t>PriorElem</a:t>
            </a:r>
            <a:r>
              <a:rPr lang="en-US" altLang="zh-CN" sz="2400" b="1" dirty="0">
                <a:solidFill>
                  <a:schemeClr val="bg2">
                    <a:lumMod val="25000"/>
                    <a:lumOff val="75000"/>
                  </a:schemeClr>
                </a:solidFill>
                <a:latin typeface="Times New Roman" pitchFamily="18" charset="0"/>
                <a:ea typeface="楷体_GB2312" pitchFamily="49" charset="-122"/>
              </a:rPr>
              <a:t>(S,cur_e,&amp;</a:t>
            </a:r>
            <a:r>
              <a:rPr lang="en-US" altLang="zh-CN" sz="2400" b="1" dirty="0" err="1">
                <a:solidFill>
                  <a:schemeClr val="bg2">
                    <a:lumMod val="25000"/>
                    <a:lumOff val="75000"/>
                  </a:schemeClr>
                </a:solidFill>
                <a:latin typeface="Times New Roman" pitchFamily="18" charset="0"/>
                <a:ea typeface="楷体_GB2312" pitchFamily="49" charset="-122"/>
              </a:rPr>
              <a:t>pre_e</a:t>
            </a:r>
            <a:r>
              <a:rPr lang="en-US" altLang="zh-CN" sz="2400" b="1" dirty="0">
                <a:solidFill>
                  <a:schemeClr val="bg2">
                    <a:lumMod val="25000"/>
                    <a:lumOff val="75000"/>
                  </a:schemeClr>
                </a:solidFill>
                <a:latin typeface="Times New Roman" pitchFamily="18" charset="0"/>
                <a:ea typeface="楷体_GB2312" pitchFamily="49" charset="-122"/>
              </a:rPr>
              <a:t>),</a:t>
            </a:r>
          </a:p>
          <a:p>
            <a:pPr eaLnBrk="1" hangingPunct="1">
              <a:buFont typeface="Wingdings" pitchFamily="2" charset="2"/>
              <a:buNone/>
              <a:defRPr/>
            </a:pPr>
            <a:r>
              <a:rPr lang="en-US" altLang="zh-CN" sz="2400" b="1" dirty="0">
                <a:solidFill>
                  <a:schemeClr val="bg2">
                    <a:lumMod val="25000"/>
                    <a:lumOff val="75000"/>
                  </a:schemeClr>
                </a:solidFill>
                <a:latin typeface="Times New Roman" pitchFamily="18" charset="0"/>
                <a:ea typeface="楷体_GB2312" pitchFamily="49" charset="-122"/>
              </a:rPr>
              <a:t>                      </a:t>
            </a:r>
            <a:r>
              <a:rPr lang="en-US" altLang="zh-CN" sz="2400" b="1" dirty="0" err="1">
                <a:solidFill>
                  <a:schemeClr val="bg2">
                    <a:lumMod val="25000"/>
                    <a:lumOff val="75000"/>
                  </a:schemeClr>
                </a:solidFill>
                <a:latin typeface="Times New Roman" pitchFamily="18" charset="0"/>
                <a:ea typeface="楷体_GB2312" pitchFamily="49" charset="-122"/>
              </a:rPr>
              <a:t>NextElem</a:t>
            </a:r>
            <a:r>
              <a:rPr lang="en-US" altLang="zh-CN" sz="2400" b="1" dirty="0">
                <a:solidFill>
                  <a:schemeClr val="bg2">
                    <a:lumMod val="25000"/>
                    <a:lumOff val="75000"/>
                  </a:schemeClr>
                </a:solidFill>
                <a:latin typeface="Times New Roman" pitchFamily="18" charset="0"/>
                <a:ea typeface="楷体_GB2312" pitchFamily="49" charset="-122"/>
              </a:rPr>
              <a:t>(S,cur_e,&amp;</a:t>
            </a:r>
            <a:r>
              <a:rPr lang="en-US" altLang="zh-CN" sz="2400" b="1" dirty="0" err="1">
                <a:solidFill>
                  <a:schemeClr val="bg2">
                    <a:lumMod val="25000"/>
                    <a:lumOff val="75000"/>
                  </a:schemeClr>
                </a:solidFill>
                <a:latin typeface="Times New Roman" pitchFamily="18" charset="0"/>
                <a:ea typeface="楷体_GB2312" pitchFamily="49" charset="-122"/>
              </a:rPr>
              <a:t>next_e</a:t>
            </a:r>
            <a:r>
              <a:rPr lang="en-US" altLang="zh-CN" sz="2400" b="1" dirty="0">
                <a:solidFill>
                  <a:schemeClr val="bg2">
                    <a:lumMod val="25000"/>
                    <a:lumOff val="75000"/>
                  </a:schemeClr>
                </a:solidFill>
                <a:latin typeface="Times New Roman" pitchFamily="18" charset="0"/>
                <a:ea typeface="楷体_GB2312" pitchFamily="49" charset="-122"/>
              </a:rPr>
              <a:t>)</a:t>
            </a:r>
          </a:p>
          <a:p>
            <a:pPr eaLnBrk="1" hangingPunct="1">
              <a:buFont typeface="Wingdings" pitchFamily="2" charset="2"/>
              <a:buNone/>
              <a:defRPr/>
            </a:pPr>
            <a:r>
              <a:rPr lang="en-US" altLang="zh-CN" sz="2400" b="1" dirty="0">
                <a:latin typeface="Times New Roman" pitchFamily="18" charset="0"/>
                <a:ea typeface="楷体_GB2312" pitchFamily="49" charset="-122"/>
              </a:rPr>
              <a:t>} ADT Stack</a:t>
            </a:r>
          </a:p>
        </p:txBody>
      </p:sp>
    </p:spTree>
    <p:extLst>
      <p:ext uri="{BB962C8B-B14F-4D97-AF65-F5344CB8AC3E}">
        <p14:creationId xmlns:p14="http://schemas.microsoft.com/office/powerpoint/2010/main" val="28898263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标题 1"/>
          <p:cNvSpPr>
            <a:spLocks noGrp="1" noChangeArrowheads="1"/>
          </p:cNvSpPr>
          <p:nvPr>
            <p:ph type="title"/>
          </p:nvPr>
        </p:nvSpPr>
        <p:spPr>
          <a:xfrm>
            <a:off x="929108" y="365126"/>
            <a:ext cx="7442159" cy="596760"/>
          </a:xfrm>
        </p:spPr>
        <p:txBody>
          <a:bodyPr/>
          <a:lstStyle/>
          <a:p>
            <a:r>
              <a:rPr lang="en-US" altLang="zh-CN" sz="3200" dirty="0" smtClean="0"/>
              <a:t>3.3 </a:t>
            </a:r>
            <a:r>
              <a:rPr lang="zh-CN" altLang="en-US" sz="3200" dirty="0" smtClean="0"/>
              <a:t>栈与递归的实现例</a:t>
            </a:r>
            <a:r>
              <a:rPr lang="en-US" altLang="zh-CN" sz="3200" dirty="0" smtClean="0"/>
              <a:t>2 -</a:t>
            </a:r>
            <a:r>
              <a:rPr lang="zh-CN" altLang="en-US" sz="3200" dirty="0" smtClean="0"/>
              <a:t>斐波那契数列</a:t>
            </a:r>
          </a:p>
        </p:txBody>
      </p:sp>
      <p:pic>
        <p:nvPicPr>
          <p:cNvPr id="6758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753" y="1728005"/>
            <a:ext cx="3913868"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07" y="3151456"/>
            <a:ext cx="4236186"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图片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666" y="1360487"/>
            <a:ext cx="3913868"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图片 7"/>
          <p:cNvPicPr>
            <a:picLocks noChangeAspect="1" noChangeArrowheads="1"/>
          </p:cNvPicPr>
          <p:nvPr/>
        </p:nvPicPr>
        <p:blipFill>
          <a:blip r:embed="rId4">
            <a:extLst>
              <a:ext uri="{28A0092B-C50C-407E-A947-70E740481C1C}">
                <a14:useLocalDpi xmlns:a14="http://schemas.microsoft.com/office/drawing/2010/main" val="0"/>
              </a:ext>
            </a:extLst>
          </a:blip>
          <a:srcRect l="15723" t="23320" r="60475" b="67432"/>
          <a:stretch>
            <a:fillRect/>
          </a:stretch>
        </p:blipFill>
        <p:spPr bwMode="auto">
          <a:xfrm>
            <a:off x="5581032" y="2520951"/>
            <a:ext cx="10082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8857524"/>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36519" y="1150938"/>
            <a:ext cx="8916948" cy="3048000"/>
          </a:xfrm>
          <a:prstGeom prst="rect">
            <a:avLst/>
          </a:prstGeom>
          <a:noFill/>
          <a:ln>
            <a:noFill/>
          </a:ln>
          <a:effec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indent="-2667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zh-CN" altLang="en-US" sz="2400" b="1" dirty="0">
                <a:latin typeface="楷体_GB2312" pitchFamily="49" charset="-122"/>
                <a:ea typeface="楷体_GB2312" pitchFamily="49" charset="-122"/>
              </a:rPr>
              <a:t>传说创世纪时有个叫</a:t>
            </a:r>
            <a:r>
              <a:rPr kumimoji="1" lang="en-US" altLang="zh-CN" sz="2400" b="1" dirty="0">
                <a:latin typeface="楷体_GB2312" pitchFamily="49" charset="-122"/>
                <a:ea typeface="楷体_GB2312" pitchFamily="49" charset="-122"/>
              </a:rPr>
              <a:t>Brahma</a:t>
            </a:r>
            <a:r>
              <a:rPr kumimoji="1" lang="zh-CN" altLang="en-US" sz="2400" b="1" dirty="0">
                <a:latin typeface="楷体_GB2312" pitchFamily="49" charset="-122"/>
                <a:ea typeface="楷体_GB2312" pitchFamily="49" charset="-122"/>
              </a:rPr>
              <a:t>的寺庙，有三个柱子，一柱上从小到大依次叠放</a:t>
            </a:r>
            <a:r>
              <a:rPr kumimoji="1" lang="en-US" altLang="zh-CN" sz="2400" b="1" dirty="0">
                <a:latin typeface="楷体_GB2312" pitchFamily="49" charset="-122"/>
                <a:ea typeface="楷体_GB2312" pitchFamily="49" charset="-122"/>
              </a:rPr>
              <a:t>64</a:t>
            </a:r>
            <a:r>
              <a:rPr kumimoji="1" lang="zh-CN" altLang="en-US" sz="2400" b="1" dirty="0">
                <a:latin typeface="楷体_GB2312" pitchFamily="49" charset="-122"/>
                <a:ea typeface="楷体_GB2312" pitchFamily="49" charset="-122"/>
              </a:rPr>
              <a:t>个盘子，僧侣的工作是将这</a:t>
            </a:r>
            <a:r>
              <a:rPr kumimoji="1" lang="en-US" altLang="zh-CN" sz="2400" b="1" dirty="0">
                <a:latin typeface="楷体_GB2312" pitchFamily="49" charset="-122"/>
                <a:ea typeface="楷体_GB2312" pitchFamily="49" charset="-122"/>
              </a:rPr>
              <a:t>64</a:t>
            </a:r>
            <a:r>
              <a:rPr kumimoji="1" lang="zh-CN" altLang="en-US" sz="2400" b="1" dirty="0">
                <a:latin typeface="楷体_GB2312" pitchFamily="49" charset="-122"/>
                <a:ea typeface="楷体_GB2312" pitchFamily="49" charset="-122"/>
              </a:rPr>
              <a:t>个盘子从一根柱子移到另一个柱子上。</a:t>
            </a:r>
          </a:p>
          <a:p>
            <a:pPr eaLnBrk="1" hangingPunct="1">
              <a:spcBef>
                <a:spcPct val="0"/>
              </a:spcBef>
              <a:buClrTx/>
              <a:buSzTx/>
              <a:buFontTx/>
              <a:buNone/>
              <a:defRPr/>
            </a:pPr>
            <a:r>
              <a:rPr kumimoji="1" lang="zh-CN" altLang="en-US" sz="2400" b="1" dirty="0">
                <a:solidFill>
                  <a:srgbClr val="FF0000"/>
                </a:solidFill>
                <a:latin typeface="楷体_GB2312" pitchFamily="49" charset="-122"/>
                <a:ea typeface="楷体_GB2312" pitchFamily="49" charset="-122"/>
              </a:rPr>
              <a:t>移动规则：</a:t>
            </a:r>
            <a:r>
              <a:rPr kumimoji="1" lang="zh-CN" altLang="en-US" sz="2400" b="1" dirty="0">
                <a:latin typeface="楷体_GB2312" pitchFamily="49" charset="-122"/>
                <a:ea typeface="楷体_GB2312" pitchFamily="49" charset="-122"/>
              </a:rPr>
              <a:t> </a:t>
            </a:r>
          </a:p>
          <a:p>
            <a:pPr lvl="1" eaLnBrk="1" hangingPunct="1">
              <a:spcBef>
                <a:spcPct val="0"/>
              </a:spcBef>
              <a:buClrTx/>
              <a:buSzTx/>
              <a:buFontTx/>
              <a:buChar char="•"/>
              <a:defRPr/>
            </a:pPr>
            <a:r>
              <a:rPr kumimoji="1" lang="zh-CN" altLang="en-US" sz="2400" b="1" dirty="0">
                <a:latin typeface="楷体_GB2312" pitchFamily="49" charset="-122"/>
                <a:ea typeface="楷体_GB2312" pitchFamily="49" charset="-122"/>
              </a:rPr>
              <a:t>  每次只能移动一个盘子；</a:t>
            </a:r>
          </a:p>
          <a:p>
            <a:pPr lvl="1" eaLnBrk="1" hangingPunct="1">
              <a:spcBef>
                <a:spcPct val="0"/>
              </a:spcBef>
              <a:buClrTx/>
              <a:buSzTx/>
              <a:buFontTx/>
              <a:buChar char="•"/>
              <a:defRPr/>
            </a:pPr>
            <a:r>
              <a:rPr kumimoji="1" lang="zh-CN" altLang="en-US" sz="2400" b="1" dirty="0">
                <a:latin typeface="楷体_GB2312" pitchFamily="49" charset="-122"/>
                <a:ea typeface="楷体_GB2312" pitchFamily="49" charset="-122"/>
              </a:rPr>
              <a:t>  只能小盘子在大盘子上面；</a:t>
            </a:r>
          </a:p>
          <a:p>
            <a:pPr lvl="1" eaLnBrk="1" hangingPunct="1">
              <a:spcBef>
                <a:spcPct val="0"/>
              </a:spcBef>
              <a:buClrTx/>
              <a:buSzTx/>
              <a:buFontTx/>
              <a:buChar char="•"/>
              <a:defRPr/>
            </a:pPr>
            <a:r>
              <a:rPr kumimoji="1" lang="zh-CN" altLang="en-US" sz="2400" b="1" dirty="0">
                <a:latin typeface="楷体_GB2312" pitchFamily="49" charset="-122"/>
                <a:ea typeface="楷体_GB2312" pitchFamily="49" charset="-122"/>
              </a:rPr>
              <a:t>  可以使用任一柱子。</a:t>
            </a:r>
          </a:p>
          <a:p>
            <a:pPr marL="0" lvl="1" indent="0" eaLnBrk="1" hangingPunct="1">
              <a:spcBef>
                <a:spcPct val="0"/>
              </a:spcBef>
              <a:buClrTx/>
              <a:buSzTx/>
              <a:buFontTx/>
              <a:buNone/>
              <a:defRPr/>
            </a:pPr>
            <a:r>
              <a:rPr kumimoji="1" lang="zh-CN" altLang="en-US" sz="2400" b="1" dirty="0">
                <a:latin typeface="楷体_GB2312" pitchFamily="49" charset="-122"/>
                <a:ea typeface="楷体_GB2312" pitchFamily="49" charset="-122"/>
              </a:rPr>
              <a:t>当工作做完之后，世界将永远和平。</a:t>
            </a:r>
          </a:p>
        </p:txBody>
      </p:sp>
      <p:sp>
        <p:nvSpPr>
          <p:cNvPr id="251907" name="Text Box 3"/>
          <p:cNvSpPr txBox="1">
            <a:spLocks noChangeArrowheads="1"/>
          </p:cNvSpPr>
          <p:nvPr/>
        </p:nvSpPr>
        <p:spPr bwMode="auto">
          <a:xfrm>
            <a:off x="63512" y="4149725"/>
            <a:ext cx="8818506" cy="2310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CBD5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2571750" indent="-257175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dirty="0">
                <a:solidFill>
                  <a:srgbClr val="FF0000"/>
                </a:solidFill>
                <a:latin typeface="楷体_GB2312" pitchFamily="49" charset="-122"/>
                <a:ea typeface="楷体_GB2312" pitchFamily="49" charset="-122"/>
              </a:rPr>
              <a:t>分析：</a:t>
            </a:r>
          </a:p>
          <a:p>
            <a:pPr eaLnBrk="1" hangingPunct="1">
              <a:spcBef>
                <a:spcPct val="0"/>
              </a:spcBef>
              <a:buClrTx/>
              <a:buSzTx/>
              <a:buFontTx/>
              <a:buNone/>
            </a:pPr>
            <a:r>
              <a:rPr kumimoji="1" lang="zh-CN" altLang="en-US" sz="2400" b="1" dirty="0">
                <a:latin typeface="楷体_GB2312" pitchFamily="49" charset="-122"/>
                <a:ea typeface="楷体_GB2312" pitchFamily="49" charset="-122"/>
              </a:rPr>
              <a:t> 设三根柱子分别为 </a:t>
            </a:r>
            <a:r>
              <a:rPr kumimoji="1" lang="en-US" altLang="zh-CN" sz="2400" b="1" dirty="0">
                <a:latin typeface="楷体_GB2312" pitchFamily="49" charset="-122"/>
                <a:ea typeface="楷体_GB2312" pitchFamily="49" charset="-122"/>
              </a:rPr>
              <a:t>x</a:t>
            </a:r>
            <a:r>
              <a:rPr kumimoji="1" lang="zh-CN" altLang="en-US" sz="2400" b="1" dirty="0">
                <a:latin typeface="楷体_GB2312" pitchFamily="49" charset="-122"/>
                <a:ea typeface="楷体_GB2312" pitchFamily="49" charset="-122"/>
              </a:rPr>
              <a:t>，</a:t>
            </a:r>
            <a:r>
              <a:rPr kumimoji="1" lang="en-US" altLang="zh-CN" sz="2400" b="1" dirty="0">
                <a:latin typeface="楷体_GB2312" pitchFamily="49" charset="-122"/>
                <a:ea typeface="楷体_GB2312" pitchFamily="49" charset="-122"/>
              </a:rPr>
              <a:t>y, z , </a:t>
            </a:r>
            <a:r>
              <a:rPr kumimoji="1" lang="zh-CN" altLang="en-US" sz="2400" b="1" dirty="0">
                <a:latin typeface="楷体_GB2312" pitchFamily="49" charset="-122"/>
                <a:ea typeface="楷体_GB2312" pitchFamily="49" charset="-122"/>
              </a:rPr>
              <a:t>盘子在</a:t>
            </a:r>
            <a:r>
              <a:rPr kumimoji="1" lang="en-US" altLang="zh-CN" sz="2400" b="1" dirty="0">
                <a:latin typeface="楷体_GB2312" pitchFamily="49" charset="-122"/>
                <a:ea typeface="楷体_GB2312" pitchFamily="49" charset="-122"/>
              </a:rPr>
              <a:t>x</a:t>
            </a:r>
            <a:r>
              <a:rPr kumimoji="1" lang="zh-CN" altLang="en-US" sz="2400" b="1" dirty="0">
                <a:latin typeface="楷体_GB2312" pitchFamily="49" charset="-122"/>
                <a:ea typeface="楷体_GB2312" pitchFamily="49" charset="-122"/>
              </a:rPr>
              <a:t>柱上，要移到</a:t>
            </a:r>
            <a:r>
              <a:rPr kumimoji="1" lang="en-US" altLang="zh-CN" sz="2400" b="1" dirty="0">
                <a:latin typeface="楷体_GB2312" pitchFamily="49" charset="-122"/>
                <a:ea typeface="楷体_GB2312" pitchFamily="49" charset="-122"/>
              </a:rPr>
              <a:t>z</a:t>
            </a:r>
            <a:r>
              <a:rPr kumimoji="1" lang="zh-CN" altLang="en-US" sz="2400" b="1" dirty="0">
                <a:latin typeface="楷体_GB2312" pitchFamily="49" charset="-122"/>
                <a:ea typeface="楷体_GB2312" pitchFamily="49" charset="-122"/>
              </a:rPr>
              <a:t>柱上。</a:t>
            </a:r>
          </a:p>
          <a:p>
            <a:pPr eaLnBrk="1" hangingPunct="1">
              <a:spcBef>
                <a:spcPct val="0"/>
              </a:spcBef>
              <a:buClrTx/>
              <a:buSzTx/>
              <a:buFontTx/>
              <a:buNone/>
            </a:pPr>
            <a:r>
              <a:rPr kumimoji="1" lang="en-US" altLang="zh-CN" sz="2400" b="1" dirty="0">
                <a:latin typeface="楷体_GB2312" pitchFamily="49" charset="-122"/>
                <a:ea typeface="楷体_GB2312" pitchFamily="49" charset="-122"/>
              </a:rPr>
              <a:t>1</a:t>
            </a:r>
            <a:r>
              <a:rPr kumimoji="1" lang="zh-CN" altLang="en-US" sz="2400" b="1" dirty="0">
                <a:latin typeface="楷体_GB2312" pitchFamily="49" charset="-122"/>
                <a:ea typeface="楷体_GB2312" pitchFamily="49" charset="-122"/>
              </a:rPr>
              <a:t>、当</a:t>
            </a:r>
            <a:r>
              <a:rPr kumimoji="1" lang="en-US" altLang="zh-CN" sz="2400" b="1" dirty="0">
                <a:latin typeface="楷体_GB2312" pitchFamily="49" charset="-122"/>
                <a:ea typeface="楷体_GB2312" pitchFamily="49" charset="-122"/>
              </a:rPr>
              <a:t>n=1</a:t>
            </a:r>
            <a:r>
              <a:rPr kumimoji="1" lang="zh-CN" altLang="en-US" sz="2400" b="1" dirty="0">
                <a:latin typeface="楷体_GB2312" pitchFamily="49" charset="-122"/>
                <a:ea typeface="楷体_GB2312" pitchFamily="49" charset="-122"/>
              </a:rPr>
              <a:t>时，盘子直接从 </a:t>
            </a:r>
            <a:r>
              <a:rPr kumimoji="1" lang="en-US" altLang="zh-CN" sz="2400" b="1" dirty="0">
                <a:latin typeface="楷体_GB2312" pitchFamily="49" charset="-122"/>
                <a:ea typeface="楷体_GB2312" pitchFamily="49" charset="-122"/>
              </a:rPr>
              <a:t>x  </a:t>
            </a:r>
            <a:r>
              <a:rPr kumimoji="1" lang="zh-CN" altLang="en-US" sz="2400" b="1" dirty="0">
                <a:latin typeface="楷体_GB2312" pitchFamily="49" charset="-122"/>
                <a:ea typeface="楷体_GB2312" pitchFamily="49" charset="-122"/>
              </a:rPr>
              <a:t>柱移到 </a:t>
            </a:r>
            <a:r>
              <a:rPr kumimoji="1" lang="en-US" altLang="zh-CN" sz="2400" b="1" dirty="0">
                <a:latin typeface="楷体_GB2312" pitchFamily="49" charset="-122"/>
                <a:ea typeface="楷体_GB2312" pitchFamily="49" charset="-122"/>
              </a:rPr>
              <a:t>z </a:t>
            </a:r>
            <a:r>
              <a:rPr kumimoji="1" lang="zh-CN" altLang="en-US" sz="2400" b="1" dirty="0">
                <a:latin typeface="楷体_GB2312" pitchFamily="49" charset="-122"/>
                <a:ea typeface="楷体_GB2312" pitchFamily="49" charset="-122"/>
              </a:rPr>
              <a:t>柱上；</a:t>
            </a:r>
          </a:p>
          <a:p>
            <a:pPr eaLnBrk="1" hangingPunct="1">
              <a:spcBef>
                <a:spcPct val="0"/>
              </a:spcBef>
              <a:buClrTx/>
              <a:buSzTx/>
              <a:buFontTx/>
              <a:buNone/>
            </a:pPr>
            <a:r>
              <a:rPr kumimoji="1" lang="en-US" altLang="zh-CN" sz="2400" b="1" dirty="0">
                <a:latin typeface="楷体_GB2312" pitchFamily="49" charset="-122"/>
                <a:ea typeface="楷体_GB2312" pitchFamily="49" charset="-122"/>
              </a:rPr>
              <a:t>2</a:t>
            </a:r>
            <a:r>
              <a:rPr kumimoji="1" lang="zh-CN" altLang="en-US" sz="2400" b="1" dirty="0">
                <a:latin typeface="楷体_GB2312" pitchFamily="49" charset="-122"/>
                <a:ea typeface="楷体_GB2312" pitchFamily="49" charset="-122"/>
              </a:rPr>
              <a:t>、当</a:t>
            </a:r>
            <a:r>
              <a:rPr kumimoji="1" lang="en-US" altLang="zh-CN" sz="2400" b="1" dirty="0">
                <a:latin typeface="楷体_GB2312" pitchFamily="49" charset="-122"/>
                <a:ea typeface="楷体_GB2312" pitchFamily="49" charset="-122"/>
              </a:rPr>
              <a:t>n&gt;1</a:t>
            </a:r>
            <a:r>
              <a:rPr kumimoji="1" lang="zh-CN" altLang="en-US" sz="2400" b="1" dirty="0">
                <a:latin typeface="楷体_GB2312" pitchFamily="49" charset="-122"/>
                <a:ea typeface="楷体_GB2312" pitchFamily="49" charset="-122"/>
              </a:rPr>
              <a:t>时</a:t>
            </a:r>
            <a:r>
              <a:rPr kumimoji="1" lang="en-US" altLang="zh-CN" sz="2400" b="1" dirty="0">
                <a:latin typeface="楷体_GB2312" pitchFamily="49" charset="-122"/>
                <a:ea typeface="楷体_GB2312" pitchFamily="49" charset="-122"/>
              </a:rPr>
              <a:t>, </a:t>
            </a:r>
            <a:r>
              <a:rPr kumimoji="1" lang="en-US" altLang="zh-CN" sz="2400" b="1" dirty="0" smtClean="0">
                <a:latin typeface="楷体_GB2312" pitchFamily="49" charset="-122"/>
                <a:ea typeface="楷体_GB2312" pitchFamily="49" charset="-122"/>
              </a:rPr>
              <a:t>  </a:t>
            </a:r>
            <a:r>
              <a:rPr kumimoji="1" lang="zh-CN" altLang="en-US" sz="2400" b="1" dirty="0">
                <a:latin typeface="楷体_GB2312" pitchFamily="49" charset="-122"/>
                <a:ea typeface="楷体_GB2312" pitchFamily="49" charset="-122"/>
              </a:rPr>
              <a:t>① 把前</a:t>
            </a:r>
            <a:r>
              <a:rPr kumimoji="1" lang="en-US" altLang="zh-CN" sz="2400" b="1" dirty="0">
                <a:latin typeface="楷体_GB2312" pitchFamily="49" charset="-122"/>
                <a:ea typeface="楷体_GB2312" pitchFamily="49" charset="-122"/>
              </a:rPr>
              <a:t>n</a:t>
            </a:r>
            <a:r>
              <a:rPr kumimoji="1" lang="en-US" altLang="zh-CN" sz="2400" b="1" dirty="0">
                <a:latin typeface="Times New Roman" pitchFamily="18" charset="0"/>
                <a:ea typeface="楷体_GB2312" pitchFamily="49" charset="-122"/>
              </a:rPr>
              <a:t>–</a:t>
            </a:r>
            <a:r>
              <a:rPr kumimoji="1" lang="en-US" altLang="zh-CN" sz="2400" b="1" dirty="0">
                <a:latin typeface="楷体_GB2312" pitchFamily="49" charset="-122"/>
                <a:ea typeface="楷体_GB2312" pitchFamily="49" charset="-122"/>
              </a:rPr>
              <a:t>1</a:t>
            </a:r>
            <a:r>
              <a:rPr kumimoji="1" lang="zh-CN" altLang="en-US" sz="2400" b="1" dirty="0">
                <a:latin typeface="楷体_GB2312" pitchFamily="49" charset="-122"/>
                <a:ea typeface="楷体_GB2312" pitchFamily="49" charset="-122"/>
              </a:rPr>
              <a:t>个盘子借助</a:t>
            </a:r>
            <a:r>
              <a:rPr kumimoji="1" lang="en-US" altLang="zh-CN" sz="2400" b="1" dirty="0">
                <a:latin typeface="楷体_GB2312" pitchFamily="49" charset="-122"/>
                <a:ea typeface="楷体_GB2312" pitchFamily="49" charset="-122"/>
              </a:rPr>
              <a:t>z</a:t>
            </a:r>
            <a:r>
              <a:rPr kumimoji="1" lang="zh-CN" altLang="en-US" sz="2400" b="1" dirty="0">
                <a:latin typeface="楷体_GB2312" pitchFamily="49" charset="-122"/>
                <a:ea typeface="楷体_GB2312" pitchFamily="49" charset="-122"/>
              </a:rPr>
              <a:t>柱从</a:t>
            </a:r>
            <a:r>
              <a:rPr kumimoji="1" lang="en-US" altLang="zh-CN" sz="2400" b="1" dirty="0">
                <a:latin typeface="楷体_GB2312" pitchFamily="49" charset="-122"/>
                <a:ea typeface="楷体_GB2312" pitchFamily="49" charset="-122"/>
              </a:rPr>
              <a:t>x</a:t>
            </a:r>
            <a:r>
              <a:rPr kumimoji="1" lang="zh-CN" altLang="en-US" sz="2400" b="1" dirty="0">
                <a:latin typeface="楷体_GB2312" pitchFamily="49" charset="-122"/>
                <a:ea typeface="楷体_GB2312" pitchFamily="49" charset="-122"/>
              </a:rPr>
              <a:t>柱移到</a:t>
            </a:r>
            <a:r>
              <a:rPr kumimoji="1" lang="en-US" altLang="zh-CN" sz="2400" b="1" dirty="0">
                <a:latin typeface="楷体_GB2312" pitchFamily="49" charset="-122"/>
                <a:ea typeface="楷体_GB2312" pitchFamily="49" charset="-122"/>
              </a:rPr>
              <a:t>y</a:t>
            </a:r>
            <a:r>
              <a:rPr kumimoji="1" lang="zh-CN" altLang="en-US" sz="2400" b="1" dirty="0">
                <a:latin typeface="楷体_GB2312" pitchFamily="49" charset="-122"/>
                <a:ea typeface="楷体_GB2312" pitchFamily="49" charset="-122"/>
              </a:rPr>
              <a:t>柱上；</a:t>
            </a:r>
            <a:endParaRPr kumimoji="1" lang="en-US" altLang="zh-CN" sz="2400" b="1" dirty="0">
              <a:latin typeface="楷体_GB2312" pitchFamily="49" charset="-122"/>
              <a:ea typeface="楷体_GB2312" pitchFamily="49" charset="-122"/>
            </a:endParaRPr>
          </a:p>
          <a:p>
            <a:pPr eaLnBrk="1" hangingPunct="1">
              <a:spcBef>
                <a:spcPct val="0"/>
              </a:spcBef>
              <a:buClrTx/>
              <a:buSzTx/>
              <a:buFontTx/>
              <a:buNone/>
            </a:pPr>
            <a:r>
              <a:rPr kumimoji="1" lang="en-US" altLang="zh-CN" sz="2400" b="1" dirty="0">
                <a:latin typeface="楷体_GB2312" pitchFamily="49" charset="-122"/>
                <a:ea typeface="楷体_GB2312" pitchFamily="49" charset="-122"/>
              </a:rPr>
              <a:t>             </a:t>
            </a:r>
            <a:r>
              <a:rPr kumimoji="1" lang="zh-CN" altLang="en-US" sz="2400" b="1" dirty="0">
                <a:latin typeface="楷体_GB2312" pitchFamily="49" charset="-122"/>
                <a:ea typeface="楷体_GB2312" pitchFamily="49" charset="-122"/>
              </a:rPr>
              <a:t> ② 把第</a:t>
            </a:r>
            <a:r>
              <a:rPr kumimoji="1" lang="en-US" altLang="zh-CN" sz="2400" b="1" dirty="0">
                <a:latin typeface="楷体_GB2312" pitchFamily="49" charset="-122"/>
                <a:ea typeface="楷体_GB2312" pitchFamily="49" charset="-122"/>
              </a:rPr>
              <a:t>n</a:t>
            </a:r>
            <a:r>
              <a:rPr kumimoji="1" lang="zh-CN" altLang="en-US" sz="2400" b="1" dirty="0">
                <a:latin typeface="楷体_GB2312" pitchFamily="49" charset="-122"/>
                <a:ea typeface="楷体_GB2312" pitchFamily="49" charset="-122"/>
              </a:rPr>
              <a:t>号盘子从</a:t>
            </a:r>
            <a:r>
              <a:rPr kumimoji="1" lang="en-US" altLang="zh-CN" sz="2400" b="1" dirty="0">
                <a:latin typeface="楷体_GB2312" pitchFamily="49" charset="-122"/>
                <a:ea typeface="楷体_GB2312" pitchFamily="49" charset="-122"/>
              </a:rPr>
              <a:t>x</a:t>
            </a:r>
            <a:r>
              <a:rPr kumimoji="1" lang="zh-CN" altLang="en-US" sz="2400" b="1" dirty="0">
                <a:latin typeface="楷体_GB2312" pitchFamily="49" charset="-122"/>
                <a:ea typeface="楷体_GB2312" pitchFamily="49" charset="-122"/>
              </a:rPr>
              <a:t>柱移到</a:t>
            </a:r>
            <a:r>
              <a:rPr kumimoji="1" lang="en-US" altLang="zh-CN" sz="2400" b="1" dirty="0">
                <a:latin typeface="楷体_GB2312" pitchFamily="49" charset="-122"/>
                <a:ea typeface="楷体_GB2312" pitchFamily="49" charset="-122"/>
              </a:rPr>
              <a:t>z</a:t>
            </a:r>
            <a:r>
              <a:rPr kumimoji="1" lang="zh-CN" altLang="en-US" sz="2400" b="1" dirty="0">
                <a:latin typeface="楷体_GB2312" pitchFamily="49" charset="-122"/>
                <a:ea typeface="楷体_GB2312" pitchFamily="49" charset="-122"/>
              </a:rPr>
              <a:t>柱上；</a:t>
            </a:r>
          </a:p>
          <a:p>
            <a:pPr eaLnBrk="1" hangingPunct="1">
              <a:spcBef>
                <a:spcPct val="0"/>
              </a:spcBef>
              <a:buClrTx/>
              <a:buSzTx/>
              <a:buFontTx/>
              <a:buNone/>
            </a:pPr>
            <a:r>
              <a:rPr kumimoji="1" lang="zh-CN" altLang="en-US" sz="2400" b="1" dirty="0">
                <a:latin typeface="楷体_GB2312" pitchFamily="49" charset="-122"/>
                <a:ea typeface="楷体_GB2312" pitchFamily="49" charset="-122"/>
              </a:rPr>
              <a:t>              ② 把</a:t>
            </a:r>
            <a:r>
              <a:rPr kumimoji="1" lang="en-US" altLang="zh-CN" sz="2400" b="1" dirty="0">
                <a:latin typeface="楷体_GB2312" pitchFamily="49" charset="-122"/>
                <a:ea typeface="楷体_GB2312" pitchFamily="49" charset="-122"/>
              </a:rPr>
              <a:t>n</a:t>
            </a:r>
            <a:r>
              <a:rPr kumimoji="1" lang="en-US" altLang="zh-CN" sz="2400" b="1" dirty="0">
                <a:latin typeface="Times New Roman" pitchFamily="18" charset="0"/>
                <a:ea typeface="楷体_GB2312" pitchFamily="49" charset="-122"/>
              </a:rPr>
              <a:t>–</a:t>
            </a:r>
            <a:r>
              <a:rPr kumimoji="1" lang="en-US" altLang="zh-CN" sz="2400" b="1" dirty="0">
                <a:latin typeface="楷体_GB2312" pitchFamily="49" charset="-122"/>
                <a:ea typeface="楷体_GB2312" pitchFamily="49" charset="-122"/>
              </a:rPr>
              <a:t>1</a:t>
            </a:r>
            <a:r>
              <a:rPr kumimoji="1" lang="zh-CN" altLang="en-US" sz="2400" b="1" dirty="0">
                <a:latin typeface="楷体_GB2312" pitchFamily="49" charset="-122"/>
                <a:ea typeface="楷体_GB2312" pitchFamily="49" charset="-122"/>
              </a:rPr>
              <a:t>个盘子借助</a:t>
            </a:r>
            <a:r>
              <a:rPr kumimoji="1" lang="en-US" altLang="zh-CN" sz="2400" b="1" dirty="0">
                <a:latin typeface="楷体_GB2312" pitchFamily="49" charset="-122"/>
                <a:ea typeface="楷体_GB2312" pitchFamily="49" charset="-122"/>
              </a:rPr>
              <a:t>x</a:t>
            </a:r>
            <a:r>
              <a:rPr kumimoji="1" lang="zh-CN" altLang="en-US" sz="2400" b="1" dirty="0">
                <a:latin typeface="楷体_GB2312" pitchFamily="49" charset="-122"/>
                <a:ea typeface="楷体_GB2312" pitchFamily="49" charset="-122"/>
              </a:rPr>
              <a:t>柱从</a:t>
            </a:r>
            <a:r>
              <a:rPr kumimoji="1" lang="en-US" altLang="zh-CN" sz="2400" b="1" dirty="0">
                <a:latin typeface="楷体_GB2312" pitchFamily="49" charset="-122"/>
                <a:ea typeface="楷体_GB2312" pitchFamily="49" charset="-122"/>
              </a:rPr>
              <a:t>y</a:t>
            </a:r>
            <a:r>
              <a:rPr kumimoji="1" lang="zh-CN" altLang="en-US" sz="2400" b="1" dirty="0">
                <a:latin typeface="楷体_GB2312" pitchFamily="49" charset="-122"/>
                <a:ea typeface="楷体_GB2312" pitchFamily="49" charset="-122"/>
              </a:rPr>
              <a:t>柱移到</a:t>
            </a:r>
            <a:r>
              <a:rPr kumimoji="1" lang="en-US" altLang="zh-CN" sz="2400" b="1" dirty="0">
                <a:latin typeface="楷体_GB2312" pitchFamily="49" charset="-122"/>
                <a:ea typeface="楷体_GB2312" pitchFamily="49" charset="-122"/>
              </a:rPr>
              <a:t>z</a:t>
            </a:r>
            <a:r>
              <a:rPr kumimoji="1" lang="zh-CN" altLang="en-US" sz="2400" b="1" dirty="0">
                <a:latin typeface="楷体_GB2312" pitchFamily="49" charset="-122"/>
                <a:ea typeface="楷体_GB2312" pitchFamily="49" charset="-122"/>
              </a:rPr>
              <a:t>柱上。</a:t>
            </a:r>
          </a:p>
        </p:txBody>
      </p:sp>
      <p:grpSp>
        <p:nvGrpSpPr>
          <p:cNvPr id="69636" name="Group 5"/>
          <p:cNvGrpSpPr>
            <a:grpSpLocks/>
          </p:cNvGrpSpPr>
          <p:nvPr/>
        </p:nvGrpSpPr>
        <p:grpSpPr bwMode="auto">
          <a:xfrm>
            <a:off x="6217730" y="2047876"/>
            <a:ext cx="2735738" cy="1890713"/>
            <a:chOff x="3868" y="906"/>
            <a:chExt cx="1723" cy="1191"/>
          </a:xfrm>
        </p:grpSpPr>
        <p:sp>
          <p:nvSpPr>
            <p:cNvPr id="69641" name="Line 6"/>
            <p:cNvSpPr>
              <a:spLocks noChangeShapeType="1"/>
            </p:cNvSpPr>
            <p:nvPr/>
          </p:nvSpPr>
          <p:spPr bwMode="auto">
            <a:xfrm flipV="1">
              <a:off x="4302" y="1204"/>
              <a:ext cx="0" cy="471"/>
            </a:xfrm>
            <a:prstGeom prst="line">
              <a:avLst/>
            </a:prstGeom>
            <a:noFill/>
            <a:ln w="635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642" name="Line 7"/>
            <p:cNvSpPr>
              <a:spLocks noChangeShapeType="1"/>
            </p:cNvSpPr>
            <p:nvPr/>
          </p:nvSpPr>
          <p:spPr bwMode="auto">
            <a:xfrm>
              <a:off x="3868" y="2097"/>
              <a:ext cx="1723"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643" name="Rectangle 8"/>
            <p:cNvSpPr>
              <a:spLocks noChangeArrowheads="1"/>
            </p:cNvSpPr>
            <p:nvPr/>
          </p:nvSpPr>
          <p:spPr bwMode="auto">
            <a:xfrm>
              <a:off x="3933" y="1944"/>
              <a:ext cx="711" cy="139"/>
            </a:xfrm>
            <a:prstGeom prst="rect">
              <a:avLst/>
            </a:prstGeom>
            <a:noFill/>
            <a:ln w="19050">
              <a:solidFill>
                <a:srgbClr val="00FF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sp>
          <p:nvSpPr>
            <p:cNvPr id="69644" name="Rectangle 9"/>
            <p:cNvSpPr>
              <a:spLocks noChangeArrowheads="1"/>
            </p:cNvSpPr>
            <p:nvPr/>
          </p:nvSpPr>
          <p:spPr bwMode="auto">
            <a:xfrm>
              <a:off x="4016" y="1809"/>
              <a:ext cx="581" cy="139"/>
            </a:xfrm>
            <a:prstGeom prst="rect">
              <a:avLst/>
            </a:prstGeom>
            <a:noFill/>
            <a:ln w="19050">
              <a:solidFill>
                <a:srgbClr val="00FF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sp>
          <p:nvSpPr>
            <p:cNvPr id="69645" name="Rectangle 10"/>
            <p:cNvSpPr>
              <a:spLocks noChangeArrowheads="1"/>
            </p:cNvSpPr>
            <p:nvPr/>
          </p:nvSpPr>
          <p:spPr bwMode="auto">
            <a:xfrm>
              <a:off x="4087" y="1675"/>
              <a:ext cx="437" cy="134"/>
            </a:xfrm>
            <a:prstGeom prst="rect">
              <a:avLst/>
            </a:prstGeom>
            <a:noFill/>
            <a:ln w="19050">
              <a:solidFill>
                <a:srgbClr val="00FF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2800">
                <a:latin typeface="Tahoma" pitchFamily="34" charset="0"/>
              </a:endParaRPr>
            </a:p>
          </p:txBody>
        </p:sp>
        <p:sp>
          <p:nvSpPr>
            <p:cNvPr id="69646" name="Line 11"/>
            <p:cNvSpPr>
              <a:spLocks noChangeShapeType="1"/>
            </p:cNvSpPr>
            <p:nvPr/>
          </p:nvSpPr>
          <p:spPr bwMode="auto">
            <a:xfrm flipV="1">
              <a:off x="4973" y="1204"/>
              <a:ext cx="0" cy="879"/>
            </a:xfrm>
            <a:prstGeom prst="line">
              <a:avLst/>
            </a:prstGeom>
            <a:noFill/>
            <a:ln w="635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647" name="Line 12"/>
            <p:cNvSpPr>
              <a:spLocks noChangeShapeType="1"/>
            </p:cNvSpPr>
            <p:nvPr/>
          </p:nvSpPr>
          <p:spPr bwMode="auto">
            <a:xfrm flipV="1">
              <a:off x="5404" y="1204"/>
              <a:ext cx="0" cy="879"/>
            </a:xfrm>
            <a:prstGeom prst="line">
              <a:avLst/>
            </a:prstGeom>
            <a:noFill/>
            <a:ln w="635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648" name="Rectangle 13"/>
            <p:cNvSpPr>
              <a:spLocks noChangeArrowheads="1"/>
            </p:cNvSpPr>
            <p:nvPr/>
          </p:nvSpPr>
          <p:spPr bwMode="auto">
            <a:xfrm>
              <a:off x="4202" y="906"/>
              <a:ext cx="138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en-US" altLang="zh-CN" sz="2400" b="1">
                  <a:latin typeface="楷体_GB2312" pitchFamily="49" charset="-122"/>
                  <a:ea typeface="楷体_GB2312" pitchFamily="49" charset="-122"/>
                </a:rPr>
                <a:t>x         y      z</a:t>
              </a:r>
            </a:p>
          </p:txBody>
        </p:sp>
      </p:grpSp>
      <p:sp>
        <p:nvSpPr>
          <p:cNvPr id="69637" name="Rectangle 14"/>
          <p:cNvSpPr>
            <a:spLocks noChangeArrowheads="1"/>
          </p:cNvSpPr>
          <p:nvPr/>
        </p:nvSpPr>
        <p:spPr bwMode="auto">
          <a:xfrm>
            <a:off x="6748047" y="3581400"/>
            <a:ext cx="35407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en-US" altLang="zh-CN" sz="2400" b="1">
                <a:latin typeface="Times New Roman" pitchFamily="18" charset="0"/>
                <a:ea typeface="黑体" pitchFamily="49" charset="-122"/>
              </a:rPr>
              <a:t>n</a:t>
            </a:r>
          </a:p>
        </p:txBody>
      </p:sp>
      <p:sp>
        <p:nvSpPr>
          <p:cNvPr id="69638" name="Rectangle 15"/>
          <p:cNvSpPr>
            <a:spLocks noChangeArrowheads="1"/>
          </p:cNvSpPr>
          <p:nvPr/>
        </p:nvSpPr>
        <p:spPr bwMode="auto">
          <a:xfrm>
            <a:off x="6532110" y="3352800"/>
            <a:ext cx="7351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en-US" altLang="zh-CN" sz="2400" b="1">
                <a:latin typeface="Times New Roman" pitchFamily="18" charset="0"/>
                <a:ea typeface="黑体" pitchFamily="49" charset="-122"/>
              </a:rPr>
              <a:t>n –1</a:t>
            </a:r>
          </a:p>
        </p:txBody>
      </p:sp>
      <p:sp>
        <p:nvSpPr>
          <p:cNvPr id="2" name="标题 1"/>
          <p:cNvSpPr>
            <a:spLocks noGrp="1"/>
          </p:cNvSpPr>
          <p:nvPr>
            <p:ph type="title"/>
          </p:nvPr>
        </p:nvSpPr>
        <p:spPr>
          <a:xfrm>
            <a:off x="929109" y="365126"/>
            <a:ext cx="7261854" cy="596760"/>
          </a:xfrm>
        </p:spPr>
        <p:txBody>
          <a:bodyPr/>
          <a:lstStyle/>
          <a:p>
            <a:r>
              <a:rPr lang="en-US" altLang="zh-CN" dirty="0">
                <a:latin typeface="Tahoma" pitchFamily="34" charset="0"/>
              </a:rPr>
              <a:t>3.3 </a:t>
            </a:r>
            <a:r>
              <a:rPr lang="zh-CN" altLang="en-US" dirty="0">
                <a:latin typeface="Tahoma" pitchFamily="34" charset="0"/>
              </a:rPr>
              <a:t>栈与递归的实现例</a:t>
            </a:r>
            <a:r>
              <a:rPr lang="en-US" altLang="zh-CN" dirty="0">
                <a:latin typeface="Tahoma" pitchFamily="34" charset="0"/>
              </a:rPr>
              <a:t>3 –</a:t>
            </a:r>
            <a:r>
              <a:rPr lang="zh-CN" altLang="en-US" dirty="0">
                <a:latin typeface="Tahoma" pitchFamily="34" charset="0"/>
              </a:rPr>
              <a:t>汉诺塔</a:t>
            </a:r>
            <a:r>
              <a:rPr lang="zh-CN" altLang="en-US" dirty="0" smtClean="0">
                <a:latin typeface="Tahoma" pitchFamily="34" charset="0"/>
              </a:rPr>
              <a:t>问题</a:t>
            </a:r>
            <a:endParaRPr lang="zh-CN" altLang="en-US" dirty="0"/>
          </a:p>
        </p:txBody>
      </p:sp>
    </p:spTree>
    <p:extLst>
      <p:ext uri="{BB962C8B-B14F-4D97-AF65-F5344CB8AC3E}">
        <p14:creationId xmlns:p14="http://schemas.microsoft.com/office/powerpoint/2010/main" val="2303267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1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1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19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519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190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51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2932" name="Text Box 4"/>
          <p:cNvSpPr>
            <a:spLocks noGrp="1" noChangeArrowheads="1"/>
          </p:cNvSpPr>
          <p:nvPr>
            <p:ph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CBD583"/>
                </a:solidFill>
                <a:miter lim="800000"/>
                <a:headEnd/>
                <a:tailEnd/>
              </a14:hiddenLine>
            </a:ext>
          </a:extLst>
        </p:spPr>
        <p:txBody>
          <a:bodyPr/>
          <a:lstStyle/>
          <a:p>
            <a:pPr eaLnBrk="1" hangingPunct="1">
              <a:spcBef>
                <a:spcPct val="0"/>
              </a:spcBef>
              <a:buClrTx/>
              <a:buSzTx/>
              <a:buFontTx/>
              <a:buNone/>
            </a:pPr>
            <a:r>
              <a:rPr kumimoji="1" lang="en-US" altLang="zh-CN" sz="2400" b="1" smtClean="0">
                <a:latin typeface="Times New Roman" pitchFamily="18" charset="0"/>
                <a:ea typeface="黑体" pitchFamily="49" charset="-122"/>
              </a:rPr>
              <a:t>void Hanoi( int  n,   char  x,  char  y,  char  z  )</a:t>
            </a:r>
          </a:p>
          <a:p>
            <a:pPr eaLnBrk="1" hangingPunct="1">
              <a:spcBef>
                <a:spcPct val="0"/>
              </a:spcBef>
              <a:buClrTx/>
              <a:buSzTx/>
              <a:buFontTx/>
              <a:buNone/>
            </a:pPr>
            <a:r>
              <a:rPr kumimoji="1" lang="en-US" altLang="zh-CN" sz="2400" b="1" smtClean="0">
                <a:latin typeface="Times New Roman" pitchFamily="18" charset="0"/>
                <a:ea typeface="黑体" pitchFamily="49" charset="-122"/>
              </a:rPr>
              <a:t>{  </a:t>
            </a:r>
            <a:r>
              <a:rPr kumimoji="1" lang="en-US" altLang="zh-CN" sz="2000" b="1" smtClean="0">
                <a:solidFill>
                  <a:srgbClr val="008000"/>
                </a:solidFill>
                <a:latin typeface="Times New Roman" pitchFamily="18" charset="0"/>
                <a:ea typeface="黑体" pitchFamily="49" charset="-122"/>
              </a:rPr>
              <a:t>//</a:t>
            </a:r>
            <a:r>
              <a:rPr kumimoji="1" lang="zh-CN" altLang="en-US" sz="2000" b="1" smtClean="0">
                <a:solidFill>
                  <a:srgbClr val="008000"/>
                </a:solidFill>
                <a:latin typeface="Times New Roman" pitchFamily="18" charset="0"/>
                <a:ea typeface="黑体" pitchFamily="49" charset="-122"/>
              </a:rPr>
              <a:t>将 </a:t>
            </a:r>
            <a:r>
              <a:rPr kumimoji="1" lang="en-US" altLang="zh-CN" sz="2000" b="1" smtClean="0">
                <a:solidFill>
                  <a:srgbClr val="008000"/>
                </a:solidFill>
                <a:latin typeface="Times New Roman" pitchFamily="18" charset="0"/>
                <a:ea typeface="黑体" pitchFamily="49" charset="-122"/>
              </a:rPr>
              <a:t>n </a:t>
            </a:r>
            <a:r>
              <a:rPr kumimoji="1" lang="zh-CN" altLang="en-US" sz="2000" b="1" smtClean="0">
                <a:solidFill>
                  <a:srgbClr val="008000"/>
                </a:solidFill>
                <a:latin typeface="Times New Roman" pitchFamily="18" charset="0"/>
                <a:ea typeface="黑体" pitchFamily="49" charset="-122"/>
              </a:rPr>
              <a:t>个 编号从上到下为 </a:t>
            </a:r>
            <a:r>
              <a:rPr kumimoji="1" lang="en-US" altLang="zh-CN" sz="2000" b="1" smtClean="0">
                <a:solidFill>
                  <a:srgbClr val="008000"/>
                </a:solidFill>
                <a:latin typeface="Times New Roman" pitchFamily="18" charset="0"/>
                <a:ea typeface="黑体" pitchFamily="49" charset="-122"/>
              </a:rPr>
              <a:t>1…n </a:t>
            </a:r>
            <a:r>
              <a:rPr kumimoji="1" lang="zh-CN" altLang="en-US" sz="2000" b="1" smtClean="0">
                <a:solidFill>
                  <a:srgbClr val="008000"/>
                </a:solidFill>
                <a:latin typeface="Times New Roman" pitchFamily="18" charset="0"/>
                <a:ea typeface="黑体" pitchFamily="49" charset="-122"/>
              </a:rPr>
              <a:t>的盘子从 </a:t>
            </a:r>
            <a:r>
              <a:rPr kumimoji="1" lang="en-US" altLang="zh-CN" sz="2000" b="1" smtClean="0">
                <a:solidFill>
                  <a:srgbClr val="008000"/>
                </a:solidFill>
                <a:latin typeface="Times New Roman" pitchFamily="18" charset="0"/>
                <a:ea typeface="黑体" pitchFamily="49" charset="-122"/>
              </a:rPr>
              <a:t>x </a:t>
            </a:r>
            <a:r>
              <a:rPr kumimoji="1" lang="zh-CN" altLang="en-US" sz="2000" b="1" smtClean="0">
                <a:solidFill>
                  <a:srgbClr val="008000"/>
                </a:solidFill>
                <a:latin typeface="Times New Roman" pitchFamily="18" charset="0"/>
                <a:ea typeface="黑体" pitchFamily="49" charset="-122"/>
              </a:rPr>
              <a:t>柱，借助 </a:t>
            </a:r>
            <a:r>
              <a:rPr kumimoji="1" lang="en-US" altLang="zh-CN" sz="2000" b="1" smtClean="0">
                <a:solidFill>
                  <a:srgbClr val="008000"/>
                </a:solidFill>
                <a:latin typeface="Times New Roman" pitchFamily="18" charset="0"/>
                <a:ea typeface="黑体" pitchFamily="49" charset="-122"/>
              </a:rPr>
              <a:t>y </a:t>
            </a:r>
            <a:r>
              <a:rPr kumimoji="1" lang="zh-CN" altLang="en-US" sz="2000" b="1" smtClean="0">
                <a:solidFill>
                  <a:srgbClr val="008000"/>
                </a:solidFill>
                <a:latin typeface="Times New Roman" pitchFamily="18" charset="0"/>
                <a:ea typeface="黑体" pitchFamily="49" charset="-122"/>
              </a:rPr>
              <a:t>柱移到 </a:t>
            </a:r>
            <a:r>
              <a:rPr kumimoji="1" lang="en-US" altLang="zh-CN" sz="2000" b="1" smtClean="0">
                <a:solidFill>
                  <a:srgbClr val="008000"/>
                </a:solidFill>
                <a:latin typeface="Times New Roman" pitchFamily="18" charset="0"/>
                <a:ea typeface="黑体" pitchFamily="49" charset="-122"/>
              </a:rPr>
              <a:t>z </a:t>
            </a:r>
            <a:r>
              <a:rPr kumimoji="1" lang="zh-CN" altLang="en-US" sz="2000" b="1" smtClean="0">
                <a:solidFill>
                  <a:srgbClr val="008000"/>
                </a:solidFill>
                <a:latin typeface="Times New Roman" pitchFamily="18" charset="0"/>
                <a:ea typeface="黑体" pitchFamily="49" charset="-122"/>
              </a:rPr>
              <a:t>柱</a:t>
            </a:r>
            <a:r>
              <a:rPr kumimoji="1" lang="zh-CN" altLang="en-US" sz="2000" b="1" smtClean="0">
                <a:latin typeface="Times New Roman" pitchFamily="18" charset="0"/>
                <a:ea typeface="黑体" pitchFamily="49" charset="-122"/>
              </a:rPr>
              <a:t> </a:t>
            </a:r>
            <a:endParaRPr kumimoji="1" lang="zh-CN" altLang="en-US" sz="2400" b="1" smtClean="0">
              <a:latin typeface="Times New Roman" pitchFamily="18" charset="0"/>
              <a:ea typeface="黑体" pitchFamily="49" charset="-122"/>
            </a:endParaRPr>
          </a:p>
          <a:p>
            <a:pPr eaLnBrk="1" hangingPunct="1">
              <a:spcBef>
                <a:spcPct val="0"/>
              </a:spcBef>
              <a:buClrTx/>
              <a:buSzTx/>
              <a:buFontTx/>
              <a:buNone/>
            </a:pPr>
            <a:r>
              <a:rPr kumimoji="1" lang="en-US" altLang="zh-CN" sz="2400" b="1" smtClean="0">
                <a:latin typeface="Times New Roman" pitchFamily="18" charset="0"/>
                <a:ea typeface="黑体" pitchFamily="49" charset="-122"/>
              </a:rPr>
              <a:t>     if (n = = 1)  </a:t>
            </a:r>
          </a:p>
          <a:p>
            <a:pPr eaLnBrk="1" hangingPunct="1">
              <a:spcBef>
                <a:spcPct val="0"/>
              </a:spcBef>
              <a:buClrTx/>
              <a:buSzTx/>
              <a:buFontTx/>
              <a:buNone/>
            </a:pPr>
            <a:r>
              <a:rPr kumimoji="1" lang="en-US" altLang="zh-CN" sz="2400" b="1" smtClean="0">
                <a:latin typeface="Times New Roman" pitchFamily="18" charset="0"/>
                <a:ea typeface="黑体" pitchFamily="49" charset="-122"/>
              </a:rPr>
              <a:t>           move(x, 1, z) ;   </a:t>
            </a:r>
            <a:r>
              <a:rPr kumimoji="1" lang="en-US" altLang="zh-CN" sz="2000" b="1" smtClean="0">
                <a:solidFill>
                  <a:srgbClr val="008000"/>
                </a:solidFill>
                <a:latin typeface="Times New Roman" pitchFamily="18" charset="0"/>
                <a:ea typeface="黑体" pitchFamily="49" charset="-122"/>
              </a:rPr>
              <a:t>//</a:t>
            </a:r>
            <a:r>
              <a:rPr kumimoji="1" lang="zh-CN" altLang="en-US" sz="2000" b="1" smtClean="0">
                <a:solidFill>
                  <a:srgbClr val="008000"/>
                </a:solidFill>
                <a:latin typeface="Times New Roman" pitchFamily="18" charset="0"/>
                <a:ea typeface="黑体" pitchFamily="49" charset="-122"/>
              </a:rPr>
              <a:t>将编号为 </a:t>
            </a:r>
            <a:r>
              <a:rPr kumimoji="1" lang="en-US" altLang="zh-CN" sz="2000" b="1" smtClean="0">
                <a:solidFill>
                  <a:srgbClr val="008000"/>
                </a:solidFill>
                <a:latin typeface="Times New Roman" pitchFamily="18" charset="0"/>
                <a:ea typeface="黑体" pitchFamily="49" charset="-122"/>
              </a:rPr>
              <a:t>1 </a:t>
            </a:r>
            <a:r>
              <a:rPr kumimoji="1" lang="zh-CN" altLang="en-US" sz="2000" b="1" smtClean="0">
                <a:solidFill>
                  <a:srgbClr val="008000"/>
                </a:solidFill>
                <a:latin typeface="Times New Roman" pitchFamily="18" charset="0"/>
                <a:ea typeface="黑体" pitchFamily="49" charset="-122"/>
              </a:rPr>
              <a:t>的盘子从 </a:t>
            </a:r>
            <a:r>
              <a:rPr kumimoji="1" lang="en-US" altLang="zh-CN" sz="2000" b="1" smtClean="0">
                <a:solidFill>
                  <a:srgbClr val="008000"/>
                </a:solidFill>
                <a:latin typeface="Times New Roman" pitchFamily="18" charset="0"/>
                <a:ea typeface="黑体" pitchFamily="49" charset="-122"/>
              </a:rPr>
              <a:t>x </a:t>
            </a:r>
            <a:r>
              <a:rPr kumimoji="1" lang="zh-CN" altLang="en-US" sz="2000" b="1" smtClean="0">
                <a:solidFill>
                  <a:srgbClr val="008000"/>
                </a:solidFill>
                <a:latin typeface="Times New Roman" pitchFamily="18" charset="0"/>
                <a:ea typeface="黑体" pitchFamily="49" charset="-122"/>
              </a:rPr>
              <a:t>柱移到 </a:t>
            </a:r>
            <a:r>
              <a:rPr kumimoji="1" lang="en-US" altLang="zh-CN" sz="2000" b="1" smtClean="0">
                <a:solidFill>
                  <a:srgbClr val="008000"/>
                </a:solidFill>
                <a:latin typeface="Times New Roman" pitchFamily="18" charset="0"/>
                <a:ea typeface="黑体" pitchFamily="49" charset="-122"/>
              </a:rPr>
              <a:t>z </a:t>
            </a:r>
            <a:r>
              <a:rPr kumimoji="1" lang="zh-CN" altLang="en-US" sz="2000" b="1" smtClean="0">
                <a:solidFill>
                  <a:srgbClr val="008000"/>
                </a:solidFill>
                <a:latin typeface="Times New Roman" pitchFamily="18" charset="0"/>
                <a:ea typeface="黑体" pitchFamily="49" charset="-122"/>
              </a:rPr>
              <a:t>柱 </a:t>
            </a:r>
            <a:endParaRPr kumimoji="1" lang="zh-CN" altLang="en-US" sz="2400" b="1" smtClean="0">
              <a:solidFill>
                <a:srgbClr val="008000"/>
              </a:solidFill>
              <a:latin typeface="Times New Roman" pitchFamily="18" charset="0"/>
              <a:ea typeface="黑体" pitchFamily="49" charset="-122"/>
            </a:endParaRPr>
          </a:p>
          <a:p>
            <a:pPr eaLnBrk="1" hangingPunct="1">
              <a:spcBef>
                <a:spcPct val="0"/>
              </a:spcBef>
              <a:buClrTx/>
              <a:buSzTx/>
              <a:buFontTx/>
              <a:buNone/>
            </a:pPr>
            <a:r>
              <a:rPr kumimoji="1" lang="zh-CN" altLang="en-US" sz="2400" b="1" smtClean="0">
                <a:latin typeface="Times New Roman" pitchFamily="18" charset="0"/>
                <a:ea typeface="黑体" pitchFamily="49" charset="-122"/>
              </a:rPr>
              <a:t>     </a:t>
            </a:r>
            <a:r>
              <a:rPr kumimoji="1" lang="en-US" altLang="zh-CN" sz="2400" b="1" smtClean="0">
                <a:latin typeface="Times New Roman" pitchFamily="18" charset="0"/>
                <a:ea typeface="黑体" pitchFamily="49" charset="-122"/>
              </a:rPr>
              <a:t>else </a:t>
            </a:r>
          </a:p>
          <a:p>
            <a:pPr eaLnBrk="1" hangingPunct="1">
              <a:spcBef>
                <a:spcPct val="0"/>
              </a:spcBef>
              <a:buClrTx/>
              <a:buSzTx/>
              <a:buFontTx/>
              <a:buNone/>
            </a:pPr>
            <a:r>
              <a:rPr kumimoji="1" lang="en-US" altLang="zh-CN" sz="2400" b="1" smtClean="0">
                <a:latin typeface="Times New Roman" pitchFamily="18" charset="0"/>
                <a:ea typeface="黑体" pitchFamily="49" charset="-122"/>
              </a:rPr>
              <a:t>     { </a:t>
            </a:r>
            <a:r>
              <a:rPr kumimoji="1" lang="en-US" altLang="zh-CN" sz="2000" b="1" smtClean="0">
                <a:solidFill>
                  <a:srgbClr val="008000"/>
                </a:solidFill>
                <a:latin typeface="Times New Roman" pitchFamily="18" charset="0"/>
                <a:ea typeface="黑体" pitchFamily="49" charset="-122"/>
              </a:rPr>
              <a:t>//</a:t>
            </a:r>
            <a:r>
              <a:rPr kumimoji="1" lang="zh-CN" altLang="en-US" sz="2000" b="1" smtClean="0">
                <a:solidFill>
                  <a:srgbClr val="008000"/>
                </a:solidFill>
                <a:latin typeface="Times New Roman" pitchFamily="18" charset="0"/>
                <a:ea typeface="黑体" pitchFamily="49" charset="-122"/>
              </a:rPr>
              <a:t>将 </a:t>
            </a:r>
            <a:r>
              <a:rPr kumimoji="1" lang="en-US" altLang="zh-CN" sz="2000" b="1" smtClean="0">
                <a:solidFill>
                  <a:srgbClr val="008000"/>
                </a:solidFill>
                <a:latin typeface="Times New Roman" pitchFamily="18" charset="0"/>
                <a:ea typeface="黑体" pitchFamily="49" charset="-122"/>
              </a:rPr>
              <a:t>n-1</a:t>
            </a:r>
            <a:r>
              <a:rPr kumimoji="1" lang="zh-CN" altLang="en-US" sz="2000" b="1" smtClean="0">
                <a:solidFill>
                  <a:srgbClr val="008000"/>
                </a:solidFill>
                <a:latin typeface="Times New Roman" pitchFamily="18" charset="0"/>
                <a:ea typeface="黑体" pitchFamily="49" charset="-122"/>
              </a:rPr>
              <a:t>个 编号从上到下为</a:t>
            </a:r>
            <a:r>
              <a:rPr kumimoji="1" lang="en-US" altLang="zh-CN" sz="2000" b="1" smtClean="0">
                <a:solidFill>
                  <a:srgbClr val="008000"/>
                </a:solidFill>
                <a:latin typeface="Times New Roman" pitchFamily="18" charset="0"/>
                <a:ea typeface="黑体" pitchFamily="49" charset="-122"/>
              </a:rPr>
              <a:t>1…n-1</a:t>
            </a:r>
            <a:r>
              <a:rPr kumimoji="1" lang="zh-CN" altLang="en-US" sz="2000" b="1" smtClean="0">
                <a:solidFill>
                  <a:srgbClr val="008000"/>
                </a:solidFill>
                <a:latin typeface="Times New Roman" pitchFamily="18" charset="0"/>
                <a:ea typeface="黑体" pitchFamily="49" charset="-122"/>
              </a:rPr>
              <a:t>的盘子从 </a:t>
            </a:r>
            <a:r>
              <a:rPr kumimoji="1" lang="en-US" altLang="zh-CN" sz="2000" b="1" smtClean="0">
                <a:solidFill>
                  <a:srgbClr val="008000"/>
                </a:solidFill>
                <a:latin typeface="Times New Roman" pitchFamily="18" charset="0"/>
                <a:ea typeface="黑体" pitchFamily="49" charset="-122"/>
              </a:rPr>
              <a:t>x </a:t>
            </a:r>
            <a:r>
              <a:rPr kumimoji="1" lang="zh-CN" altLang="en-US" sz="2000" b="1" smtClean="0">
                <a:solidFill>
                  <a:srgbClr val="008000"/>
                </a:solidFill>
                <a:latin typeface="Times New Roman" pitchFamily="18" charset="0"/>
                <a:ea typeface="黑体" pitchFamily="49" charset="-122"/>
              </a:rPr>
              <a:t>柱，借助 </a:t>
            </a:r>
            <a:r>
              <a:rPr kumimoji="1" lang="en-US" altLang="zh-CN" sz="2000" b="1" smtClean="0">
                <a:solidFill>
                  <a:srgbClr val="008000"/>
                </a:solidFill>
                <a:latin typeface="Times New Roman" pitchFamily="18" charset="0"/>
                <a:ea typeface="黑体" pitchFamily="49" charset="-122"/>
              </a:rPr>
              <a:t>y </a:t>
            </a:r>
            <a:r>
              <a:rPr kumimoji="1" lang="zh-CN" altLang="en-US" sz="2000" b="1" smtClean="0">
                <a:solidFill>
                  <a:srgbClr val="008000"/>
                </a:solidFill>
                <a:latin typeface="Times New Roman" pitchFamily="18" charset="0"/>
                <a:ea typeface="黑体" pitchFamily="49" charset="-122"/>
              </a:rPr>
              <a:t>柱移到 </a:t>
            </a:r>
            <a:r>
              <a:rPr kumimoji="1" lang="en-US" altLang="zh-CN" sz="2000" b="1" smtClean="0">
                <a:solidFill>
                  <a:srgbClr val="008000"/>
                </a:solidFill>
                <a:latin typeface="Times New Roman" pitchFamily="18" charset="0"/>
                <a:ea typeface="黑体" pitchFamily="49" charset="-122"/>
              </a:rPr>
              <a:t>z </a:t>
            </a:r>
            <a:r>
              <a:rPr kumimoji="1" lang="zh-CN" altLang="en-US" sz="2000" b="1" smtClean="0">
                <a:solidFill>
                  <a:srgbClr val="008000"/>
                </a:solidFill>
                <a:latin typeface="Times New Roman" pitchFamily="18" charset="0"/>
                <a:ea typeface="黑体" pitchFamily="49" charset="-122"/>
              </a:rPr>
              <a:t>柱</a:t>
            </a:r>
            <a:r>
              <a:rPr kumimoji="1" lang="zh-CN" altLang="en-US" sz="2000" b="1" smtClean="0">
                <a:latin typeface="Times New Roman" pitchFamily="18" charset="0"/>
                <a:ea typeface="黑体" pitchFamily="49" charset="-122"/>
              </a:rPr>
              <a:t>  </a:t>
            </a:r>
          </a:p>
          <a:p>
            <a:pPr eaLnBrk="1" hangingPunct="1">
              <a:spcBef>
                <a:spcPct val="0"/>
              </a:spcBef>
              <a:buClrTx/>
              <a:buSzTx/>
              <a:buFontTx/>
              <a:buNone/>
            </a:pPr>
            <a:r>
              <a:rPr kumimoji="1" lang="zh-CN" altLang="en-US" sz="2400" b="1" smtClean="0">
                <a:solidFill>
                  <a:schemeClr val="accent1"/>
                </a:solidFill>
                <a:latin typeface="Times New Roman" pitchFamily="18" charset="0"/>
                <a:ea typeface="黑体" pitchFamily="49" charset="-122"/>
              </a:rPr>
              <a:t>           </a:t>
            </a:r>
            <a:r>
              <a:rPr kumimoji="1" lang="en-US" altLang="zh-CN" sz="2400" b="1" smtClean="0">
                <a:latin typeface="Times New Roman" pitchFamily="18" charset="0"/>
                <a:ea typeface="黑体" pitchFamily="49" charset="-122"/>
              </a:rPr>
              <a:t>Hanoi(n-1, x, z, y)  ; </a:t>
            </a:r>
          </a:p>
          <a:p>
            <a:pPr eaLnBrk="1" hangingPunct="1">
              <a:spcBef>
                <a:spcPct val="0"/>
              </a:spcBef>
              <a:buClrTx/>
              <a:buSzTx/>
              <a:buFontTx/>
              <a:buNone/>
            </a:pPr>
            <a:r>
              <a:rPr kumimoji="1" lang="en-US" altLang="zh-CN" sz="2400" b="1" smtClean="0">
                <a:latin typeface="Times New Roman" pitchFamily="18" charset="0"/>
                <a:ea typeface="黑体" pitchFamily="49" charset="-122"/>
              </a:rPr>
              <a:t>           move(x, n, z) ;   </a:t>
            </a:r>
            <a:r>
              <a:rPr kumimoji="1" lang="en-US" altLang="zh-CN" sz="2000" b="1" smtClean="0">
                <a:solidFill>
                  <a:srgbClr val="008000"/>
                </a:solidFill>
                <a:latin typeface="Times New Roman" pitchFamily="18" charset="0"/>
                <a:ea typeface="黑体" pitchFamily="49" charset="-122"/>
              </a:rPr>
              <a:t>//</a:t>
            </a:r>
            <a:r>
              <a:rPr kumimoji="1" lang="zh-CN" altLang="en-US" sz="2000" b="1" smtClean="0">
                <a:solidFill>
                  <a:srgbClr val="008000"/>
                </a:solidFill>
                <a:latin typeface="Times New Roman" pitchFamily="18" charset="0"/>
                <a:ea typeface="黑体" pitchFamily="49" charset="-122"/>
              </a:rPr>
              <a:t>将编号为 </a:t>
            </a:r>
            <a:r>
              <a:rPr kumimoji="1" lang="en-US" altLang="zh-CN" sz="2000" b="1" smtClean="0">
                <a:solidFill>
                  <a:srgbClr val="008000"/>
                </a:solidFill>
                <a:latin typeface="Times New Roman" pitchFamily="18" charset="0"/>
                <a:ea typeface="黑体" pitchFamily="49" charset="-122"/>
              </a:rPr>
              <a:t>n </a:t>
            </a:r>
            <a:r>
              <a:rPr kumimoji="1" lang="zh-CN" altLang="en-US" sz="2000" b="1" smtClean="0">
                <a:solidFill>
                  <a:srgbClr val="008000"/>
                </a:solidFill>
                <a:latin typeface="Times New Roman" pitchFamily="18" charset="0"/>
                <a:ea typeface="黑体" pitchFamily="49" charset="-122"/>
              </a:rPr>
              <a:t>的盘子从 </a:t>
            </a:r>
            <a:r>
              <a:rPr kumimoji="1" lang="en-US" altLang="zh-CN" sz="2000" b="1" smtClean="0">
                <a:solidFill>
                  <a:srgbClr val="008000"/>
                </a:solidFill>
                <a:latin typeface="Times New Roman" pitchFamily="18" charset="0"/>
                <a:ea typeface="黑体" pitchFamily="49" charset="-122"/>
              </a:rPr>
              <a:t>x </a:t>
            </a:r>
            <a:r>
              <a:rPr kumimoji="1" lang="zh-CN" altLang="en-US" sz="2000" b="1" smtClean="0">
                <a:solidFill>
                  <a:srgbClr val="008000"/>
                </a:solidFill>
                <a:latin typeface="Times New Roman" pitchFamily="18" charset="0"/>
                <a:ea typeface="黑体" pitchFamily="49" charset="-122"/>
              </a:rPr>
              <a:t>柱移到 </a:t>
            </a:r>
            <a:r>
              <a:rPr kumimoji="1" lang="en-US" altLang="zh-CN" sz="2000" b="1" smtClean="0">
                <a:solidFill>
                  <a:srgbClr val="008000"/>
                </a:solidFill>
                <a:latin typeface="Times New Roman" pitchFamily="18" charset="0"/>
                <a:ea typeface="黑体" pitchFamily="49" charset="-122"/>
              </a:rPr>
              <a:t>z </a:t>
            </a:r>
            <a:r>
              <a:rPr kumimoji="1" lang="zh-CN" altLang="en-US" sz="2000" b="1" smtClean="0">
                <a:solidFill>
                  <a:srgbClr val="008000"/>
                </a:solidFill>
                <a:latin typeface="Times New Roman" pitchFamily="18" charset="0"/>
                <a:ea typeface="黑体" pitchFamily="49" charset="-122"/>
              </a:rPr>
              <a:t>柱 </a:t>
            </a:r>
            <a:endParaRPr kumimoji="1" lang="zh-CN" altLang="en-US" sz="2400" b="1" smtClean="0">
              <a:solidFill>
                <a:srgbClr val="008000"/>
              </a:solidFill>
              <a:latin typeface="Times New Roman" pitchFamily="18" charset="0"/>
              <a:ea typeface="黑体" pitchFamily="49" charset="-122"/>
            </a:endParaRPr>
          </a:p>
          <a:p>
            <a:pPr eaLnBrk="1" hangingPunct="1">
              <a:spcBef>
                <a:spcPct val="0"/>
              </a:spcBef>
              <a:buClrTx/>
              <a:buSzTx/>
              <a:buFontTx/>
              <a:buNone/>
            </a:pPr>
            <a:r>
              <a:rPr kumimoji="1" lang="zh-CN" altLang="en-US" sz="2000" b="1" smtClean="0">
                <a:latin typeface="Times New Roman" pitchFamily="18" charset="0"/>
                <a:ea typeface="黑体" pitchFamily="49" charset="-122"/>
              </a:rPr>
              <a:t>       </a:t>
            </a:r>
            <a:r>
              <a:rPr kumimoji="1" lang="en-US" altLang="zh-CN" sz="2000" b="1" smtClean="0">
                <a:solidFill>
                  <a:srgbClr val="008000"/>
                </a:solidFill>
                <a:latin typeface="Times New Roman" pitchFamily="18" charset="0"/>
                <a:ea typeface="黑体" pitchFamily="49" charset="-122"/>
              </a:rPr>
              <a:t>//</a:t>
            </a:r>
            <a:r>
              <a:rPr kumimoji="1" lang="zh-CN" altLang="en-US" sz="2000" b="1" smtClean="0">
                <a:solidFill>
                  <a:srgbClr val="008000"/>
                </a:solidFill>
                <a:latin typeface="Times New Roman" pitchFamily="18" charset="0"/>
                <a:ea typeface="黑体" pitchFamily="49" charset="-122"/>
              </a:rPr>
              <a:t>将 </a:t>
            </a:r>
            <a:r>
              <a:rPr kumimoji="1" lang="en-US" altLang="zh-CN" sz="2000" b="1" smtClean="0">
                <a:solidFill>
                  <a:srgbClr val="008000"/>
                </a:solidFill>
                <a:latin typeface="Times New Roman" pitchFamily="18" charset="0"/>
                <a:ea typeface="黑体" pitchFamily="49" charset="-122"/>
              </a:rPr>
              <a:t>n-1</a:t>
            </a:r>
            <a:r>
              <a:rPr kumimoji="1" lang="zh-CN" altLang="en-US" sz="2000" b="1" smtClean="0">
                <a:solidFill>
                  <a:srgbClr val="008000"/>
                </a:solidFill>
                <a:latin typeface="Times New Roman" pitchFamily="18" charset="0"/>
                <a:ea typeface="黑体" pitchFamily="49" charset="-122"/>
              </a:rPr>
              <a:t>个 编号从上到下为 </a:t>
            </a:r>
            <a:r>
              <a:rPr kumimoji="1" lang="en-US" altLang="zh-CN" sz="2000" b="1" smtClean="0">
                <a:solidFill>
                  <a:srgbClr val="008000"/>
                </a:solidFill>
                <a:latin typeface="Times New Roman" pitchFamily="18" charset="0"/>
                <a:ea typeface="黑体" pitchFamily="49" charset="-122"/>
              </a:rPr>
              <a:t>1…n-1</a:t>
            </a:r>
            <a:r>
              <a:rPr kumimoji="1" lang="zh-CN" altLang="en-US" sz="2000" b="1" smtClean="0">
                <a:solidFill>
                  <a:srgbClr val="008000"/>
                </a:solidFill>
                <a:latin typeface="Times New Roman" pitchFamily="18" charset="0"/>
                <a:ea typeface="黑体" pitchFamily="49" charset="-122"/>
              </a:rPr>
              <a:t>的盘子从 </a:t>
            </a:r>
            <a:r>
              <a:rPr kumimoji="1" lang="en-US" altLang="zh-CN" sz="2000" b="1" smtClean="0">
                <a:solidFill>
                  <a:srgbClr val="008000"/>
                </a:solidFill>
                <a:latin typeface="Times New Roman" pitchFamily="18" charset="0"/>
                <a:ea typeface="黑体" pitchFamily="49" charset="-122"/>
              </a:rPr>
              <a:t>y </a:t>
            </a:r>
            <a:r>
              <a:rPr kumimoji="1" lang="zh-CN" altLang="en-US" sz="2000" b="1" smtClean="0">
                <a:solidFill>
                  <a:srgbClr val="008000"/>
                </a:solidFill>
                <a:latin typeface="Times New Roman" pitchFamily="18" charset="0"/>
                <a:ea typeface="黑体" pitchFamily="49" charset="-122"/>
              </a:rPr>
              <a:t>柱，借助 </a:t>
            </a:r>
            <a:r>
              <a:rPr kumimoji="1" lang="en-US" altLang="zh-CN" sz="2000" b="1" smtClean="0">
                <a:solidFill>
                  <a:srgbClr val="008000"/>
                </a:solidFill>
                <a:latin typeface="Times New Roman" pitchFamily="18" charset="0"/>
                <a:ea typeface="黑体" pitchFamily="49" charset="-122"/>
              </a:rPr>
              <a:t>x </a:t>
            </a:r>
            <a:r>
              <a:rPr kumimoji="1" lang="zh-CN" altLang="en-US" sz="2000" b="1" smtClean="0">
                <a:solidFill>
                  <a:srgbClr val="008000"/>
                </a:solidFill>
                <a:latin typeface="Times New Roman" pitchFamily="18" charset="0"/>
                <a:ea typeface="黑体" pitchFamily="49" charset="-122"/>
              </a:rPr>
              <a:t>柱移到 </a:t>
            </a:r>
            <a:r>
              <a:rPr kumimoji="1" lang="en-US" altLang="zh-CN" sz="2000" b="1" smtClean="0">
                <a:solidFill>
                  <a:srgbClr val="008000"/>
                </a:solidFill>
                <a:latin typeface="Times New Roman" pitchFamily="18" charset="0"/>
                <a:ea typeface="黑体" pitchFamily="49" charset="-122"/>
              </a:rPr>
              <a:t>z </a:t>
            </a:r>
            <a:r>
              <a:rPr kumimoji="1" lang="zh-CN" altLang="en-US" sz="2000" b="1" smtClean="0">
                <a:solidFill>
                  <a:srgbClr val="008000"/>
                </a:solidFill>
                <a:latin typeface="Times New Roman" pitchFamily="18" charset="0"/>
                <a:ea typeface="黑体" pitchFamily="49" charset="-122"/>
              </a:rPr>
              <a:t>柱</a:t>
            </a:r>
            <a:r>
              <a:rPr kumimoji="1" lang="zh-CN" altLang="en-US" sz="2000" b="1" smtClean="0">
                <a:latin typeface="Times New Roman" pitchFamily="18" charset="0"/>
                <a:ea typeface="黑体" pitchFamily="49" charset="-122"/>
              </a:rPr>
              <a:t> </a:t>
            </a:r>
          </a:p>
          <a:p>
            <a:pPr eaLnBrk="1" hangingPunct="1">
              <a:spcBef>
                <a:spcPct val="0"/>
              </a:spcBef>
              <a:buClrTx/>
              <a:buSzTx/>
              <a:buFontTx/>
              <a:buNone/>
            </a:pPr>
            <a:r>
              <a:rPr kumimoji="1" lang="zh-CN" altLang="en-US" sz="2400" b="1" smtClean="0">
                <a:solidFill>
                  <a:schemeClr val="accent1"/>
                </a:solidFill>
                <a:latin typeface="Times New Roman" pitchFamily="18" charset="0"/>
                <a:ea typeface="黑体" pitchFamily="49" charset="-122"/>
              </a:rPr>
              <a:t>           </a:t>
            </a:r>
            <a:r>
              <a:rPr kumimoji="1" lang="en-US" altLang="zh-CN" sz="2400" b="1" smtClean="0">
                <a:latin typeface="Times New Roman" pitchFamily="18" charset="0"/>
                <a:ea typeface="黑体" pitchFamily="49" charset="-122"/>
              </a:rPr>
              <a:t>Hanoi(n-1, y, x, z);</a:t>
            </a:r>
          </a:p>
          <a:p>
            <a:pPr eaLnBrk="1" hangingPunct="1">
              <a:spcBef>
                <a:spcPct val="0"/>
              </a:spcBef>
              <a:buClrTx/>
              <a:buSzTx/>
              <a:buFontTx/>
              <a:buNone/>
            </a:pPr>
            <a:r>
              <a:rPr kumimoji="1" lang="en-US" altLang="zh-CN" sz="2400" b="1" smtClean="0">
                <a:latin typeface="Times New Roman" pitchFamily="18" charset="0"/>
                <a:ea typeface="黑体" pitchFamily="49" charset="-122"/>
              </a:rPr>
              <a:t>     }</a:t>
            </a:r>
          </a:p>
          <a:p>
            <a:pPr eaLnBrk="1" hangingPunct="1">
              <a:spcBef>
                <a:spcPct val="0"/>
              </a:spcBef>
              <a:buClrTx/>
              <a:buSzTx/>
              <a:buFontTx/>
              <a:buNone/>
            </a:pPr>
            <a:r>
              <a:rPr kumimoji="1" lang="en-US" altLang="zh-CN" sz="2400" b="1" smtClean="0">
                <a:latin typeface="Times New Roman" pitchFamily="18" charset="0"/>
                <a:ea typeface="黑体" pitchFamily="49" charset="-122"/>
              </a:rPr>
              <a:t>} </a:t>
            </a:r>
            <a:r>
              <a:rPr kumimoji="1" lang="en-US" altLang="zh-CN" sz="2400" b="1" smtClean="0">
                <a:solidFill>
                  <a:srgbClr val="008000"/>
                </a:solidFill>
                <a:latin typeface="Times New Roman" pitchFamily="18" charset="0"/>
                <a:ea typeface="黑体" pitchFamily="49" charset="-122"/>
              </a:rPr>
              <a:t>//Hanoi</a:t>
            </a:r>
          </a:p>
        </p:txBody>
      </p:sp>
      <p:sp>
        <p:nvSpPr>
          <p:cNvPr id="7168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76CF0503-CB0E-43A5-92D0-6157D034A843}" type="slidenum">
              <a:rPr lang="en-US" altLang="zh-CN" sz="1400"/>
              <a:pPr>
                <a:spcBef>
                  <a:spcPct val="0"/>
                </a:spcBef>
                <a:buClrTx/>
                <a:buSzTx/>
                <a:buFontTx/>
                <a:buNone/>
              </a:pPr>
              <a:t>42</a:t>
            </a:fld>
            <a:endParaRPr lang="en-US" altLang="zh-CN" sz="1400"/>
          </a:p>
        </p:txBody>
      </p:sp>
      <p:sp>
        <p:nvSpPr>
          <p:cNvPr id="71682" name="Rectangle 2"/>
          <p:cNvSpPr>
            <a:spLocks noGrp="1" noChangeArrowheads="1"/>
          </p:cNvSpPr>
          <p:nvPr>
            <p:ph type="title"/>
          </p:nvPr>
        </p:nvSpPr>
        <p:spPr>
          <a:xfrm>
            <a:off x="929108" y="365126"/>
            <a:ext cx="8098982" cy="596760"/>
          </a:xfrm>
        </p:spPr>
        <p:txBody>
          <a:bodyPr/>
          <a:lstStyle/>
          <a:p>
            <a:pPr eaLnBrk="1" hangingPunct="1"/>
            <a:r>
              <a:rPr kumimoji="1" lang="en-US" altLang="zh-CN" dirty="0" smtClean="0">
                <a:latin typeface="Times New Roman" pitchFamily="18" charset="0"/>
                <a:ea typeface="黑体" pitchFamily="49" charset="-122"/>
              </a:rPr>
              <a:t>3.3 </a:t>
            </a:r>
            <a:r>
              <a:rPr kumimoji="1" lang="zh-CN" altLang="en-US" dirty="0" smtClean="0">
                <a:latin typeface="Times New Roman" pitchFamily="18" charset="0"/>
                <a:ea typeface="黑体" pitchFamily="49" charset="-122"/>
              </a:rPr>
              <a:t>栈与递归的实现例</a:t>
            </a:r>
            <a:r>
              <a:rPr kumimoji="1" lang="en-US" altLang="zh-CN" dirty="0" smtClean="0">
                <a:latin typeface="Times New Roman" pitchFamily="18" charset="0"/>
                <a:ea typeface="黑体" pitchFamily="49" charset="-122"/>
              </a:rPr>
              <a:t>3 –</a:t>
            </a:r>
            <a:r>
              <a:rPr kumimoji="1" lang="zh-CN" altLang="en-US" dirty="0" smtClean="0">
                <a:latin typeface="Times New Roman" pitchFamily="18" charset="0"/>
                <a:ea typeface="黑体" pitchFamily="49" charset="-122"/>
              </a:rPr>
              <a:t>汉诺塔问题</a:t>
            </a:r>
          </a:p>
        </p:txBody>
      </p:sp>
    </p:spTree>
    <p:extLst>
      <p:ext uri="{BB962C8B-B14F-4D97-AF65-F5344CB8AC3E}">
        <p14:creationId xmlns:p14="http://schemas.microsoft.com/office/powerpoint/2010/main" val="3119604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0"/>
                                  </p:stCondLst>
                                  <p:childTnLst>
                                    <p:set>
                                      <p:cBhvr>
                                        <p:cTn id="6" dur="1" fill="hold">
                                          <p:stCondLst>
                                            <p:cond delay="499"/>
                                          </p:stCondLst>
                                        </p:cTn>
                                        <p:tgtEl>
                                          <p:spTgt spid="252932">
                                            <p:txEl>
                                              <p:pRg st="0" end="0"/>
                                            </p:txEl>
                                          </p:spTgt>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nodeType="afterEffect">
                                  <p:stCondLst>
                                    <p:cond delay="3000"/>
                                  </p:stCondLst>
                                  <p:childTnLst>
                                    <p:set>
                                      <p:cBhvr>
                                        <p:cTn id="9" dur="1" fill="hold">
                                          <p:stCondLst>
                                            <p:cond delay="499"/>
                                          </p:stCondLst>
                                        </p:cTn>
                                        <p:tgtEl>
                                          <p:spTgt spid="252932">
                                            <p:txEl>
                                              <p:pRg st="1" end="1"/>
                                            </p:txEl>
                                          </p:spTgt>
                                        </p:tgtEl>
                                        <p:attrNameLst>
                                          <p:attrName>style.visibility</p:attrName>
                                        </p:attrNameLst>
                                      </p:cBhvr>
                                      <p:to>
                                        <p:strVal val="visible"/>
                                      </p:to>
                                    </p:set>
                                  </p:childTnLst>
                                </p:cTn>
                              </p:par>
                            </p:childTnLst>
                          </p:cTn>
                        </p:par>
                        <p:par>
                          <p:cTn id="10" fill="hold" nodeType="afterGroup">
                            <p:stCondLst>
                              <p:cond delay="5000"/>
                            </p:stCondLst>
                            <p:childTnLst>
                              <p:par>
                                <p:cTn id="11" presetID="1" presetClass="entr" presetSubtype="0" fill="hold" nodeType="afterEffect">
                                  <p:stCondLst>
                                    <p:cond delay="3000"/>
                                  </p:stCondLst>
                                  <p:childTnLst>
                                    <p:set>
                                      <p:cBhvr>
                                        <p:cTn id="12" dur="1" fill="hold">
                                          <p:stCondLst>
                                            <p:cond delay="499"/>
                                          </p:stCondLst>
                                        </p:cTn>
                                        <p:tgtEl>
                                          <p:spTgt spid="252932">
                                            <p:txEl>
                                              <p:pRg st="2" end="2"/>
                                            </p:txEl>
                                          </p:spTgt>
                                        </p:tgtEl>
                                        <p:attrNameLst>
                                          <p:attrName>style.visibility</p:attrName>
                                        </p:attrNameLst>
                                      </p:cBhvr>
                                      <p:to>
                                        <p:strVal val="visible"/>
                                      </p:to>
                                    </p:set>
                                  </p:childTnLst>
                                </p:cTn>
                              </p:par>
                            </p:childTnLst>
                          </p:cTn>
                        </p:par>
                        <p:par>
                          <p:cTn id="13" fill="hold" nodeType="afterGroup">
                            <p:stCondLst>
                              <p:cond delay="8500"/>
                            </p:stCondLst>
                            <p:childTnLst>
                              <p:par>
                                <p:cTn id="14" presetID="1" presetClass="entr" presetSubtype="0" fill="hold" nodeType="afterEffect">
                                  <p:stCondLst>
                                    <p:cond delay="3000"/>
                                  </p:stCondLst>
                                  <p:childTnLst>
                                    <p:set>
                                      <p:cBhvr>
                                        <p:cTn id="15" dur="1" fill="hold">
                                          <p:stCondLst>
                                            <p:cond delay="499"/>
                                          </p:stCondLst>
                                        </p:cTn>
                                        <p:tgtEl>
                                          <p:spTgt spid="252932">
                                            <p:txEl>
                                              <p:pRg st="3" end="3"/>
                                            </p:txEl>
                                          </p:spTgt>
                                        </p:tgtEl>
                                        <p:attrNameLst>
                                          <p:attrName>style.visibility</p:attrName>
                                        </p:attrNameLst>
                                      </p:cBhvr>
                                      <p:to>
                                        <p:strVal val="visible"/>
                                      </p:to>
                                    </p:set>
                                  </p:childTnLst>
                                </p:cTn>
                              </p:par>
                            </p:childTnLst>
                          </p:cTn>
                        </p:par>
                        <p:par>
                          <p:cTn id="16" fill="hold" nodeType="afterGroup">
                            <p:stCondLst>
                              <p:cond delay="12000"/>
                            </p:stCondLst>
                            <p:childTnLst>
                              <p:par>
                                <p:cTn id="17" presetID="1" presetClass="entr" presetSubtype="0" fill="hold" nodeType="afterEffect">
                                  <p:stCondLst>
                                    <p:cond delay="3000"/>
                                  </p:stCondLst>
                                  <p:childTnLst>
                                    <p:set>
                                      <p:cBhvr>
                                        <p:cTn id="18" dur="1" fill="hold">
                                          <p:stCondLst>
                                            <p:cond delay="499"/>
                                          </p:stCondLst>
                                        </p:cTn>
                                        <p:tgtEl>
                                          <p:spTgt spid="252932">
                                            <p:txEl>
                                              <p:pRg st="4" end="4"/>
                                            </p:txEl>
                                          </p:spTgt>
                                        </p:tgtEl>
                                        <p:attrNameLst>
                                          <p:attrName>style.visibility</p:attrName>
                                        </p:attrNameLst>
                                      </p:cBhvr>
                                      <p:to>
                                        <p:strVal val="visible"/>
                                      </p:to>
                                    </p:set>
                                  </p:childTnLst>
                                </p:cTn>
                              </p:par>
                            </p:childTnLst>
                          </p:cTn>
                        </p:par>
                        <p:par>
                          <p:cTn id="19" fill="hold" nodeType="afterGroup">
                            <p:stCondLst>
                              <p:cond delay="15500"/>
                            </p:stCondLst>
                            <p:childTnLst>
                              <p:par>
                                <p:cTn id="20" presetID="1" presetClass="entr" presetSubtype="0" fill="hold" nodeType="afterEffect">
                                  <p:stCondLst>
                                    <p:cond delay="3000"/>
                                  </p:stCondLst>
                                  <p:childTnLst>
                                    <p:set>
                                      <p:cBhvr>
                                        <p:cTn id="21" dur="1" fill="hold">
                                          <p:stCondLst>
                                            <p:cond delay="499"/>
                                          </p:stCondLst>
                                        </p:cTn>
                                        <p:tgtEl>
                                          <p:spTgt spid="252932">
                                            <p:txEl>
                                              <p:pRg st="5" end="5"/>
                                            </p:txEl>
                                          </p:spTgt>
                                        </p:tgtEl>
                                        <p:attrNameLst>
                                          <p:attrName>style.visibility</p:attrName>
                                        </p:attrNameLst>
                                      </p:cBhvr>
                                      <p:to>
                                        <p:strVal val="visible"/>
                                      </p:to>
                                    </p:set>
                                  </p:childTnLst>
                                </p:cTn>
                              </p:par>
                            </p:childTnLst>
                          </p:cTn>
                        </p:par>
                        <p:par>
                          <p:cTn id="22" fill="hold" nodeType="afterGroup">
                            <p:stCondLst>
                              <p:cond delay="19000"/>
                            </p:stCondLst>
                            <p:childTnLst>
                              <p:par>
                                <p:cTn id="23" presetID="1" presetClass="entr" presetSubtype="0" fill="hold" nodeType="afterEffect">
                                  <p:stCondLst>
                                    <p:cond delay="3000"/>
                                  </p:stCondLst>
                                  <p:childTnLst>
                                    <p:set>
                                      <p:cBhvr>
                                        <p:cTn id="24" dur="1" fill="hold">
                                          <p:stCondLst>
                                            <p:cond delay="499"/>
                                          </p:stCondLst>
                                        </p:cTn>
                                        <p:tgtEl>
                                          <p:spTgt spid="252932">
                                            <p:txEl>
                                              <p:pRg st="6" end="6"/>
                                            </p:txEl>
                                          </p:spTgt>
                                        </p:tgtEl>
                                        <p:attrNameLst>
                                          <p:attrName>style.visibility</p:attrName>
                                        </p:attrNameLst>
                                      </p:cBhvr>
                                      <p:to>
                                        <p:strVal val="visible"/>
                                      </p:to>
                                    </p:set>
                                  </p:childTnLst>
                                </p:cTn>
                              </p:par>
                            </p:childTnLst>
                          </p:cTn>
                        </p:par>
                        <p:par>
                          <p:cTn id="25" fill="hold" nodeType="afterGroup">
                            <p:stCondLst>
                              <p:cond delay="22500"/>
                            </p:stCondLst>
                            <p:childTnLst>
                              <p:par>
                                <p:cTn id="26" presetID="1" presetClass="entr" presetSubtype="0" fill="hold" nodeType="afterEffect">
                                  <p:stCondLst>
                                    <p:cond delay="3000"/>
                                  </p:stCondLst>
                                  <p:childTnLst>
                                    <p:set>
                                      <p:cBhvr>
                                        <p:cTn id="27" dur="1" fill="hold">
                                          <p:stCondLst>
                                            <p:cond delay="499"/>
                                          </p:stCondLst>
                                        </p:cTn>
                                        <p:tgtEl>
                                          <p:spTgt spid="252932">
                                            <p:txEl>
                                              <p:pRg st="7" end="7"/>
                                            </p:txEl>
                                          </p:spTgt>
                                        </p:tgtEl>
                                        <p:attrNameLst>
                                          <p:attrName>style.visibility</p:attrName>
                                        </p:attrNameLst>
                                      </p:cBhvr>
                                      <p:to>
                                        <p:strVal val="visible"/>
                                      </p:to>
                                    </p:set>
                                  </p:childTnLst>
                                </p:cTn>
                              </p:par>
                            </p:childTnLst>
                          </p:cTn>
                        </p:par>
                        <p:par>
                          <p:cTn id="28" fill="hold" nodeType="afterGroup">
                            <p:stCondLst>
                              <p:cond delay="26000"/>
                            </p:stCondLst>
                            <p:childTnLst>
                              <p:par>
                                <p:cTn id="29" presetID="1" presetClass="entr" presetSubtype="0" fill="hold" nodeType="afterEffect">
                                  <p:stCondLst>
                                    <p:cond delay="3000"/>
                                  </p:stCondLst>
                                  <p:childTnLst>
                                    <p:set>
                                      <p:cBhvr>
                                        <p:cTn id="30" dur="1" fill="hold">
                                          <p:stCondLst>
                                            <p:cond delay="499"/>
                                          </p:stCondLst>
                                        </p:cTn>
                                        <p:tgtEl>
                                          <p:spTgt spid="252932">
                                            <p:txEl>
                                              <p:pRg st="8" end="8"/>
                                            </p:txEl>
                                          </p:spTgt>
                                        </p:tgtEl>
                                        <p:attrNameLst>
                                          <p:attrName>style.visibility</p:attrName>
                                        </p:attrNameLst>
                                      </p:cBhvr>
                                      <p:to>
                                        <p:strVal val="visible"/>
                                      </p:to>
                                    </p:set>
                                  </p:childTnLst>
                                </p:cTn>
                              </p:par>
                            </p:childTnLst>
                          </p:cTn>
                        </p:par>
                        <p:par>
                          <p:cTn id="31" fill="hold" nodeType="afterGroup">
                            <p:stCondLst>
                              <p:cond delay="29500"/>
                            </p:stCondLst>
                            <p:childTnLst>
                              <p:par>
                                <p:cTn id="32" presetID="1" presetClass="entr" presetSubtype="0" fill="hold" nodeType="afterEffect">
                                  <p:stCondLst>
                                    <p:cond delay="3000"/>
                                  </p:stCondLst>
                                  <p:childTnLst>
                                    <p:set>
                                      <p:cBhvr>
                                        <p:cTn id="33" dur="1" fill="hold">
                                          <p:stCondLst>
                                            <p:cond delay="499"/>
                                          </p:stCondLst>
                                        </p:cTn>
                                        <p:tgtEl>
                                          <p:spTgt spid="252932">
                                            <p:txEl>
                                              <p:pRg st="9" end="9"/>
                                            </p:txEl>
                                          </p:spTgt>
                                        </p:tgtEl>
                                        <p:attrNameLst>
                                          <p:attrName>style.visibility</p:attrName>
                                        </p:attrNameLst>
                                      </p:cBhvr>
                                      <p:to>
                                        <p:strVal val="visible"/>
                                      </p:to>
                                    </p:set>
                                  </p:childTnLst>
                                </p:cTn>
                              </p:par>
                            </p:childTnLst>
                          </p:cTn>
                        </p:par>
                        <p:par>
                          <p:cTn id="34" fill="hold" nodeType="afterGroup">
                            <p:stCondLst>
                              <p:cond delay="33000"/>
                            </p:stCondLst>
                            <p:childTnLst>
                              <p:par>
                                <p:cTn id="35" presetID="1" presetClass="entr" presetSubtype="0" fill="hold" nodeType="afterEffect">
                                  <p:stCondLst>
                                    <p:cond delay="3000"/>
                                  </p:stCondLst>
                                  <p:childTnLst>
                                    <p:set>
                                      <p:cBhvr>
                                        <p:cTn id="36" dur="1" fill="hold">
                                          <p:stCondLst>
                                            <p:cond delay="499"/>
                                          </p:stCondLst>
                                        </p:cTn>
                                        <p:tgtEl>
                                          <p:spTgt spid="252932">
                                            <p:txEl>
                                              <p:pRg st="10" end="10"/>
                                            </p:txEl>
                                          </p:spTgt>
                                        </p:tgtEl>
                                        <p:attrNameLst>
                                          <p:attrName>style.visibility</p:attrName>
                                        </p:attrNameLst>
                                      </p:cBhvr>
                                      <p:to>
                                        <p:strVal val="visible"/>
                                      </p:to>
                                    </p:set>
                                  </p:childTnLst>
                                </p:cTn>
                              </p:par>
                            </p:childTnLst>
                          </p:cTn>
                        </p:par>
                        <p:par>
                          <p:cTn id="37" fill="hold" nodeType="afterGroup">
                            <p:stCondLst>
                              <p:cond delay="36500"/>
                            </p:stCondLst>
                            <p:childTnLst>
                              <p:par>
                                <p:cTn id="38" presetID="1" presetClass="entr" presetSubtype="0" fill="hold" nodeType="afterEffect">
                                  <p:stCondLst>
                                    <p:cond delay="3000"/>
                                  </p:stCondLst>
                                  <p:childTnLst>
                                    <p:set>
                                      <p:cBhvr>
                                        <p:cTn id="39" dur="1" fill="hold">
                                          <p:stCondLst>
                                            <p:cond delay="499"/>
                                          </p:stCondLst>
                                        </p:cTn>
                                        <p:tgtEl>
                                          <p:spTgt spid="25293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2" grpId="0" build="p" autoUpdateAnimBg="0" advAuto="100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p:txBody>
          <a:bodyPr/>
          <a:lstStyle/>
          <a:p>
            <a:pPr eaLnBrk="1" hangingPunct="1"/>
            <a:r>
              <a:rPr kumimoji="1" lang="zh-CN" altLang="en-US" sz="2400" b="1" dirty="0" smtClean="0">
                <a:latin typeface="楷体_GB2312" pitchFamily="49" charset="-122"/>
                <a:ea typeface="楷体_GB2312" pitchFamily="49" charset="-122"/>
              </a:rPr>
              <a:t>一个背包可以放入的物品重量为</a:t>
            </a:r>
            <a:r>
              <a:rPr kumimoji="1" lang="en-US" altLang="zh-CN" sz="2400" b="1" dirty="0" smtClean="0">
                <a:latin typeface="楷体_GB2312" pitchFamily="49" charset="-122"/>
                <a:ea typeface="楷体_GB2312" pitchFamily="49" charset="-122"/>
              </a:rPr>
              <a:t>s</a:t>
            </a:r>
            <a:r>
              <a:rPr kumimoji="1" lang="zh-CN" altLang="en-US" sz="2400" b="1" dirty="0" smtClean="0">
                <a:latin typeface="楷体_GB2312" pitchFamily="49" charset="-122"/>
                <a:ea typeface="楷体_GB2312" pitchFamily="49" charset="-122"/>
              </a:rPr>
              <a:t>，现有</a:t>
            </a:r>
            <a:r>
              <a:rPr kumimoji="1" lang="en-US" altLang="zh-CN" sz="2400" b="1" dirty="0" smtClean="0">
                <a:latin typeface="楷体_GB2312" pitchFamily="49" charset="-122"/>
                <a:ea typeface="楷体_GB2312" pitchFamily="49" charset="-122"/>
              </a:rPr>
              <a:t>n</a:t>
            </a:r>
            <a:r>
              <a:rPr kumimoji="1" lang="zh-CN" altLang="en-US" sz="2400" b="1" dirty="0" smtClean="0">
                <a:latin typeface="楷体_GB2312" pitchFamily="49" charset="-122"/>
                <a:ea typeface="楷体_GB2312" pitchFamily="49" charset="-122"/>
              </a:rPr>
              <a:t>件物品，重量分别为</a:t>
            </a:r>
            <a:r>
              <a:rPr kumimoji="1" lang="en-US" altLang="zh-CN" sz="2400" b="1" dirty="0" smtClean="0">
                <a:latin typeface="楷体_GB2312" pitchFamily="49" charset="-122"/>
                <a:ea typeface="楷体_GB2312" pitchFamily="49" charset="-122"/>
              </a:rPr>
              <a:t>w</a:t>
            </a:r>
            <a:r>
              <a:rPr kumimoji="1" lang="en-US" altLang="zh-CN" sz="2400" b="1" baseline="-25000" dirty="0" smtClean="0">
                <a:latin typeface="楷体_GB2312" pitchFamily="49" charset="-122"/>
                <a:ea typeface="楷体_GB2312" pitchFamily="49" charset="-122"/>
              </a:rPr>
              <a:t>1</a:t>
            </a:r>
            <a:r>
              <a:rPr kumimoji="1" lang="en-US" altLang="zh-CN" sz="2400" b="1" dirty="0" smtClean="0">
                <a:latin typeface="楷体_GB2312" pitchFamily="49" charset="-122"/>
                <a:ea typeface="楷体_GB2312" pitchFamily="49" charset="-122"/>
              </a:rPr>
              <a:t>,w</a:t>
            </a:r>
            <a:r>
              <a:rPr kumimoji="1" lang="en-US" altLang="zh-CN" sz="2400" b="1" baseline="-25000" dirty="0" smtClean="0">
                <a:ea typeface="楷体_GB2312" pitchFamily="49" charset="-122"/>
              </a:rPr>
              <a:t>2</a:t>
            </a:r>
            <a:r>
              <a:rPr kumimoji="1" lang="en-US" altLang="zh-CN" sz="2400" b="1" dirty="0" smtClean="0">
                <a:latin typeface="楷体_GB2312" pitchFamily="49" charset="-122"/>
                <a:ea typeface="楷体_GB2312" pitchFamily="49" charset="-122"/>
              </a:rPr>
              <a:t>,</a:t>
            </a:r>
            <a:r>
              <a:rPr kumimoji="1" lang="en-US" altLang="zh-CN" sz="2400" b="1" dirty="0" smtClean="0">
                <a:latin typeface="Arial" pitchFamily="34" charset="0"/>
                <a:ea typeface="楷体_GB2312" pitchFamily="49" charset="-122"/>
              </a:rPr>
              <a:t>…</a:t>
            </a:r>
            <a:r>
              <a:rPr kumimoji="1" lang="en-US" altLang="zh-CN" sz="2400" b="1" dirty="0" smtClean="0">
                <a:latin typeface="楷体_GB2312" pitchFamily="49" charset="-122"/>
                <a:ea typeface="楷体_GB2312" pitchFamily="49" charset="-122"/>
              </a:rPr>
              <a:t>,</a:t>
            </a:r>
            <a:r>
              <a:rPr kumimoji="1" lang="en-US" altLang="zh-CN" sz="2400" b="1" dirty="0" err="1" smtClean="0">
                <a:latin typeface="楷体_GB2312" pitchFamily="49" charset="-122"/>
                <a:ea typeface="楷体_GB2312" pitchFamily="49" charset="-122"/>
              </a:rPr>
              <a:t>w</a:t>
            </a:r>
            <a:r>
              <a:rPr kumimoji="1" lang="en-US" altLang="zh-CN" sz="2400" b="1" baseline="-25000" dirty="0" err="1" smtClean="0">
                <a:ea typeface="楷体_GB2312" pitchFamily="49" charset="-122"/>
              </a:rPr>
              <a:t>n</a:t>
            </a:r>
            <a:r>
              <a:rPr kumimoji="1" lang="en-US" altLang="zh-CN" sz="2400" b="1" dirty="0" smtClean="0">
                <a:latin typeface="楷体_GB2312" pitchFamily="49" charset="-122"/>
                <a:ea typeface="楷体_GB2312" pitchFamily="49" charset="-122"/>
              </a:rPr>
              <a:t>,</a:t>
            </a:r>
            <a:r>
              <a:rPr kumimoji="1" lang="zh-CN" altLang="en-US" sz="2400" b="1" dirty="0" smtClean="0">
                <a:latin typeface="楷体_GB2312" pitchFamily="49" charset="-122"/>
                <a:ea typeface="楷体_GB2312" pitchFamily="49" charset="-122"/>
              </a:rPr>
              <a:t>问能否从这些物品中选</a:t>
            </a:r>
            <a:r>
              <a:rPr kumimoji="1" lang="en-US" altLang="zh-CN" sz="2400" b="1" dirty="0" smtClean="0">
                <a:latin typeface="楷体_GB2312" pitchFamily="49" charset="-122"/>
                <a:ea typeface="楷体_GB2312" pitchFamily="49" charset="-122"/>
              </a:rPr>
              <a:t>n</a:t>
            </a:r>
            <a:r>
              <a:rPr kumimoji="1" lang="zh-CN" altLang="en-US" sz="2400" b="1" dirty="0" smtClean="0">
                <a:latin typeface="楷体_GB2312" pitchFamily="49" charset="-122"/>
                <a:ea typeface="楷体_GB2312" pitchFamily="49" charset="-122"/>
              </a:rPr>
              <a:t>件放入背包中，使得放入的重量之和正好是</a:t>
            </a:r>
            <a:r>
              <a:rPr kumimoji="1" lang="en-US" altLang="zh-CN" sz="2400" b="1" dirty="0" smtClean="0">
                <a:latin typeface="楷体_GB2312" pitchFamily="49" charset="-122"/>
                <a:ea typeface="楷体_GB2312" pitchFamily="49" charset="-122"/>
              </a:rPr>
              <a:t>s.</a:t>
            </a:r>
          </a:p>
          <a:p>
            <a:pPr eaLnBrk="1" hangingPunct="1"/>
            <a:r>
              <a:rPr kumimoji="1" lang="zh-CN" altLang="en-US" sz="2400" b="1" dirty="0" smtClean="0">
                <a:latin typeface="楷体_GB2312" pitchFamily="49" charset="-122"/>
                <a:ea typeface="楷体_GB2312" pitchFamily="49" charset="-122"/>
              </a:rPr>
              <a:t>递归模型</a:t>
            </a:r>
          </a:p>
          <a:p>
            <a:pPr eaLnBrk="1" hangingPunct="1"/>
            <a:endParaRPr kumimoji="1" lang="zh-CN" altLang="en-US" sz="2400" b="1" dirty="0" smtClean="0">
              <a:latin typeface="楷体_GB2312" pitchFamily="49" charset="-122"/>
              <a:ea typeface="楷体_GB2312" pitchFamily="49" charset="-122"/>
            </a:endParaRPr>
          </a:p>
          <a:p>
            <a:pPr eaLnBrk="1" hangingPunct="1"/>
            <a:endParaRPr kumimoji="1" lang="zh-CN" altLang="en-US" sz="2400" b="1" dirty="0" smtClean="0">
              <a:latin typeface="楷体_GB2312" pitchFamily="49" charset="-122"/>
              <a:ea typeface="楷体_GB2312" pitchFamily="49" charset="-122"/>
            </a:endParaRPr>
          </a:p>
          <a:p>
            <a:pPr eaLnBrk="1" hangingPunct="1"/>
            <a:endParaRPr kumimoji="1" lang="zh-CN" altLang="en-US" sz="2400" b="1" dirty="0" smtClean="0">
              <a:latin typeface="楷体_GB2312" pitchFamily="49" charset="-122"/>
              <a:ea typeface="楷体_GB2312" pitchFamily="49" charset="-122"/>
            </a:endParaRPr>
          </a:p>
          <a:p>
            <a:pPr eaLnBrk="1" hangingPunct="1"/>
            <a:endParaRPr kumimoji="1" lang="zh-CN" altLang="en-US" sz="2400" b="1" dirty="0" smtClean="0">
              <a:latin typeface="楷体_GB2312" pitchFamily="49" charset="-122"/>
              <a:ea typeface="楷体_GB2312" pitchFamily="49" charset="-122"/>
            </a:endParaRPr>
          </a:p>
          <a:p>
            <a:pPr eaLnBrk="1" hangingPunct="1"/>
            <a:r>
              <a:rPr kumimoji="1" lang="zh-CN" altLang="en-US" sz="2400" b="1" dirty="0" smtClean="0">
                <a:latin typeface="楷体_GB2312" pitchFamily="49" charset="-122"/>
                <a:ea typeface="楷体_GB2312" pitchFamily="49" charset="-122"/>
              </a:rPr>
              <a:t>递归步骤</a:t>
            </a:r>
          </a:p>
          <a:p>
            <a:pPr eaLnBrk="1" hangingPunct="1"/>
            <a:r>
              <a:rPr kumimoji="1" lang="zh-CN" altLang="en-US" sz="2400" b="1" dirty="0" smtClean="0">
                <a:latin typeface="楷体_GB2312" pitchFamily="49" charset="-122"/>
                <a:ea typeface="楷体_GB2312" pitchFamily="49" charset="-122"/>
              </a:rPr>
              <a:t>递归终止条件</a:t>
            </a:r>
            <a:endParaRPr lang="zh-CN" altLang="en-US" sz="2400" b="1" dirty="0" smtClean="0">
              <a:latin typeface="楷体_GB2312" pitchFamily="49" charset="-122"/>
              <a:ea typeface="楷体_GB2312" pitchFamily="49" charset="-122"/>
            </a:endParaRPr>
          </a:p>
        </p:txBody>
      </p:sp>
      <p:sp>
        <p:nvSpPr>
          <p:cNvPr id="72706" name="Rectangle 2"/>
          <p:cNvSpPr>
            <a:spLocks noGrp="1" noChangeArrowheads="1"/>
          </p:cNvSpPr>
          <p:nvPr>
            <p:ph type="title"/>
          </p:nvPr>
        </p:nvSpPr>
        <p:spPr/>
        <p:txBody>
          <a:bodyPr/>
          <a:lstStyle/>
          <a:p>
            <a:pPr eaLnBrk="1" hangingPunct="1"/>
            <a:r>
              <a:rPr kumimoji="1" lang="zh-CN" altLang="en-US" dirty="0" smtClean="0"/>
              <a:t>简化的背包问题</a:t>
            </a:r>
            <a:r>
              <a:rPr kumimoji="1" lang="en-US" altLang="zh-CN" dirty="0" smtClean="0"/>
              <a:t>(</a:t>
            </a:r>
            <a:r>
              <a:rPr kumimoji="1" lang="zh-CN" altLang="en-US" dirty="0" smtClean="0"/>
              <a:t>了解</a:t>
            </a:r>
            <a:r>
              <a:rPr kumimoji="1" lang="en-US" altLang="zh-CN" dirty="0" smtClean="0"/>
              <a:t>)</a:t>
            </a:r>
          </a:p>
        </p:txBody>
      </p:sp>
      <p:sp>
        <p:nvSpPr>
          <p:cNvPr id="72708" name="Rectangle 4"/>
          <p:cNvSpPr>
            <a:spLocks noChangeArrowheads="1"/>
          </p:cNvSpPr>
          <p:nvPr/>
        </p:nvSpPr>
        <p:spPr bwMode="auto">
          <a:xfrm>
            <a:off x="0" y="27101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graphicFrame>
        <p:nvGraphicFramePr>
          <p:cNvPr id="72709" name="Object 5"/>
          <p:cNvGraphicFramePr>
            <a:graphicFrameLocks noChangeAspect="1"/>
          </p:cNvGraphicFramePr>
          <p:nvPr>
            <p:extLst>
              <p:ext uri="{D42A27DB-BD31-4B8C-83A1-F6EECF244321}">
                <p14:modId xmlns:p14="http://schemas.microsoft.com/office/powerpoint/2010/main" val="1030437300"/>
              </p:ext>
            </p:extLst>
          </p:nvPr>
        </p:nvGraphicFramePr>
        <p:xfrm>
          <a:off x="2301041" y="2710190"/>
          <a:ext cx="5546100" cy="1584325"/>
        </p:xfrm>
        <a:graphic>
          <a:graphicData uri="http://schemas.openxmlformats.org/presentationml/2006/ole">
            <mc:AlternateContent xmlns:mc="http://schemas.openxmlformats.org/markup-compatibility/2006">
              <mc:Choice xmlns:v="urn:schemas-microsoft-com:vml" Requires="v">
                <p:oleObj spid="_x0000_s2069" name="Microsoft 公式 3.0" r:id="rId3" imgW="2641600" imgH="914400" progId="Equation.3">
                  <p:embed/>
                </p:oleObj>
              </mc:Choice>
              <mc:Fallback>
                <p:oleObj name="Microsoft 公式 3.0" r:id="rId3" imgW="26416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041" y="2710190"/>
                        <a:ext cx="55461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6430478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kumimoji="1" lang="zh-CN" altLang="en-US" dirty="0" smtClean="0"/>
              <a:t>简化的背包问题</a:t>
            </a:r>
            <a:r>
              <a:rPr kumimoji="1" lang="en-US" altLang="zh-CN" dirty="0" smtClean="0"/>
              <a:t>(</a:t>
            </a:r>
            <a:r>
              <a:rPr kumimoji="1" lang="zh-CN" altLang="en-US" dirty="0" smtClean="0"/>
              <a:t>了解</a:t>
            </a:r>
            <a:r>
              <a:rPr kumimoji="1" lang="en-US" altLang="zh-CN" dirty="0" smtClean="0"/>
              <a:t>)</a:t>
            </a:r>
            <a:endParaRPr kumimoji="1" lang="zh-CN" altLang="en-US" dirty="0" smtClean="0"/>
          </a:p>
        </p:txBody>
      </p:sp>
      <p:sp>
        <p:nvSpPr>
          <p:cNvPr id="73731" name="Rectangle 3"/>
          <p:cNvSpPr>
            <a:spLocks noGrp="1" noChangeArrowheads="1"/>
          </p:cNvSpPr>
          <p:nvPr>
            <p:ph type="body" idx="1"/>
          </p:nvPr>
        </p:nvSpPr>
        <p:spPr>
          <a:xfrm>
            <a:off x="947902" y="1903413"/>
            <a:ext cx="8210388" cy="4114800"/>
          </a:xfrm>
        </p:spPr>
        <p:txBody>
          <a:bodyPr/>
          <a:lstStyle/>
          <a:p>
            <a:pPr eaLnBrk="1" hangingPunct="1">
              <a:spcBef>
                <a:spcPct val="0"/>
              </a:spcBef>
              <a:buFont typeface="Wingdings" pitchFamily="2" charset="2"/>
              <a:buNone/>
            </a:pPr>
            <a:r>
              <a:rPr kumimoji="1" lang="en-US" altLang="zh-CN" sz="2400" smtClean="0">
                <a:solidFill>
                  <a:schemeClr val="folHlink"/>
                </a:solidFill>
              </a:rPr>
              <a:t>int</a:t>
            </a:r>
            <a:r>
              <a:rPr kumimoji="1" lang="en-US" altLang="zh-CN" sz="2400" smtClean="0"/>
              <a:t> knap(int s, int n)</a:t>
            </a:r>
          </a:p>
          <a:p>
            <a:pPr eaLnBrk="1" hangingPunct="1">
              <a:spcBef>
                <a:spcPct val="0"/>
              </a:spcBef>
              <a:buFont typeface="Wingdings" pitchFamily="2" charset="2"/>
              <a:buNone/>
            </a:pPr>
            <a:r>
              <a:rPr kumimoji="1" lang="en-US" altLang="zh-CN" sz="2400" smtClean="0"/>
              <a:t>{</a:t>
            </a:r>
          </a:p>
          <a:p>
            <a:pPr eaLnBrk="1" hangingPunct="1">
              <a:spcBef>
                <a:spcPct val="0"/>
              </a:spcBef>
              <a:buFont typeface="Wingdings" pitchFamily="2" charset="2"/>
              <a:buNone/>
            </a:pPr>
            <a:r>
              <a:rPr kumimoji="1" lang="en-US" altLang="zh-CN" sz="2400" smtClean="0"/>
              <a:t>	</a:t>
            </a:r>
            <a:r>
              <a:rPr kumimoji="1" lang="en-US" altLang="zh-CN" sz="2400" smtClean="0">
                <a:solidFill>
                  <a:schemeClr val="folHlink"/>
                </a:solidFill>
              </a:rPr>
              <a:t>if</a:t>
            </a:r>
            <a:r>
              <a:rPr kumimoji="1" lang="en-US" altLang="zh-CN" sz="2400" smtClean="0"/>
              <a:t>(s==0)</a:t>
            </a:r>
          </a:p>
          <a:p>
            <a:pPr eaLnBrk="1" hangingPunct="1">
              <a:spcBef>
                <a:spcPct val="0"/>
              </a:spcBef>
              <a:buFont typeface="Wingdings" pitchFamily="2" charset="2"/>
              <a:buNone/>
            </a:pPr>
            <a:r>
              <a:rPr kumimoji="1" lang="en-US" altLang="zh-CN" sz="2400" smtClean="0"/>
              <a:t>		</a:t>
            </a:r>
            <a:r>
              <a:rPr kumimoji="1" lang="en-US" altLang="zh-CN" sz="2400" smtClean="0">
                <a:solidFill>
                  <a:schemeClr val="folHlink"/>
                </a:solidFill>
              </a:rPr>
              <a:t>return</a:t>
            </a:r>
            <a:r>
              <a:rPr kumimoji="1" lang="en-US" altLang="zh-CN" sz="2400" smtClean="0"/>
              <a:t>	1;</a:t>
            </a:r>
          </a:p>
          <a:p>
            <a:pPr eaLnBrk="1" hangingPunct="1">
              <a:spcBef>
                <a:spcPct val="0"/>
              </a:spcBef>
              <a:buFont typeface="Wingdings" pitchFamily="2" charset="2"/>
              <a:buNone/>
            </a:pPr>
            <a:r>
              <a:rPr kumimoji="1" lang="en-US" altLang="zh-CN" sz="2400" smtClean="0"/>
              <a:t>	else </a:t>
            </a:r>
            <a:r>
              <a:rPr kumimoji="1" lang="en-US" altLang="zh-CN" sz="2400" smtClean="0">
                <a:solidFill>
                  <a:schemeClr val="folHlink"/>
                </a:solidFill>
              </a:rPr>
              <a:t>if</a:t>
            </a:r>
            <a:r>
              <a:rPr kumimoji="1" lang="en-US" altLang="zh-CN" sz="2400" smtClean="0"/>
              <a:t>(s&lt;0 || s&gt;0 &amp;&amp; n&lt;1)</a:t>
            </a:r>
          </a:p>
          <a:p>
            <a:pPr eaLnBrk="1" hangingPunct="1">
              <a:spcBef>
                <a:spcPct val="0"/>
              </a:spcBef>
              <a:buFont typeface="Wingdings" pitchFamily="2" charset="2"/>
              <a:buNone/>
            </a:pPr>
            <a:r>
              <a:rPr kumimoji="1" lang="en-US" altLang="zh-CN" sz="2400" smtClean="0"/>
              <a:t>		return 0;   </a:t>
            </a:r>
            <a:r>
              <a:rPr kumimoji="1" lang="en-US" altLang="zh-CN" sz="2400" smtClean="0">
                <a:solidFill>
                  <a:srgbClr val="008080"/>
                </a:solidFill>
              </a:rPr>
              <a:t>//</a:t>
            </a:r>
            <a:r>
              <a:rPr kumimoji="1" lang="zh-CN" altLang="en-US" sz="2400" smtClean="0">
                <a:solidFill>
                  <a:srgbClr val="008080"/>
                </a:solidFill>
              </a:rPr>
              <a:t>问题无解</a:t>
            </a:r>
            <a:endParaRPr kumimoji="1" lang="en-US" altLang="zh-CN" sz="2400" smtClean="0">
              <a:solidFill>
                <a:srgbClr val="008080"/>
              </a:solidFill>
            </a:endParaRPr>
          </a:p>
          <a:p>
            <a:pPr eaLnBrk="1" hangingPunct="1">
              <a:spcBef>
                <a:spcPct val="0"/>
              </a:spcBef>
              <a:buFont typeface="Wingdings" pitchFamily="2" charset="2"/>
              <a:buNone/>
            </a:pPr>
            <a:r>
              <a:rPr kumimoji="1" lang="en-US" altLang="zh-CN" sz="2400" smtClean="0"/>
              <a:t>	else </a:t>
            </a:r>
            <a:r>
              <a:rPr kumimoji="1" lang="en-US" altLang="zh-CN" sz="2400" smtClean="0">
                <a:solidFill>
                  <a:schemeClr val="folHlink"/>
                </a:solidFill>
              </a:rPr>
              <a:t>if</a:t>
            </a:r>
            <a:r>
              <a:rPr kumimoji="1" lang="en-US" altLang="zh-CN" sz="2400" smtClean="0"/>
              <a:t>(knap(s-w[n-1], n-1)==1)</a:t>
            </a:r>
          </a:p>
          <a:p>
            <a:pPr eaLnBrk="1" hangingPunct="1">
              <a:spcBef>
                <a:spcPct val="0"/>
              </a:spcBef>
              <a:buFont typeface="Wingdings" pitchFamily="2" charset="2"/>
              <a:buNone/>
            </a:pPr>
            <a:r>
              <a:rPr kumimoji="1" lang="en-US" altLang="zh-CN" sz="2400" smtClean="0"/>
              <a:t>	{	printf(“result:n=%d,w[%d]=%d\n”, n, n-1, w[n-1]);</a:t>
            </a:r>
          </a:p>
          <a:p>
            <a:pPr eaLnBrk="1" hangingPunct="1">
              <a:spcBef>
                <a:spcPct val="0"/>
              </a:spcBef>
              <a:buFont typeface="Wingdings" pitchFamily="2" charset="2"/>
              <a:buNone/>
            </a:pPr>
            <a:r>
              <a:rPr kumimoji="1" lang="en-US" altLang="zh-CN" sz="2400" smtClean="0"/>
              <a:t>		</a:t>
            </a:r>
            <a:r>
              <a:rPr kumimoji="1" lang="en-US" altLang="zh-CN" sz="2400" smtClean="0">
                <a:solidFill>
                  <a:schemeClr val="folHlink"/>
                </a:solidFill>
              </a:rPr>
              <a:t>return</a:t>
            </a:r>
            <a:r>
              <a:rPr kumimoji="1" lang="en-US" altLang="zh-CN" sz="2400" smtClean="0"/>
              <a:t> 1;</a:t>
            </a:r>
          </a:p>
          <a:p>
            <a:pPr eaLnBrk="1" hangingPunct="1">
              <a:spcBef>
                <a:spcPct val="0"/>
              </a:spcBef>
              <a:buFont typeface="Wingdings" pitchFamily="2" charset="2"/>
              <a:buNone/>
            </a:pPr>
            <a:r>
              <a:rPr kumimoji="1" lang="en-US" altLang="zh-CN" sz="2400" smtClean="0"/>
              <a:t>	}</a:t>
            </a:r>
          </a:p>
          <a:p>
            <a:pPr eaLnBrk="1" hangingPunct="1">
              <a:spcBef>
                <a:spcPct val="0"/>
              </a:spcBef>
              <a:buFont typeface="Wingdings" pitchFamily="2" charset="2"/>
              <a:buNone/>
            </a:pPr>
            <a:r>
              <a:rPr kumimoji="1" lang="en-US" altLang="zh-CN" sz="2400" smtClean="0"/>
              <a:t>	else</a:t>
            </a:r>
          </a:p>
          <a:p>
            <a:pPr eaLnBrk="1" hangingPunct="1">
              <a:spcBef>
                <a:spcPct val="0"/>
              </a:spcBef>
              <a:buFont typeface="Wingdings" pitchFamily="2" charset="2"/>
              <a:buNone/>
            </a:pPr>
            <a:r>
              <a:rPr kumimoji="1" lang="en-US" altLang="zh-CN" sz="2400" smtClean="0"/>
              <a:t>		</a:t>
            </a:r>
            <a:r>
              <a:rPr kumimoji="1" lang="en-US" altLang="zh-CN" sz="2400" smtClean="0">
                <a:solidFill>
                  <a:schemeClr val="folHlink"/>
                </a:solidFill>
              </a:rPr>
              <a:t>return</a:t>
            </a:r>
            <a:r>
              <a:rPr kumimoji="1" lang="en-US" altLang="zh-CN" sz="2400" smtClean="0"/>
              <a:t> (knap(s, n-1));</a:t>
            </a:r>
          </a:p>
          <a:p>
            <a:pPr eaLnBrk="1" hangingPunct="1">
              <a:spcBef>
                <a:spcPct val="0"/>
              </a:spcBef>
              <a:buFont typeface="Wingdings" pitchFamily="2" charset="2"/>
              <a:buNone/>
            </a:pPr>
            <a:r>
              <a:rPr kumimoji="1" lang="en-US" altLang="zh-CN" sz="2400" smtClean="0"/>
              <a:t>}</a:t>
            </a:r>
            <a:endParaRPr lang="en-US" altLang="zh-CN" sz="2400" smtClean="0"/>
          </a:p>
        </p:txBody>
      </p:sp>
      <p:sp>
        <p:nvSpPr>
          <p:cNvPr id="7373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DDF5CE25-3F95-4BB0-8DEE-C56BE73CB40A}" type="slidenum">
              <a:rPr lang="en-US" altLang="zh-CN" sz="1400"/>
              <a:pPr>
                <a:spcBef>
                  <a:spcPct val="0"/>
                </a:spcBef>
                <a:buClrTx/>
                <a:buSzTx/>
                <a:buFontTx/>
                <a:buNone/>
              </a:pPr>
              <a:t>44</a:t>
            </a:fld>
            <a:endParaRPr lang="en-US" altLang="zh-CN" sz="1400"/>
          </a:p>
        </p:txBody>
      </p:sp>
    </p:spTree>
    <p:extLst>
      <p:ext uri="{BB962C8B-B14F-4D97-AF65-F5344CB8AC3E}">
        <p14:creationId xmlns:p14="http://schemas.microsoft.com/office/powerpoint/2010/main" val="4205397342"/>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标题 1"/>
          <p:cNvSpPr>
            <a:spLocks noGrp="1" noChangeArrowheads="1"/>
          </p:cNvSpPr>
          <p:nvPr>
            <p:ph type="title"/>
          </p:nvPr>
        </p:nvSpPr>
        <p:spPr/>
        <p:txBody>
          <a:bodyPr/>
          <a:lstStyle/>
          <a:p>
            <a:r>
              <a:rPr lang="zh-CN" altLang="en-US" sz="3600" smtClean="0"/>
              <a:t>递归算法改为非递归算法思想</a:t>
            </a:r>
          </a:p>
        </p:txBody>
      </p:sp>
      <p:sp>
        <p:nvSpPr>
          <p:cNvPr id="74755" name="内容占位符 2"/>
          <p:cNvSpPr>
            <a:spLocks noGrp="1" noChangeArrowheads="1"/>
          </p:cNvSpPr>
          <p:nvPr>
            <p:ph idx="1"/>
          </p:nvPr>
        </p:nvSpPr>
        <p:spPr>
          <a:xfrm>
            <a:off x="133545" y="1399527"/>
            <a:ext cx="8881666" cy="4447482"/>
          </a:xfrm>
        </p:spPr>
        <p:txBody>
          <a:bodyPr/>
          <a:lstStyle/>
          <a:p>
            <a:pPr marL="0" indent="0">
              <a:buFont typeface="Wingdings" pitchFamily="2" charset="2"/>
              <a:buNone/>
            </a:pPr>
            <a:r>
              <a:rPr lang="zh-CN" altLang="en-US" sz="2000" dirty="0" smtClean="0"/>
              <a:t>递归程序在执行时需要隐式栈实现，对一般递归过程，仿照递归算法执行过程中递归工作栈的状态变化可直接写出非递归算法，利用栈消除递归过程的步骤如下。</a:t>
            </a:r>
            <a:endParaRPr lang="en-US" altLang="zh-CN" sz="2000" dirty="0" smtClean="0"/>
          </a:p>
          <a:p>
            <a:pPr marL="0" indent="0">
              <a:buFont typeface="Wingdings" pitchFamily="2" charset="2"/>
              <a:buNone/>
            </a:pPr>
            <a:r>
              <a:rPr lang="en-US" altLang="zh-CN" sz="2000" dirty="0" smtClean="0"/>
              <a:t>(1</a:t>
            </a:r>
            <a:r>
              <a:rPr lang="zh-CN" altLang="en-US" sz="2000" dirty="0" smtClean="0"/>
              <a:t>）设置一个工作栈存放递归工作记录（包括实参、返回地址及局部变量等。</a:t>
            </a:r>
            <a:endParaRPr lang="en-US" altLang="zh-CN" sz="2000" dirty="0" smtClean="0"/>
          </a:p>
          <a:p>
            <a:pPr marL="0" indent="0">
              <a:buFont typeface="Wingdings" pitchFamily="2" charset="2"/>
              <a:buNone/>
            </a:pPr>
            <a:r>
              <a:rPr lang="en-US" altLang="zh-CN" sz="2000" dirty="0" smtClean="0"/>
              <a:t>(2</a:t>
            </a:r>
            <a:r>
              <a:rPr lang="zh-CN" altLang="en-US" sz="2000" dirty="0" smtClean="0"/>
              <a:t>）进入非递归调用入口（即被调用程序开始处）将调用程序传来的实参和返回地址入栈。</a:t>
            </a:r>
            <a:endParaRPr lang="en-US" altLang="zh-CN" sz="2000" dirty="0" smtClean="0"/>
          </a:p>
          <a:p>
            <a:pPr marL="0" indent="0">
              <a:buFont typeface="Wingdings" pitchFamily="2" charset="2"/>
              <a:buNone/>
            </a:pPr>
            <a:r>
              <a:rPr lang="en-US" altLang="zh-CN" sz="2000" dirty="0" smtClean="0"/>
              <a:t>(3</a:t>
            </a:r>
            <a:r>
              <a:rPr lang="zh-CN" altLang="en-US" sz="2000" dirty="0" smtClean="0"/>
              <a:t>）进入递归调用入口：当不满足递归结束条件时，逐层递归，将实参、返回地址及局部变量入栈，这一过程可用循环语句实现</a:t>
            </a:r>
            <a:r>
              <a:rPr lang="zh-CN" altLang="en-US" sz="2000" b="1" dirty="0" smtClean="0"/>
              <a:t>（模拟递归分解的过程）</a:t>
            </a:r>
            <a:r>
              <a:rPr lang="zh-CN" altLang="en-US" sz="2000" dirty="0" smtClean="0"/>
              <a:t>。</a:t>
            </a:r>
            <a:endParaRPr lang="en-US" altLang="zh-CN" sz="2000" dirty="0" smtClean="0"/>
          </a:p>
          <a:p>
            <a:pPr marL="0" indent="0">
              <a:buFont typeface="Wingdings" pitchFamily="2" charset="2"/>
              <a:buNone/>
            </a:pPr>
            <a:r>
              <a:rPr lang="en-US" altLang="zh-CN" sz="2000" dirty="0" smtClean="0"/>
              <a:t>(4</a:t>
            </a:r>
            <a:r>
              <a:rPr lang="zh-CN" altLang="en-US" sz="2000" dirty="0" smtClean="0"/>
              <a:t>）递归结束条件满足，将到达递归出口的给定常数作为当前的函数值（模拟递归结束）。</a:t>
            </a:r>
            <a:endParaRPr lang="en-US" altLang="zh-CN" sz="2000" dirty="0" smtClean="0"/>
          </a:p>
          <a:p>
            <a:pPr marL="0" indent="0">
              <a:buFont typeface="Wingdings" pitchFamily="2" charset="2"/>
              <a:buNone/>
            </a:pPr>
            <a:r>
              <a:rPr lang="en-US" altLang="zh-CN" sz="2000" dirty="0" smtClean="0"/>
              <a:t>(5</a:t>
            </a:r>
            <a:r>
              <a:rPr lang="zh-CN" altLang="en-US" sz="2000" dirty="0" smtClean="0"/>
              <a:t>）返回处理：在栈不空的情况下，反复退出栈顶记录，根据记录中的返回地址进行规定的操作，即逐层计算当前的数值，直到栈空为止</a:t>
            </a:r>
            <a:r>
              <a:rPr lang="zh-CN" altLang="en-US" sz="2000" b="1" dirty="0" smtClean="0"/>
              <a:t>（模拟递归求值过程）</a:t>
            </a:r>
            <a:r>
              <a:rPr lang="zh-CN" altLang="en-US" sz="2000" dirty="0" smtClean="0"/>
              <a:t>。        </a:t>
            </a:r>
            <a:endParaRPr lang="en-US" altLang="zh-CN" sz="2000" dirty="0" smtClean="0"/>
          </a:p>
        </p:txBody>
      </p:sp>
      <p:sp>
        <p:nvSpPr>
          <p:cNvPr id="74756"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3AF792F6-991D-46B0-A584-18D94D9E7031}" type="slidenum">
              <a:rPr lang="en-US" altLang="zh-CN" sz="1400"/>
              <a:pPr>
                <a:spcBef>
                  <a:spcPct val="0"/>
                </a:spcBef>
                <a:buClrTx/>
                <a:buSzTx/>
                <a:buFontTx/>
                <a:buNone/>
              </a:pPr>
              <a:t>45</a:t>
            </a:fld>
            <a:endParaRPr lang="en-US" altLang="zh-CN" sz="1400"/>
          </a:p>
        </p:txBody>
      </p:sp>
    </p:spTree>
    <p:extLst>
      <p:ext uri="{BB962C8B-B14F-4D97-AF65-F5344CB8AC3E}">
        <p14:creationId xmlns:p14="http://schemas.microsoft.com/office/powerpoint/2010/main" val="2947978098"/>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标题 1"/>
          <p:cNvSpPr>
            <a:spLocks noGrp="1" noChangeArrowheads="1"/>
          </p:cNvSpPr>
          <p:nvPr>
            <p:ph type="title"/>
          </p:nvPr>
        </p:nvSpPr>
        <p:spPr/>
        <p:txBody>
          <a:bodyPr/>
          <a:lstStyle/>
          <a:p>
            <a:r>
              <a:rPr lang="zh-CN" altLang="en-US" sz="3600" smtClean="0"/>
              <a:t>递归算法改为非递归例子</a:t>
            </a:r>
          </a:p>
        </p:txBody>
      </p:sp>
      <p:sp>
        <p:nvSpPr>
          <p:cNvPr id="76803" name="内容占位符 2"/>
          <p:cNvSpPr>
            <a:spLocks noGrp="1" noChangeArrowheads="1"/>
          </p:cNvSpPr>
          <p:nvPr>
            <p:ph idx="1"/>
          </p:nvPr>
        </p:nvSpPr>
        <p:spPr/>
        <p:txBody>
          <a:bodyPr/>
          <a:lstStyle/>
          <a:p>
            <a:pPr marL="0" indent="0">
              <a:buFont typeface="Wingdings" pitchFamily="2" charset="2"/>
              <a:buNone/>
            </a:pPr>
            <a:r>
              <a:rPr lang="en-US" altLang="zh-CN" sz="2000" smtClean="0"/>
              <a:t>cin &gt;&gt; n;	</a:t>
            </a:r>
          </a:p>
          <a:p>
            <a:pPr marL="0" indent="0">
              <a:buFont typeface="Wingdings" pitchFamily="2" charset="2"/>
              <a:buNone/>
            </a:pPr>
            <a:r>
              <a:rPr lang="en-US" altLang="zh-CN" sz="2000" smtClean="0"/>
              <a:t>InitStack(S);	</a:t>
            </a:r>
          </a:p>
          <a:p>
            <a:pPr marL="0" indent="0">
              <a:buFont typeface="Wingdings" pitchFamily="2" charset="2"/>
              <a:buNone/>
            </a:pPr>
            <a:r>
              <a:rPr lang="en-US" altLang="zh-CN" sz="2000" smtClean="0"/>
              <a:t>cout &lt;&lt; "F(" &lt;&lt; n &lt;&lt; ")=";	</a:t>
            </a:r>
          </a:p>
          <a:p>
            <a:pPr marL="0" indent="0">
              <a:buFont typeface="Wingdings" pitchFamily="2" charset="2"/>
              <a:buNone/>
            </a:pPr>
            <a:r>
              <a:rPr lang="en-US" altLang="zh-CN" sz="2000" smtClean="0"/>
              <a:t>while (n) {            //</a:t>
            </a:r>
            <a:r>
              <a:rPr lang="zh-CN" altLang="en-US" sz="2000" smtClean="0"/>
              <a:t>当</a:t>
            </a:r>
            <a:r>
              <a:rPr lang="en-US" altLang="zh-CN" sz="2000" smtClean="0"/>
              <a:t>n&gt;1</a:t>
            </a:r>
            <a:r>
              <a:rPr lang="zh-CN" altLang="en-US" sz="2000" smtClean="0"/>
              <a:t>时重复执行将</a:t>
            </a:r>
            <a:r>
              <a:rPr lang="en-US" altLang="zh-CN" sz="2000" smtClean="0"/>
              <a:t>n</a:t>
            </a:r>
            <a:r>
              <a:rPr lang="zh-CN" altLang="en-US" sz="2000" smtClean="0"/>
              <a:t>压栈，然后</a:t>
            </a:r>
            <a:r>
              <a:rPr lang="en-US" altLang="zh-CN" sz="2000" smtClean="0"/>
              <a:t>n=n-1</a:t>
            </a:r>
            <a:r>
              <a:rPr lang="zh-CN" altLang="en-US" sz="2000" smtClean="0"/>
              <a:t>；       </a:t>
            </a:r>
            <a:endParaRPr lang="en-US" altLang="zh-CN" sz="2000" smtClean="0"/>
          </a:p>
          <a:p>
            <a:pPr marL="0" indent="0">
              <a:buFont typeface="Wingdings" pitchFamily="2" charset="2"/>
              <a:buNone/>
            </a:pPr>
            <a:r>
              <a:rPr lang="en-US" altLang="zh-CN" sz="2000" smtClean="0"/>
              <a:t>       Push(S, n);		</a:t>
            </a:r>
          </a:p>
          <a:p>
            <a:pPr marL="0" indent="0">
              <a:buFont typeface="Wingdings" pitchFamily="2" charset="2"/>
              <a:buNone/>
            </a:pPr>
            <a:r>
              <a:rPr lang="en-US" altLang="zh-CN" sz="2000" smtClean="0"/>
              <a:t>       n--;	</a:t>
            </a:r>
          </a:p>
          <a:p>
            <a:pPr marL="0" indent="0">
              <a:buFont typeface="Wingdings" pitchFamily="2" charset="2"/>
              <a:buNone/>
            </a:pPr>
            <a:r>
              <a:rPr lang="en-US" altLang="zh-CN" sz="2000" smtClean="0"/>
              <a:t>}	</a:t>
            </a:r>
          </a:p>
          <a:p>
            <a:pPr marL="0" indent="0">
              <a:buFont typeface="Wingdings" pitchFamily="2" charset="2"/>
              <a:buNone/>
            </a:pPr>
            <a:r>
              <a:rPr lang="en-US" altLang="zh-CN" sz="2000" smtClean="0"/>
              <a:t>while (!IsEmptyStack(S)) {		</a:t>
            </a:r>
          </a:p>
          <a:p>
            <a:pPr marL="0" indent="0">
              <a:buFont typeface="Wingdings" pitchFamily="2" charset="2"/>
              <a:buNone/>
            </a:pPr>
            <a:r>
              <a:rPr lang="en-US" altLang="zh-CN" sz="2000" smtClean="0"/>
              <a:t>    Pop(S, e);		</a:t>
            </a:r>
          </a:p>
          <a:p>
            <a:pPr marL="0" indent="0">
              <a:buFont typeface="Wingdings" pitchFamily="2" charset="2"/>
              <a:buNone/>
            </a:pPr>
            <a:r>
              <a:rPr lang="en-US" altLang="zh-CN" sz="2000" smtClean="0"/>
              <a:t>    if (n == 1)      F = 1;         //</a:t>
            </a:r>
            <a:r>
              <a:rPr lang="zh-CN" altLang="en-US" sz="2000" smtClean="0"/>
              <a:t>当</a:t>
            </a:r>
            <a:r>
              <a:rPr lang="en-US" altLang="zh-CN" sz="2000" smtClean="0"/>
              <a:t>n=1</a:t>
            </a:r>
            <a:r>
              <a:rPr lang="zh-CN" altLang="en-US" sz="2000" smtClean="0"/>
              <a:t>时，记录</a:t>
            </a:r>
            <a:r>
              <a:rPr lang="en-US" altLang="zh-CN" sz="2000" smtClean="0"/>
              <a:t>F=1</a:t>
            </a:r>
          </a:p>
          <a:p>
            <a:pPr marL="0" indent="0">
              <a:buFont typeface="Wingdings" pitchFamily="2" charset="2"/>
              <a:buNone/>
            </a:pPr>
            <a:r>
              <a:rPr lang="en-US" altLang="zh-CN" sz="2000" smtClean="0"/>
              <a:t>    else	             F = F * e;     //</a:t>
            </a:r>
            <a:r>
              <a:rPr lang="zh-CN" altLang="en-US" sz="2000" smtClean="0"/>
              <a:t>当栈不为空重复出栈</a:t>
            </a:r>
            <a:endParaRPr lang="en-US" altLang="zh-CN" sz="2000" smtClean="0"/>
          </a:p>
          <a:p>
            <a:pPr marL="0" indent="0">
              <a:buFont typeface="Wingdings" pitchFamily="2" charset="2"/>
              <a:buNone/>
            </a:pPr>
            <a:r>
              <a:rPr lang="en-US" altLang="zh-CN" sz="2000" smtClean="0"/>
              <a:t>}	</a:t>
            </a:r>
          </a:p>
          <a:p>
            <a:pPr marL="0" indent="0">
              <a:buFont typeface="Wingdings" pitchFamily="2" charset="2"/>
              <a:buNone/>
            </a:pPr>
            <a:r>
              <a:rPr lang="en-US" altLang="zh-CN" sz="2000" smtClean="0"/>
              <a:t>cout &lt;&lt; F;</a:t>
            </a:r>
          </a:p>
        </p:txBody>
      </p:sp>
      <p:sp>
        <p:nvSpPr>
          <p:cNvPr id="76804"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3FB153D8-1A2E-4E22-B71E-596D59B00EBE}" type="slidenum">
              <a:rPr lang="en-US" altLang="zh-CN" sz="1400"/>
              <a:pPr>
                <a:spcBef>
                  <a:spcPct val="0"/>
                </a:spcBef>
                <a:buClrTx/>
                <a:buSzTx/>
                <a:buFontTx/>
                <a:buNone/>
              </a:pPr>
              <a:t>46</a:t>
            </a:fld>
            <a:endParaRPr lang="en-US" altLang="zh-CN" sz="1400"/>
          </a:p>
        </p:txBody>
      </p:sp>
    </p:spTree>
    <p:extLst>
      <p:ext uri="{BB962C8B-B14F-4D97-AF65-F5344CB8AC3E}">
        <p14:creationId xmlns:p14="http://schemas.microsoft.com/office/powerpoint/2010/main" val="864409352"/>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img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4584476" y="2335679"/>
            <a:ext cx="2114550" cy="2133600"/>
          </a:xfrm>
        </p:spPr>
      </p:pic>
      <p:sp>
        <p:nvSpPr>
          <p:cNvPr id="78850" name="Rectangle 2"/>
          <p:cNvSpPr>
            <a:spLocks noGrp="1" noChangeArrowheads="1"/>
          </p:cNvSpPr>
          <p:nvPr>
            <p:ph type="title"/>
          </p:nvPr>
        </p:nvSpPr>
        <p:spPr/>
        <p:txBody>
          <a:bodyPr/>
          <a:lstStyle/>
          <a:p>
            <a:pPr eaLnBrk="1" hangingPunct="1"/>
            <a:r>
              <a:rPr lang="zh-CN" altLang="en-US" sz="3600" smtClean="0"/>
              <a:t>两个栈共享数组空间</a:t>
            </a:r>
            <a:r>
              <a:rPr lang="en-US" altLang="zh-CN" sz="3600" smtClean="0"/>
              <a:t>(1)</a:t>
            </a:r>
            <a:endParaRPr lang="en-US" altLang="zh-CN" sz="3600" b="0" smtClean="0"/>
          </a:p>
        </p:txBody>
      </p:sp>
      <p:sp>
        <p:nvSpPr>
          <p:cNvPr id="78851" name="Rectangle 3"/>
          <p:cNvSpPr>
            <a:spLocks noGrp="1" noChangeArrowheads="1"/>
          </p:cNvSpPr>
          <p:nvPr>
            <p:ph type="body" sz="half" idx="4294967295"/>
          </p:nvPr>
        </p:nvSpPr>
        <p:spPr>
          <a:xfrm>
            <a:off x="244698" y="1529230"/>
            <a:ext cx="4249738" cy="4032250"/>
          </a:xfrm>
          <a:prstGeom prst="rect">
            <a:avLst/>
          </a:prstGeom>
        </p:spPr>
        <p:txBody>
          <a:bodyPr/>
          <a:lstStyle/>
          <a:p>
            <a:pPr marL="0" indent="0" eaLnBrk="1" hangingPunct="1">
              <a:buFont typeface="Wingdings" pitchFamily="2" charset="2"/>
              <a:buNone/>
            </a:pPr>
            <a:r>
              <a:rPr lang="zh-CN" altLang="en-US" sz="2400" b="1" dirty="0" smtClean="0">
                <a:ea typeface="楷体_GB2312" pitchFamily="49" charset="-122"/>
              </a:rPr>
              <a:t>当程序中同时使用两个栈时，可以将两个栈的栈底设在数组的两端，让两个栈各自向中间延伸。</a:t>
            </a:r>
            <a:r>
              <a:rPr lang="zh-CN" altLang="en-US" sz="2400" b="1" dirty="0" smtClean="0">
                <a:latin typeface="楷体_GB2312" pitchFamily="49" charset="-122"/>
                <a:ea typeface="楷体_GB2312" pitchFamily="49" charset="-122"/>
              </a:rPr>
              <a:t>只有当整个空间被两个栈占满（即两个栈顶相遇）时，才会发生上溢。</a:t>
            </a:r>
          </a:p>
          <a:p>
            <a:pPr marL="0" indent="0" eaLnBrk="1" hangingPunct="1">
              <a:buFont typeface="Wingdings" pitchFamily="2" charset="2"/>
              <a:buNone/>
            </a:pPr>
            <a:r>
              <a:rPr lang="zh-CN" altLang="en-US" sz="2400" b="1" dirty="0" smtClean="0">
                <a:latin typeface="楷体_GB2312" pitchFamily="49" charset="-122"/>
                <a:ea typeface="楷体_GB2312" pitchFamily="49" charset="-122"/>
              </a:rPr>
              <a:t>两个栈共享一个长度为</a:t>
            </a:r>
            <a:r>
              <a:rPr lang="en-US" altLang="zh-CN" sz="2400" b="1" dirty="0" smtClean="0">
                <a:latin typeface="楷体_GB2312" pitchFamily="49" charset="-122"/>
                <a:ea typeface="楷体_GB2312" pitchFamily="49" charset="-122"/>
              </a:rPr>
              <a:t>n</a:t>
            </a:r>
            <a:r>
              <a:rPr lang="zh-CN" altLang="en-US" sz="2400" b="1" dirty="0" smtClean="0">
                <a:latin typeface="楷体_GB2312" pitchFamily="49" charset="-122"/>
                <a:ea typeface="楷体_GB2312" pitchFamily="49" charset="-122"/>
              </a:rPr>
              <a:t>的向量空间和两个栈分别占用两个长度为 └ </a:t>
            </a:r>
            <a:r>
              <a:rPr lang="en-US" altLang="zh-CN" sz="2400" b="1" dirty="0" smtClean="0">
                <a:latin typeface="楷体_GB2312" pitchFamily="49" charset="-122"/>
                <a:ea typeface="楷体_GB2312" pitchFamily="49" charset="-122"/>
              </a:rPr>
              <a:t>n/2┘</a:t>
            </a:r>
            <a:r>
              <a:rPr lang="zh-CN" altLang="en-US" sz="2400" b="1" dirty="0" smtClean="0">
                <a:latin typeface="楷体_GB2312" pitchFamily="49" charset="-122"/>
                <a:ea typeface="楷体_GB2312" pitchFamily="49" charset="-122"/>
              </a:rPr>
              <a:t>和┌</a:t>
            </a:r>
            <a:r>
              <a:rPr lang="en-US" altLang="zh-CN" sz="2400" b="1" dirty="0" smtClean="0">
                <a:latin typeface="楷体_GB2312" pitchFamily="49" charset="-122"/>
                <a:ea typeface="楷体_GB2312" pitchFamily="49" charset="-122"/>
              </a:rPr>
              <a:t>n/2┐</a:t>
            </a:r>
            <a:r>
              <a:rPr lang="zh-CN" altLang="en-US" sz="2400" b="1" dirty="0" smtClean="0">
                <a:latin typeface="楷体_GB2312" pitchFamily="49" charset="-122"/>
                <a:ea typeface="楷体_GB2312" pitchFamily="49" charset="-122"/>
              </a:rPr>
              <a:t>的空间比较，前者</a:t>
            </a:r>
            <a:r>
              <a:rPr lang="zh-CN" altLang="en-US" sz="2400" b="1" dirty="0" smtClean="0">
                <a:solidFill>
                  <a:srgbClr val="FF0000"/>
                </a:solidFill>
                <a:latin typeface="楷体_GB2312" pitchFamily="49" charset="-122"/>
                <a:ea typeface="楷体_GB2312" pitchFamily="49" charset="-122"/>
              </a:rPr>
              <a:t>发生上溢的概率比后者要小</a:t>
            </a:r>
            <a:r>
              <a:rPr lang="zh-CN" altLang="en-US" sz="2400" b="1" dirty="0" smtClean="0">
                <a:latin typeface="楷体_GB2312" pitchFamily="49" charset="-122"/>
                <a:ea typeface="楷体_GB2312" pitchFamily="49" charset="-122"/>
              </a:rPr>
              <a:t>得多</a:t>
            </a:r>
            <a:endParaRPr lang="zh-CN" altLang="en-US" sz="2400" b="1" dirty="0" smtClean="0">
              <a:ea typeface="楷体_GB2312" pitchFamily="49" charset="-122"/>
            </a:endParaRPr>
          </a:p>
        </p:txBody>
      </p:sp>
      <p:sp>
        <p:nvSpPr>
          <p:cNvPr id="78853" name="Text Box 5"/>
          <p:cNvSpPr txBox="1">
            <a:spLocks noChangeArrowheads="1"/>
          </p:cNvSpPr>
          <p:nvPr/>
        </p:nvSpPr>
        <p:spPr bwMode="auto">
          <a:xfrm>
            <a:off x="7550258" y="3544101"/>
            <a:ext cx="790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dirty="0">
                <a:latin typeface="Times New Roman" pitchFamily="18" charset="0"/>
                <a:ea typeface="楷体_GB2312" pitchFamily="49" charset="-122"/>
              </a:rPr>
              <a:t>top1</a:t>
            </a:r>
          </a:p>
        </p:txBody>
      </p:sp>
      <p:sp>
        <p:nvSpPr>
          <p:cNvPr id="78854" name="Text Box 6"/>
          <p:cNvSpPr txBox="1">
            <a:spLocks noChangeArrowheads="1"/>
          </p:cNvSpPr>
          <p:nvPr/>
        </p:nvSpPr>
        <p:spPr bwMode="auto">
          <a:xfrm>
            <a:off x="7550258" y="2777005"/>
            <a:ext cx="790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dirty="0">
                <a:latin typeface="Times New Roman" pitchFamily="18" charset="0"/>
                <a:ea typeface="楷体_GB2312" pitchFamily="49" charset="-122"/>
              </a:rPr>
              <a:t>top2</a:t>
            </a:r>
          </a:p>
        </p:txBody>
      </p:sp>
      <p:sp>
        <p:nvSpPr>
          <p:cNvPr id="78855" name="Text Box 7"/>
          <p:cNvSpPr txBox="1">
            <a:spLocks noChangeArrowheads="1"/>
          </p:cNvSpPr>
          <p:nvPr/>
        </p:nvSpPr>
        <p:spPr bwMode="auto">
          <a:xfrm>
            <a:off x="4788732" y="5561480"/>
            <a:ext cx="33136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1800" b="1">
                <a:latin typeface="Times New Roman" pitchFamily="18" charset="0"/>
              </a:rPr>
              <a:t> </a:t>
            </a:r>
            <a:r>
              <a:rPr lang="zh-CN" altLang="en-US" sz="1800" b="1">
                <a:latin typeface="Times New Roman" pitchFamily="18" charset="0"/>
              </a:rPr>
              <a:t>共享空间的双向栈示意图</a:t>
            </a:r>
          </a:p>
        </p:txBody>
      </p:sp>
      <p:sp>
        <p:nvSpPr>
          <p:cNvPr id="78856" name="Text Box 17"/>
          <p:cNvSpPr txBox="1">
            <a:spLocks noChangeArrowheads="1"/>
          </p:cNvSpPr>
          <p:nvPr/>
        </p:nvSpPr>
        <p:spPr bwMode="auto">
          <a:xfrm>
            <a:off x="7081864" y="3767605"/>
            <a:ext cx="86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1800">
                <a:latin typeface="Times New Roman" pitchFamily="18" charset="0"/>
              </a:rPr>
              <a:t>a</a:t>
            </a:r>
            <a:r>
              <a:rPr lang="en-US" altLang="zh-CN" sz="1800" baseline="-25000">
                <a:latin typeface="Times New Roman" pitchFamily="18" charset="0"/>
              </a:rPr>
              <a:t>j</a:t>
            </a:r>
          </a:p>
        </p:txBody>
      </p:sp>
    </p:spTree>
    <p:extLst>
      <p:ext uri="{BB962C8B-B14F-4D97-AF65-F5344CB8AC3E}">
        <p14:creationId xmlns:p14="http://schemas.microsoft.com/office/powerpoint/2010/main" val="3528409493"/>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zh-CN" altLang="en-US" sz="3600" smtClean="0"/>
              <a:t>两个栈共享数组空间</a:t>
            </a:r>
            <a:r>
              <a:rPr lang="en-US" altLang="zh-CN" sz="3600" smtClean="0"/>
              <a:t>(2)</a:t>
            </a:r>
          </a:p>
        </p:txBody>
      </p:sp>
      <p:sp>
        <p:nvSpPr>
          <p:cNvPr id="79875" name="Rectangle 3"/>
          <p:cNvSpPr>
            <a:spLocks noGrp="1" noChangeArrowheads="1"/>
          </p:cNvSpPr>
          <p:nvPr>
            <p:ph type="body" idx="1"/>
          </p:nvPr>
        </p:nvSpPr>
        <p:spPr>
          <a:xfrm>
            <a:off x="684332" y="1903413"/>
            <a:ext cx="8261196" cy="4114800"/>
          </a:xfrm>
        </p:spPr>
        <p:txBody>
          <a:bodyPr/>
          <a:lstStyle/>
          <a:p>
            <a:pPr eaLnBrk="1" hangingPunct="1">
              <a:spcBef>
                <a:spcPct val="0"/>
              </a:spcBef>
            </a:pPr>
            <a:r>
              <a:rPr lang="zh-CN" altLang="en-US" sz="2400" b="1" dirty="0" smtClean="0"/>
              <a:t>双向栈存储结构</a:t>
            </a:r>
          </a:p>
          <a:p>
            <a:pPr lvl="1" eaLnBrk="1" hangingPunct="1">
              <a:spcBef>
                <a:spcPct val="0"/>
              </a:spcBef>
              <a:buFont typeface="Wingdings" pitchFamily="2" charset="2"/>
              <a:buNone/>
            </a:pPr>
            <a:r>
              <a:rPr lang="en-US" altLang="zh-CN" sz="2400" b="1" dirty="0" smtClean="0"/>
              <a:t>#define MAXSTACKSIZE 100</a:t>
            </a:r>
          </a:p>
          <a:p>
            <a:pPr lvl="1" eaLnBrk="1" hangingPunct="1">
              <a:spcBef>
                <a:spcPct val="0"/>
              </a:spcBef>
              <a:buFont typeface="Wingdings" pitchFamily="2" charset="2"/>
              <a:buNone/>
            </a:pPr>
            <a:r>
              <a:rPr lang="en-US" altLang="zh-CN" sz="2400" b="1" dirty="0" err="1" smtClean="0"/>
              <a:t>typedef</a:t>
            </a:r>
            <a:r>
              <a:rPr lang="en-US" altLang="zh-CN" sz="2400" b="1" dirty="0" smtClean="0"/>
              <a:t> </a:t>
            </a:r>
            <a:r>
              <a:rPr lang="en-US" altLang="zh-CN" sz="2400" b="1" dirty="0" err="1" smtClean="0"/>
              <a:t>struct</a:t>
            </a:r>
            <a:endParaRPr lang="en-US" altLang="zh-CN" sz="2400" b="1" dirty="0" smtClean="0"/>
          </a:p>
          <a:p>
            <a:pPr lvl="1" eaLnBrk="1" hangingPunct="1">
              <a:spcBef>
                <a:spcPct val="0"/>
              </a:spcBef>
              <a:buFont typeface="Wingdings" pitchFamily="2" charset="2"/>
              <a:buNone/>
            </a:pPr>
            <a:r>
              <a:rPr lang="en-US" altLang="zh-CN" sz="2400" b="1" dirty="0" smtClean="0"/>
              <a:t>{	</a:t>
            </a:r>
            <a:r>
              <a:rPr lang="en-US" altLang="zh-CN" sz="2400" b="1" dirty="0" err="1" smtClean="0"/>
              <a:t>ElemType</a:t>
            </a:r>
            <a:r>
              <a:rPr lang="en-US" altLang="zh-CN" sz="2400" b="1" dirty="0" smtClean="0"/>
              <a:t> </a:t>
            </a:r>
            <a:r>
              <a:rPr lang="en-US" altLang="zh-CN" sz="2400" b="1" dirty="0" err="1" smtClean="0"/>
              <a:t>elem</a:t>
            </a:r>
            <a:r>
              <a:rPr lang="en-US" altLang="zh-CN" sz="2400" b="1" dirty="0" smtClean="0"/>
              <a:t>[MAXSTACKSIZE];</a:t>
            </a:r>
          </a:p>
          <a:p>
            <a:pPr lvl="1" eaLnBrk="1" hangingPunct="1">
              <a:spcBef>
                <a:spcPct val="0"/>
              </a:spcBef>
              <a:buFont typeface="Wingdings" pitchFamily="2" charset="2"/>
              <a:buNone/>
            </a:pPr>
            <a:r>
              <a:rPr lang="en-US" altLang="zh-CN" sz="2400" b="1" dirty="0" smtClean="0"/>
              <a:t>	</a:t>
            </a:r>
            <a:r>
              <a:rPr lang="en-US" altLang="zh-CN" sz="2400" b="1" dirty="0" err="1" smtClean="0"/>
              <a:t>int</a:t>
            </a:r>
            <a:r>
              <a:rPr lang="en-US" altLang="zh-CN" sz="2400" b="1" dirty="0" smtClean="0"/>
              <a:t> top1;</a:t>
            </a:r>
          </a:p>
          <a:p>
            <a:pPr lvl="1" eaLnBrk="1" hangingPunct="1">
              <a:spcBef>
                <a:spcPct val="0"/>
              </a:spcBef>
              <a:buFont typeface="Wingdings" pitchFamily="2" charset="2"/>
              <a:buNone/>
            </a:pPr>
            <a:r>
              <a:rPr lang="en-US" altLang="zh-CN" sz="2400" b="1" dirty="0" smtClean="0"/>
              <a:t>	</a:t>
            </a:r>
            <a:r>
              <a:rPr lang="en-US" altLang="zh-CN" sz="2400" b="1" dirty="0" err="1" smtClean="0"/>
              <a:t>int</a:t>
            </a:r>
            <a:r>
              <a:rPr lang="en-US" altLang="zh-CN" sz="2400" b="1" dirty="0" smtClean="0"/>
              <a:t> top2;</a:t>
            </a:r>
          </a:p>
          <a:p>
            <a:pPr lvl="1" eaLnBrk="1" hangingPunct="1">
              <a:spcBef>
                <a:spcPct val="0"/>
              </a:spcBef>
              <a:buFont typeface="Wingdings" pitchFamily="2" charset="2"/>
              <a:buNone/>
            </a:pPr>
            <a:r>
              <a:rPr lang="en-US" altLang="zh-CN" sz="2400" b="1" dirty="0" smtClean="0"/>
              <a:t>	</a:t>
            </a:r>
            <a:r>
              <a:rPr lang="en-US" altLang="zh-CN" sz="2400" b="1" dirty="0" err="1" smtClean="0"/>
              <a:t>int</a:t>
            </a:r>
            <a:r>
              <a:rPr lang="en-US" altLang="zh-CN" sz="2400" b="1" dirty="0" smtClean="0"/>
              <a:t> flag;</a:t>
            </a:r>
          </a:p>
          <a:p>
            <a:pPr lvl="1" eaLnBrk="1" hangingPunct="1">
              <a:spcBef>
                <a:spcPct val="0"/>
              </a:spcBef>
              <a:buFont typeface="Wingdings" pitchFamily="2" charset="2"/>
              <a:buNone/>
            </a:pPr>
            <a:r>
              <a:rPr lang="en-US" altLang="zh-CN" sz="2400" b="1" dirty="0" smtClean="0"/>
              <a:t>}</a:t>
            </a:r>
            <a:r>
              <a:rPr lang="en-US" altLang="zh-CN" sz="2400" b="1" dirty="0" err="1" smtClean="0"/>
              <a:t>DulSqStack</a:t>
            </a:r>
            <a:r>
              <a:rPr lang="en-US" altLang="zh-CN" sz="2400" b="1" dirty="0" smtClean="0"/>
              <a:t>;</a:t>
            </a:r>
          </a:p>
          <a:p>
            <a:pPr eaLnBrk="1" hangingPunct="1">
              <a:spcBef>
                <a:spcPct val="0"/>
              </a:spcBef>
            </a:pPr>
            <a:r>
              <a:rPr lang="zh-CN" altLang="en-US" sz="2400" b="1" dirty="0" smtClean="0"/>
              <a:t>判空判满条件</a:t>
            </a:r>
          </a:p>
          <a:p>
            <a:pPr lvl="1" eaLnBrk="1" hangingPunct="1">
              <a:spcBef>
                <a:spcPct val="0"/>
              </a:spcBef>
            </a:pPr>
            <a:r>
              <a:rPr lang="en-US" altLang="zh-CN" sz="2400" b="1" dirty="0" smtClean="0"/>
              <a:t>S.top1==0&amp;&amp;S.top2==MAXSTACKSIZE </a:t>
            </a:r>
            <a:r>
              <a:rPr lang="en-US" altLang="zh-CN" sz="1600" b="1" dirty="0" smtClean="0">
                <a:solidFill>
                  <a:srgbClr val="008000"/>
                </a:solidFill>
              </a:rPr>
              <a:t>//</a:t>
            </a:r>
            <a:r>
              <a:rPr lang="zh-CN" altLang="en-US" sz="1600" b="1" dirty="0" smtClean="0">
                <a:solidFill>
                  <a:srgbClr val="008000"/>
                </a:solidFill>
              </a:rPr>
              <a:t>两个栈同时空</a:t>
            </a:r>
          </a:p>
          <a:p>
            <a:pPr lvl="1" eaLnBrk="1" hangingPunct="1">
              <a:spcBef>
                <a:spcPct val="0"/>
              </a:spcBef>
            </a:pPr>
            <a:r>
              <a:rPr lang="en-US" altLang="zh-CN" sz="2400" b="1" dirty="0" smtClean="0"/>
              <a:t>(S.top1+1)==S.top2</a:t>
            </a:r>
            <a:r>
              <a:rPr lang="zh-CN" altLang="en-US" sz="2400" b="1" dirty="0" smtClean="0"/>
              <a:t>或</a:t>
            </a:r>
            <a:r>
              <a:rPr lang="en-US" altLang="zh-CN" sz="2400" b="1" dirty="0" smtClean="0"/>
              <a:t>S.top1&gt;S.top2 </a:t>
            </a:r>
            <a:r>
              <a:rPr lang="en-US" altLang="zh-CN" sz="1800" b="1" dirty="0" smtClean="0">
                <a:solidFill>
                  <a:srgbClr val="008000"/>
                </a:solidFill>
              </a:rPr>
              <a:t>//</a:t>
            </a:r>
            <a:r>
              <a:rPr lang="zh-CN" altLang="en-US" sz="1800" b="1" dirty="0" smtClean="0">
                <a:solidFill>
                  <a:srgbClr val="008000"/>
                </a:solidFill>
              </a:rPr>
              <a:t>两个栈同时满</a:t>
            </a:r>
            <a:endParaRPr lang="zh-CN" altLang="en-US" sz="1800" b="1" dirty="0" smtClean="0">
              <a:solidFill>
                <a:srgbClr val="008000"/>
              </a:solidFill>
              <a:latin typeface="楷体_GB2312" pitchFamily="49" charset="-122"/>
              <a:ea typeface="楷体_GB2312" pitchFamily="49" charset="-122"/>
            </a:endParaRPr>
          </a:p>
        </p:txBody>
      </p:sp>
    </p:spTree>
    <p:extLst>
      <p:ext uri="{BB962C8B-B14F-4D97-AF65-F5344CB8AC3E}">
        <p14:creationId xmlns:p14="http://schemas.microsoft.com/office/powerpoint/2010/main" val="1335743447"/>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zh-CN" altLang="en-US" sz="3600" smtClean="0"/>
              <a:t>双向栈的入栈操作</a:t>
            </a:r>
          </a:p>
        </p:txBody>
      </p:sp>
      <p:sp>
        <p:nvSpPr>
          <p:cNvPr id="80899" name="Rectangle 3"/>
          <p:cNvSpPr>
            <a:spLocks noGrp="1" noChangeArrowheads="1"/>
          </p:cNvSpPr>
          <p:nvPr>
            <p:ph type="body" idx="1"/>
          </p:nvPr>
        </p:nvSpPr>
        <p:spPr>
          <a:xfrm>
            <a:off x="822284" y="1265126"/>
            <a:ext cx="7773750" cy="5045522"/>
          </a:xfrm>
        </p:spPr>
        <p:txBody>
          <a:bodyPr/>
          <a:lstStyle/>
          <a:p>
            <a:pPr eaLnBrk="1" hangingPunct="1">
              <a:lnSpc>
                <a:spcPts val="2000"/>
              </a:lnSpc>
              <a:spcBef>
                <a:spcPct val="0"/>
              </a:spcBef>
              <a:buFont typeface="Wingdings" pitchFamily="2" charset="2"/>
              <a:buNone/>
            </a:pPr>
            <a:r>
              <a:rPr lang="en-US" altLang="zh-CN" sz="1800" b="1" dirty="0" smtClean="0"/>
              <a:t>Status </a:t>
            </a:r>
            <a:r>
              <a:rPr lang="en-US" altLang="zh-CN" sz="1800" b="1" dirty="0" err="1" smtClean="0"/>
              <a:t>DulSqStackPush</a:t>
            </a:r>
            <a:r>
              <a:rPr lang="en-US" altLang="zh-CN" sz="1800" b="1" dirty="0" smtClean="0"/>
              <a:t>(</a:t>
            </a:r>
            <a:r>
              <a:rPr lang="en-US" altLang="zh-CN" sz="1800" b="1" dirty="0" err="1" smtClean="0"/>
              <a:t>DulSqStack</a:t>
            </a:r>
            <a:r>
              <a:rPr lang="en-US" altLang="zh-CN" sz="1800" b="1" dirty="0" smtClean="0"/>
              <a:t> &amp;</a:t>
            </a:r>
            <a:r>
              <a:rPr lang="en-US" altLang="zh-CN" sz="1800" b="1" dirty="0" err="1" smtClean="0"/>
              <a:t>S,ElemType</a:t>
            </a:r>
            <a:r>
              <a:rPr lang="en-US" altLang="zh-CN" sz="1800" b="1" dirty="0" smtClean="0"/>
              <a:t> x)</a:t>
            </a:r>
          </a:p>
          <a:p>
            <a:pPr eaLnBrk="1" hangingPunct="1">
              <a:lnSpc>
                <a:spcPts val="2000"/>
              </a:lnSpc>
              <a:spcBef>
                <a:spcPct val="0"/>
              </a:spcBef>
              <a:buFont typeface="Wingdings" pitchFamily="2" charset="2"/>
              <a:buNone/>
            </a:pPr>
            <a:r>
              <a:rPr lang="en-US" altLang="zh-CN" sz="1800" b="1" dirty="0" smtClean="0"/>
              <a:t>{</a:t>
            </a:r>
          </a:p>
          <a:p>
            <a:pPr eaLnBrk="1" hangingPunct="1">
              <a:lnSpc>
                <a:spcPts val="2000"/>
              </a:lnSpc>
              <a:spcBef>
                <a:spcPct val="0"/>
              </a:spcBef>
              <a:buFont typeface="Wingdings" pitchFamily="2" charset="2"/>
              <a:buNone/>
            </a:pPr>
            <a:r>
              <a:rPr lang="en-US" altLang="zh-CN" sz="1800" b="1" dirty="0" smtClean="0"/>
              <a:t>	if((S.top1+1)==S.top2)  </a:t>
            </a:r>
            <a:r>
              <a:rPr lang="en-US" altLang="zh-CN" sz="1800" b="1" dirty="0" smtClean="0">
                <a:solidFill>
                  <a:srgbClr val="008000"/>
                </a:solidFill>
              </a:rPr>
              <a:t>//</a:t>
            </a:r>
            <a:r>
              <a:rPr lang="zh-CN" altLang="en-US" sz="1800" b="1" dirty="0" smtClean="0">
                <a:solidFill>
                  <a:srgbClr val="008000"/>
                </a:solidFill>
              </a:rPr>
              <a:t>栈满</a:t>
            </a:r>
          </a:p>
          <a:p>
            <a:pPr eaLnBrk="1" hangingPunct="1">
              <a:lnSpc>
                <a:spcPts val="2000"/>
              </a:lnSpc>
              <a:spcBef>
                <a:spcPct val="0"/>
              </a:spcBef>
              <a:buFont typeface="Wingdings" pitchFamily="2" charset="2"/>
              <a:buNone/>
            </a:pPr>
            <a:r>
              <a:rPr lang="zh-CN" altLang="en-US" sz="1800" b="1" dirty="0" smtClean="0"/>
              <a:t>		</a:t>
            </a:r>
            <a:r>
              <a:rPr lang="en-US" altLang="zh-CN" sz="1800" b="1" dirty="0" smtClean="0"/>
              <a:t>return ERROR;</a:t>
            </a:r>
          </a:p>
          <a:p>
            <a:pPr eaLnBrk="1" hangingPunct="1">
              <a:lnSpc>
                <a:spcPts val="2000"/>
              </a:lnSpc>
              <a:spcBef>
                <a:spcPct val="0"/>
              </a:spcBef>
              <a:buFont typeface="Wingdings" pitchFamily="2" charset="2"/>
              <a:buNone/>
            </a:pPr>
            <a:r>
              <a:rPr lang="en-US" altLang="zh-CN" sz="1800" b="1" dirty="0" smtClean="0"/>
              <a:t>	if((</a:t>
            </a:r>
            <a:r>
              <a:rPr lang="en-US" altLang="zh-CN" sz="1800" b="1" dirty="0" err="1" smtClean="0"/>
              <a:t>S.flag</a:t>
            </a:r>
            <a:r>
              <a:rPr lang="en-US" altLang="zh-CN" sz="1800" b="1" dirty="0" smtClean="0"/>
              <a:t>!=1)&amp;&amp;(</a:t>
            </a:r>
            <a:r>
              <a:rPr lang="en-US" altLang="zh-CN" sz="1800" b="1" dirty="0" err="1" smtClean="0"/>
              <a:t>S.flag</a:t>
            </a:r>
            <a:r>
              <a:rPr lang="en-US" altLang="zh-CN" sz="1800" b="1" dirty="0" smtClean="0"/>
              <a:t>!=2))  </a:t>
            </a:r>
            <a:r>
              <a:rPr lang="en-US" altLang="zh-CN" sz="1800" b="1" dirty="0" smtClean="0">
                <a:solidFill>
                  <a:srgbClr val="008000"/>
                </a:solidFill>
              </a:rPr>
              <a:t>//</a:t>
            </a:r>
            <a:r>
              <a:rPr lang="zh-CN" altLang="en-US" sz="1800" b="1" dirty="0" smtClean="0">
                <a:solidFill>
                  <a:srgbClr val="008000"/>
                </a:solidFill>
              </a:rPr>
              <a:t>入的栈不是栈</a:t>
            </a:r>
            <a:r>
              <a:rPr lang="en-US" altLang="zh-CN" sz="1800" b="1" dirty="0" smtClean="0">
                <a:solidFill>
                  <a:srgbClr val="008000"/>
                </a:solidFill>
              </a:rPr>
              <a:t>1</a:t>
            </a:r>
            <a:r>
              <a:rPr lang="zh-CN" altLang="en-US" sz="1800" b="1" dirty="0" smtClean="0">
                <a:solidFill>
                  <a:srgbClr val="008000"/>
                </a:solidFill>
              </a:rPr>
              <a:t>和栈</a:t>
            </a:r>
            <a:r>
              <a:rPr lang="en-US" altLang="zh-CN" sz="1800" b="1" dirty="0" smtClean="0">
                <a:solidFill>
                  <a:srgbClr val="008000"/>
                </a:solidFill>
              </a:rPr>
              <a:t>2</a:t>
            </a:r>
          </a:p>
          <a:p>
            <a:pPr eaLnBrk="1" hangingPunct="1">
              <a:lnSpc>
                <a:spcPts val="2000"/>
              </a:lnSpc>
              <a:spcBef>
                <a:spcPct val="0"/>
              </a:spcBef>
              <a:buFont typeface="Wingdings" pitchFamily="2" charset="2"/>
              <a:buNone/>
            </a:pPr>
            <a:r>
              <a:rPr lang="en-US" altLang="zh-CN" sz="1800" b="1" dirty="0" smtClean="0"/>
              <a:t>		return ERROR;</a:t>
            </a:r>
          </a:p>
          <a:p>
            <a:pPr eaLnBrk="1" hangingPunct="1">
              <a:lnSpc>
                <a:spcPts val="2000"/>
              </a:lnSpc>
              <a:spcBef>
                <a:spcPct val="0"/>
              </a:spcBef>
              <a:buFont typeface="Wingdings" pitchFamily="2" charset="2"/>
              <a:buNone/>
            </a:pPr>
            <a:r>
              <a:rPr lang="en-US" altLang="zh-CN" sz="1800" b="1" dirty="0" smtClean="0"/>
              <a:t>	else</a:t>
            </a:r>
          </a:p>
          <a:p>
            <a:pPr eaLnBrk="1" hangingPunct="1">
              <a:lnSpc>
                <a:spcPts val="2000"/>
              </a:lnSpc>
              <a:spcBef>
                <a:spcPct val="0"/>
              </a:spcBef>
              <a:buFont typeface="Wingdings" pitchFamily="2" charset="2"/>
              <a:buNone/>
            </a:pPr>
            <a:r>
              <a:rPr lang="en-US" altLang="zh-CN" sz="1800" b="1" dirty="0" smtClean="0"/>
              <a:t>	{	switch(</a:t>
            </a:r>
            <a:r>
              <a:rPr lang="en-US" altLang="zh-CN" sz="1800" b="1" dirty="0" err="1" smtClean="0"/>
              <a:t>S.flag</a:t>
            </a:r>
            <a:r>
              <a:rPr lang="en-US" altLang="zh-CN" sz="1800" b="1" dirty="0" smtClean="0"/>
              <a:t>)</a:t>
            </a:r>
          </a:p>
          <a:p>
            <a:pPr eaLnBrk="1" hangingPunct="1">
              <a:lnSpc>
                <a:spcPts val="2000"/>
              </a:lnSpc>
              <a:spcBef>
                <a:spcPct val="0"/>
              </a:spcBef>
              <a:buFont typeface="Wingdings" pitchFamily="2" charset="2"/>
              <a:buNone/>
            </a:pPr>
            <a:r>
              <a:rPr lang="en-US" altLang="zh-CN" sz="1800" b="1" dirty="0" smtClean="0"/>
              <a:t>		{</a:t>
            </a:r>
          </a:p>
          <a:p>
            <a:pPr eaLnBrk="1" hangingPunct="1">
              <a:lnSpc>
                <a:spcPts val="2000"/>
              </a:lnSpc>
              <a:spcBef>
                <a:spcPct val="0"/>
              </a:spcBef>
              <a:buFont typeface="Wingdings" pitchFamily="2" charset="2"/>
              <a:buNone/>
            </a:pPr>
            <a:r>
              <a:rPr lang="en-US" altLang="zh-CN" sz="1800" b="1" dirty="0" smtClean="0"/>
              <a:t>		     case 1: </a:t>
            </a:r>
            <a:r>
              <a:rPr lang="en-US" altLang="zh-CN" sz="1800" b="1" dirty="0" err="1" smtClean="0"/>
              <a:t>S.elem</a:t>
            </a:r>
            <a:r>
              <a:rPr lang="en-US" altLang="zh-CN" sz="1800" b="1" dirty="0" smtClean="0"/>
              <a:t>[S.top1]=x;</a:t>
            </a:r>
            <a:r>
              <a:rPr lang="en-US" altLang="zh-CN" sz="1800" b="1" dirty="0" smtClean="0">
                <a:solidFill>
                  <a:srgbClr val="008000"/>
                </a:solidFill>
              </a:rPr>
              <a:t>//</a:t>
            </a:r>
            <a:r>
              <a:rPr lang="zh-CN" altLang="en-US" sz="1800" b="1" dirty="0" smtClean="0">
                <a:solidFill>
                  <a:srgbClr val="008000"/>
                </a:solidFill>
              </a:rPr>
              <a:t>入栈</a:t>
            </a:r>
            <a:r>
              <a:rPr lang="en-US" altLang="zh-CN" sz="1800" b="1" dirty="0" smtClean="0">
                <a:solidFill>
                  <a:srgbClr val="008000"/>
                </a:solidFill>
              </a:rPr>
              <a:t>1</a:t>
            </a:r>
          </a:p>
          <a:p>
            <a:pPr eaLnBrk="1" hangingPunct="1">
              <a:lnSpc>
                <a:spcPts val="2000"/>
              </a:lnSpc>
              <a:spcBef>
                <a:spcPct val="0"/>
              </a:spcBef>
              <a:buFont typeface="Wingdings" pitchFamily="2" charset="2"/>
              <a:buNone/>
            </a:pPr>
            <a:r>
              <a:rPr lang="en-US" altLang="zh-CN" sz="1800" b="1" dirty="0" smtClean="0"/>
              <a:t>			     S.top1++;</a:t>
            </a:r>
          </a:p>
          <a:p>
            <a:pPr eaLnBrk="1" hangingPunct="1">
              <a:lnSpc>
                <a:spcPts val="2000"/>
              </a:lnSpc>
              <a:spcBef>
                <a:spcPct val="0"/>
              </a:spcBef>
              <a:buFont typeface="Wingdings" pitchFamily="2" charset="2"/>
              <a:buNone/>
            </a:pPr>
            <a:r>
              <a:rPr lang="en-US" altLang="zh-CN" sz="1800" b="1" dirty="0" smtClean="0"/>
              <a:t>			     break;</a:t>
            </a:r>
          </a:p>
          <a:p>
            <a:pPr eaLnBrk="1" hangingPunct="1">
              <a:lnSpc>
                <a:spcPts val="2000"/>
              </a:lnSpc>
              <a:spcBef>
                <a:spcPct val="0"/>
              </a:spcBef>
              <a:buFont typeface="Wingdings" pitchFamily="2" charset="2"/>
              <a:buNone/>
            </a:pPr>
            <a:r>
              <a:rPr lang="en-US" altLang="zh-CN" sz="1800" b="1" dirty="0" smtClean="0"/>
              <a:t>		    case 2:  </a:t>
            </a:r>
            <a:r>
              <a:rPr lang="en-US" altLang="zh-CN" sz="1800" b="1" dirty="0" err="1" smtClean="0"/>
              <a:t>S.elem</a:t>
            </a:r>
            <a:r>
              <a:rPr lang="en-US" altLang="zh-CN" sz="1800" b="1" dirty="0" smtClean="0"/>
              <a:t>[S.top2]=x;</a:t>
            </a:r>
          </a:p>
          <a:p>
            <a:pPr eaLnBrk="1" hangingPunct="1">
              <a:lnSpc>
                <a:spcPts val="2000"/>
              </a:lnSpc>
              <a:spcBef>
                <a:spcPct val="0"/>
              </a:spcBef>
              <a:buFont typeface="Wingdings" pitchFamily="2" charset="2"/>
              <a:buNone/>
            </a:pPr>
            <a:r>
              <a:rPr lang="en-US" altLang="zh-CN" sz="1800" b="1" dirty="0" smtClean="0"/>
              <a:t>			    S.top2--;</a:t>
            </a:r>
          </a:p>
          <a:p>
            <a:pPr eaLnBrk="1" hangingPunct="1">
              <a:lnSpc>
                <a:spcPts val="2000"/>
              </a:lnSpc>
              <a:spcBef>
                <a:spcPct val="0"/>
              </a:spcBef>
              <a:buFont typeface="Wingdings" pitchFamily="2" charset="2"/>
              <a:buNone/>
            </a:pPr>
            <a:r>
              <a:rPr lang="en-US" altLang="zh-CN" sz="1800" b="1" dirty="0" smtClean="0"/>
              <a:t>			    break;</a:t>
            </a:r>
          </a:p>
          <a:p>
            <a:pPr eaLnBrk="1" hangingPunct="1">
              <a:lnSpc>
                <a:spcPts val="2000"/>
              </a:lnSpc>
              <a:spcBef>
                <a:spcPct val="0"/>
              </a:spcBef>
              <a:buFont typeface="Wingdings" pitchFamily="2" charset="2"/>
              <a:buNone/>
            </a:pPr>
            <a:r>
              <a:rPr lang="en-US" altLang="zh-CN" sz="1800" b="1" dirty="0" smtClean="0"/>
              <a:t>		}</a:t>
            </a:r>
          </a:p>
          <a:p>
            <a:pPr eaLnBrk="1" hangingPunct="1">
              <a:lnSpc>
                <a:spcPts val="2000"/>
              </a:lnSpc>
              <a:spcBef>
                <a:spcPct val="0"/>
              </a:spcBef>
              <a:buFont typeface="Wingdings" pitchFamily="2" charset="2"/>
              <a:buNone/>
            </a:pPr>
            <a:r>
              <a:rPr lang="en-US" altLang="zh-CN" sz="1800" b="1" dirty="0" smtClean="0"/>
              <a:t>	}</a:t>
            </a:r>
          </a:p>
          <a:p>
            <a:pPr eaLnBrk="1" hangingPunct="1">
              <a:lnSpc>
                <a:spcPts val="2000"/>
              </a:lnSpc>
              <a:spcBef>
                <a:spcPct val="0"/>
              </a:spcBef>
              <a:buFont typeface="Wingdings" pitchFamily="2" charset="2"/>
              <a:buNone/>
            </a:pPr>
            <a:r>
              <a:rPr lang="en-US" altLang="zh-CN" sz="1800" b="1" dirty="0" smtClean="0"/>
              <a:t>	return OK;</a:t>
            </a:r>
          </a:p>
          <a:p>
            <a:pPr eaLnBrk="1" hangingPunct="1">
              <a:lnSpc>
                <a:spcPts val="2000"/>
              </a:lnSpc>
              <a:spcBef>
                <a:spcPct val="0"/>
              </a:spcBef>
              <a:buFont typeface="Wingdings" pitchFamily="2" charset="2"/>
              <a:buNone/>
            </a:pPr>
            <a:r>
              <a:rPr lang="en-US" altLang="zh-CN" sz="1800" b="1" dirty="0" smtClean="0"/>
              <a:t>}</a:t>
            </a:r>
          </a:p>
        </p:txBody>
      </p:sp>
      <p:sp>
        <p:nvSpPr>
          <p:cNvPr id="8090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2D64C554-AED3-43E7-BB18-21F3022E30BC}" type="slidenum">
              <a:rPr lang="en-US" altLang="zh-CN" sz="1400"/>
              <a:pPr>
                <a:spcBef>
                  <a:spcPct val="0"/>
                </a:spcBef>
                <a:buClrTx/>
                <a:buSzTx/>
                <a:buFontTx/>
                <a:buNone/>
              </a:pPr>
              <a:t>49</a:t>
            </a:fld>
            <a:endParaRPr lang="en-US" altLang="zh-CN" sz="1400"/>
          </a:p>
        </p:txBody>
      </p:sp>
    </p:spTree>
    <p:extLst>
      <p:ext uri="{BB962C8B-B14F-4D97-AF65-F5344CB8AC3E}">
        <p14:creationId xmlns:p14="http://schemas.microsoft.com/office/powerpoint/2010/main" val="2306241803"/>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32030" y="182880"/>
            <a:ext cx="5225370" cy="791845"/>
          </a:xfrm>
        </p:spPr>
        <p:txBody>
          <a:bodyPr/>
          <a:lstStyle/>
          <a:p>
            <a:pPr eaLnBrk="1" hangingPunct="1"/>
            <a:r>
              <a:rPr lang="zh-CN" altLang="en-US" dirty="0" smtClean="0"/>
              <a:t>顺序栈的表示和实现</a:t>
            </a:r>
          </a:p>
        </p:txBody>
      </p:sp>
      <p:sp>
        <p:nvSpPr>
          <p:cNvPr id="14339" name="Rectangle 3"/>
          <p:cNvSpPr>
            <a:spLocks noGrp="1" noChangeArrowheads="1"/>
          </p:cNvSpPr>
          <p:nvPr>
            <p:ph idx="1"/>
          </p:nvPr>
        </p:nvSpPr>
        <p:spPr>
          <a:xfrm>
            <a:off x="143692" y="1659029"/>
            <a:ext cx="8895806" cy="3958000"/>
          </a:xfrm>
        </p:spPr>
        <p:txBody>
          <a:bodyPr/>
          <a:lstStyle/>
          <a:p>
            <a:pPr algn="just" eaLnBrk="1" hangingPunct="1">
              <a:spcBef>
                <a:spcPts val="600"/>
              </a:spcBef>
            </a:pPr>
            <a:r>
              <a:rPr lang="zh-CN" altLang="en-US" sz="2200" b="1" dirty="0" smtClean="0">
                <a:solidFill>
                  <a:schemeClr val="folHlink"/>
                </a:solidFill>
                <a:ea typeface="楷体_GB2312" pitchFamily="49" charset="-122"/>
              </a:rPr>
              <a:t>特点</a:t>
            </a:r>
            <a:r>
              <a:rPr lang="zh-CN" altLang="en-US" sz="2200" b="1" dirty="0" smtClean="0">
                <a:ea typeface="楷体_GB2312" pitchFamily="49" charset="-122"/>
              </a:rPr>
              <a:t>：用一组地址</a:t>
            </a:r>
            <a:r>
              <a:rPr lang="zh-CN" altLang="en-US" sz="2200" b="1" dirty="0" smtClean="0">
                <a:solidFill>
                  <a:srgbClr val="FB1F44"/>
                </a:solidFill>
                <a:ea typeface="楷体_GB2312" pitchFamily="49" charset="-122"/>
              </a:rPr>
              <a:t>连续</a:t>
            </a:r>
            <a:r>
              <a:rPr lang="zh-CN" altLang="en-US" sz="2200" b="1" dirty="0" smtClean="0">
                <a:ea typeface="楷体_GB2312" pitchFamily="49" charset="-122"/>
              </a:rPr>
              <a:t>的存储单元</a:t>
            </a:r>
            <a:r>
              <a:rPr lang="zh-CN" altLang="en-US" sz="2200" b="1" dirty="0" smtClean="0">
                <a:solidFill>
                  <a:srgbClr val="FB1F44"/>
                </a:solidFill>
                <a:ea typeface="楷体_GB2312" pitchFamily="49" charset="-122"/>
              </a:rPr>
              <a:t>依次</a:t>
            </a:r>
            <a:r>
              <a:rPr lang="zh-CN" altLang="en-US" sz="2200" b="1" dirty="0" smtClean="0">
                <a:ea typeface="楷体_GB2312" pitchFamily="49" charset="-122"/>
              </a:rPr>
              <a:t>存放</a:t>
            </a:r>
            <a:r>
              <a:rPr lang="zh-CN" altLang="en-US" sz="2200" b="1" dirty="0" smtClean="0">
                <a:solidFill>
                  <a:srgbClr val="FF0000"/>
                </a:solidFill>
                <a:ea typeface="楷体_GB2312" pitchFamily="49" charset="-122"/>
              </a:rPr>
              <a:t>自栈底到栈顶</a:t>
            </a:r>
            <a:r>
              <a:rPr lang="zh-CN" altLang="en-US" sz="2200" b="1" dirty="0" smtClean="0">
                <a:ea typeface="楷体_GB2312" pitchFamily="49" charset="-122"/>
              </a:rPr>
              <a:t>的数据元素，附设指针</a:t>
            </a:r>
            <a:r>
              <a:rPr lang="en-US" altLang="zh-CN" sz="2200" b="1" dirty="0" smtClean="0">
                <a:ea typeface="楷体_GB2312" pitchFamily="49" charset="-122"/>
              </a:rPr>
              <a:t>top</a:t>
            </a:r>
            <a:r>
              <a:rPr lang="zh-CN" altLang="en-US" sz="2200" b="1" dirty="0" smtClean="0">
                <a:ea typeface="楷体_GB2312" pitchFamily="49" charset="-122"/>
              </a:rPr>
              <a:t>指示栈顶元素在顺序栈中的位置</a:t>
            </a:r>
            <a:r>
              <a:rPr lang="zh-CN" altLang="en-US" sz="2200" b="1" dirty="0" smtClean="0">
                <a:latin typeface="Times New Roman" pitchFamily="18" charset="0"/>
              </a:rPr>
              <a:t>。</a:t>
            </a:r>
          </a:p>
          <a:p>
            <a:pPr algn="just" eaLnBrk="1" hangingPunct="1">
              <a:spcBef>
                <a:spcPts val="600"/>
              </a:spcBef>
            </a:pPr>
            <a:r>
              <a:rPr lang="zh-CN" altLang="en-US" sz="2400" b="1" dirty="0" smtClean="0">
                <a:ea typeface="楷体_GB2312" pitchFamily="49" charset="-122"/>
              </a:rPr>
              <a:t>顺序栈的</a:t>
            </a:r>
            <a:r>
              <a:rPr lang="en-US" altLang="zh-CN" sz="2400" b="1" dirty="0" smtClean="0">
                <a:ea typeface="楷体_GB2312" pitchFamily="49" charset="-122"/>
              </a:rPr>
              <a:t>C</a:t>
            </a:r>
            <a:r>
              <a:rPr lang="zh-CN" altLang="en-US" sz="2400" b="1" dirty="0" smtClean="0">
                <a:ea typeface="楷体_GB2312" pitchFamily="49" charset="-122"/>
              </a:rPr>
              <a:t>语言描述：</a:t>
            </a:r>
            <a:endParaRPr lang="zh-CN" altLang="en-US" sz="2400" b="1" dirty="0" smtClean="0"/>
          </a:p>
          <a:p>
            <a:pPr lvl="1" algn="just" eaLnBrk="1" hangingPunct="1">
              <a:spcBef>
                <a:spcPts val="600"/>
              </a:spcBef>
              <a:buFont typeface="Wingdings" pitchFamily="2" charset="2"/>
              <a:buNone/>
            </a:pPr>
            <a:r>
              <a:rPr lang="en-US" altLang="zh-CN" sz="2200" b="1" dirty="0" smtClean="0">
                <a:latin typeface="Times New Roman" pitchFamily="18" charset="0"/>
              </a:rPr>
              <a:t>#define STACK_INIT_SIZE 100</a:t>
            </a:r>
            <a:r>
              <a:rPr lang="en-US" altLang="zh-CN" sz="2200" b="1" dirty="0" smtClean="0">
                <a:solidFill>
                  <a:srgbClr val="008000"/>
                </a:solidFill>
                <a:latin typeface="Times New Roman" pitchFamily="18" charset="0"/>
              </a:rPr>
              <a:t>//</a:t>
            </a:r>
            <a:r>
              <a:rPr lang="zh-CN" altLang="en-US" sz="2200" b="1" dirty="0" smtClean="0">
                <a:solidFill>
                  <a:srgbClr val="008000"/>
                </a:solidFill>
                <a:latin typeface="Times New Roman" pitchFamily="18" charset="0"/>
                <a:ea typeface="楷体_GB2312" pitchFamily="49" charset="-122"/>
              </a:rPr>
              <a:t>为栈分配一个基本容量</a:t>
            </a:r>
            <a:endParaRPr lang="zh-CN" altLang="en-US" sz="2200" b="1" dirty="0" smtClean="0">
              <a:solidFill>
                <a:srgbClr val="008000"/>
              </a:solidFill>
              <a:latin typeface="Times New Roman" pitchFamily="18" charset="0"/>
            </a:endParaRPr>
          </a:p>
          <a:p>
            <a:pPr lvl="1" algn="just" eaLnBrk="1" hangingPunct="1">
              <a:spcBef>
                <a:spcPts val="600"/>
              </a:spcBef>
              <a:buFont typeface="Wingdings" pitchFamily="2" charset="2"/>
              <a:buNone/>
            </a:pPr>
            <a:r>
              <a:rPr lang="en-US" altLang="zh-CN" sz="2200" b="1" dirty="0" smtClean="0">
                <a:latin typeface="Times New Roman" pitchFamily="18" charset="0"/>
              </a:rPr>
              <a:t>#define STACKINCREMENT 10</a:t>
            </a:r>
            <a:r>
              <a:rPr lang="en-US" altLang="zh-CN" sz="2200" b="1" dirty="0" smtClean="0">
                <a:solidFill>
                  <a:srgbClr val="008000"/>
                </a:solidFill>
                <a:latin typeface="Times New Roman" pitchFamily="18" charset="0"/>
                <a:ea typeface="楷体_GB2312" pitchFamily="49" charset="-122"/>
              </a:rPr>
              <a:t>//</a:t>
            </a:r>
            <a:r>
              <a:rPr lang="zh-CN" altLang="en-US" sz="2200" b="1" dirty="0" smtClean="0">
                <a:solidFill>
                  <a:srgbClr val="008000"/>
                </a:solidFill>
                <a:latin typeface="Times New Roman" pitchFamily="18" charset="0"/>
                <a:ea typeface="楷体_GB2312" pitchFamily="49" charset="-122"/>
              </a:rPr>
              <a:t>存储空间分配增量</a:t>
            </a:r>
          </a:p>
          <a:p>
            <a:pPr lvl="1" algn="just" eaLnBrk="1" hangingPunct="1">
              <a:spcBef>
                <a:spcPts val="600"/>
              </a:spcBef>
              <a:buFont typeface="Wingdings" pitchFamily="2" charset="2"/>
              <a:buNone/>
            </a:pPr>
            <a:r>
              <a:rPr lang="en-US" altLang="zh-CN" sz="2200" b="1" dirty="0" err="1" smtClean="0">
                <a:latin typeface="Times New Roman" pitchFamily="18" charset="0"/>
              </a:rPr>
              <a:t>typedef</a:t>
            </a:r>
            <a:r>
              <a:rPr lang="en-US" altLang="zh-CN" sz="2200" b="1" dirty="0" smtClean="0">
                <a:latin typeface="Times New Roman" pitchFamily="18" charset="0"/>
              </a:rPr>
              <a:t> </a:t>
            </a:r>
            <a:r>
              <a:rPr lang="en-US" altLang="zh-CN" sz="2200" b="1" dirty="0" err="1" smtClean="0">
                <a:latin typeface="Times New Roman" pitchFamily="18" charset="0"/>
              </a:rPr>
              <a:t>struct</a:t>
            </a:r>
            <a:r>
              <a:rPr lang="en-US" altLang="zh-CN" sz="2200" b="1" dirty="0" smtClean="0">
                <a:latin typeface="Times New Roman" pitchFamily="18" charset="0"/>
              </a:rPr>
              <a:t>{</a:t>
            </a:r>
          </a:p>
          <a:p>
            <a:pPr lvl="1" algn="just" eaLnBrk="1" hangingPunct="1">
              <a:spcBef>
                <a:spcPts val="600"/>
              </a:spcBef>
              <a:buFont typeface="Wingdings" pitchFamily="2" charset="2"/>
              <a:buNone/>
            </a:pPr>
            <a:r>
              <a:rPr lang="en-US" altLang="zh-CN" sz="2200" b="1" dirty="0" smtClean="0">
                <a:latin typeface="Times New Roman" pitchFamily="18" charset="0"/>
              </a:rPr>
              <a:t>  </a:t>
            </a:r>
            <a:r>
              <a:rPr lang="en-US" altLang="zh-CN" sz="2200" b="1" dirty="0" err="1" smtClean="0">
                <a:latin typeface="Times New Roman" pitchFamily="18" charset="0"/>
              </a:rPr>
              <a:t>SElemType</a:t>
            </a:r>
            <a:r>
              <a:rPr lang="en-US" altLang="zh-CN" sz="2200" b="1" dirty="0" smtClean="0">
                <a:latin typeface="Times New Roman" pitchFamily="18" charset="0"/>
              </a:rPr>
              <a:t> *base;</a:t>
            </a:r>
            <a:r>
              <a:rPr lang="en-US" altLang="zh-CN" sz="2200" b="1" dirty="0" smtClean="0">
                <a:solidFill>
                  <a:srgbClr val="008000"/>
                </a:solidFill>
                <a:latin typeface="Times New Roman" pitchFamily="18" charset="0"/>
                <a:ea typeface="楷体_GB2312" pitchFamily="49" charset="-122"/>
              </a:rPr>
              <a:t>//</a:t>
            </a:r>
            <a:r>
              <a:rPr lang="zh-CN" altLang="en-US" sz="2200" b="1" dirty="0" smtClean="0">
                <a:solidFill>
                  <a:srgbClr val="008000"/>
                </a:solidFill>
                <a:latin typeface="Times New Roman" pitchFamily="18" charset="0"/>
                <a:ea typeface="楷体_GB2312" pitchFamily="49" charset="-122"/>
              </a:rPr>
              <a:t>栈底指针，始终指向栈底</a:t>
            </a:r>
            <a:r>
              <a:rPr lang="zh-CN" altLang="en-US" sz="2200" b="1" dirty="0" smtClean="0">
                <a:latin typeface="Times New Roman" pitchFamily="18" charset="0"/>
                <a:ea typeface="楷体_GB2312" pitchFamily="49" charset="-122"/>
              </a:rPr>
              <a:t>；</a:t>
            </a:r>
          </a:p>
          <a:p>
            <a:pPr lvl="1" algn="just" eaLnBrk="1" hangingPunct="1">
              <a:spcBef>
                <a:spcPts val="600"/>
              </a:spcBef>
              <a:buFont typeface="Wingdings" pitchFamily="2" charset="2"/>
              <a:buNone/>
            </a:pPr>
            <a:r>
              <a:rPr lang="zh-CN" altLang="en-US" sz="2200" b="1" dirty="0" smtClean="0">
                <a:latin typeface="Times New Roman" pitchFamily="18" charset="0"/>
                <a:ea typeface="楷体_GB2312" pitchFamily="49" charset="-122"/>
              </a:rPr>
              <a:t>  </a:t>
            </a:r>
            <a:r>
              <a:rPr lang="en-US" altLang="zh-CN" sz="2200" b="1" dirty="0" err="1" smtClean="0">
                <a:solidFill>
                  <a:srgbClr val="FF0000"/>
                </a:solidFill>
                <a:latin typeface="Times New Roman" pitchFamily="18" charset="0"/>
              </a:rPr>
              <a:t>SElemType</a:t>
            </a:r>
            <a:r>
              <a:rPr lang="en-US" altLang="zh-CN" sz="2200" b="1" dirty="0" smtClean="0">
                <a:solidFill>
                  <a:srgbClr val="FF0000"/>
                </a:solidFill>
                <a:latin typeface="Times New Roman" pitchFamily="18" charset="0"/>
              </a:rPr>
              <a:t> *top;  </a:t>
            </a:r>
            <a:r>
              <a:rPr lang="en-US" altLang="zh-CN" sz="2200" b="1" dirty="0" smtClean="0">
                <a:solidFill>
                  <a:srgbClr val="008000"/>
                </a:solidFill>
                <a:latin typeface="Times New Roman" pitchFamily="18" charset="0"/>
                <a:ea typeface="楷体_GB2312" pitchFamily="49" charset="-122"/>
              </a:rPr>
              <a:t>//</a:t>
            </a:r>
            <a:r>
              <a:rPr lang="zh-CN" altLang="en-US" sz="2000" b="1" dirty="0" smtClean="0">
                <a:solidFill>
                  <a:srgbClr val="008000"/>
                </a:solidFill>
                <a:latin typeface="Times New Roman" pitchFamily="18" charset="0"/>
                <a:ea typeface="楷体_GB2312" pitchFamily="49" charset="-122"/>
              </a:rPr>
              <a:t>栈顶指针，始终指向栈顶元素的</a:t>
            </a:r>
            <a:r>
              <a:rPr lang="zh-CN" altLang="en-US" sz="2000" b="1" dirty="0" smtClean="0">
                <a:solidFill>
                  <a:srgbClr val="FF0000"/>
                </a:solidFill>
                <a:latin typeface="Times New Roman" pitchFamily="18" charset="0"/>
                <a:ea typeface="楷体_GB2312" pitchFamily="49" charset="-122"/>
              </a:rPr>
              <a:t>下一个</a:t>
            </a:r>
            <a:r>
              <a:rPr lang="zh-CN" altLang="en-US" sz="2000" b="1" dirty="0" smtClean="0">
                <a:solidFill>
                  <a:srgbClr val="008000"/>
                </a:solidFill>
                <a:latin typeface="Times New Roman" pitchFamily="18" charset="0"/>
                <a:ea typeface="楷体_GB2312" pitchFamily="49" charset="-122"/>
              </a:rPr>
              <a:t>位置</a:t>
            </a:r>
            <a:endParaRPr lang="zh-CN" altLang="en-US" sz="2200" b="1" dirty="0" smtClean="0">
              <a:solidFill>
                <a:srgbClr val="008000"/>
              </a:solidFill>
              <a:latin typeface="Times New Roman" pitchFamily="18" charset="0"/>
              <a:ea typeface="楷体_GB2312" pitchFamily="49" charset="-122"/>
            </a:endParaRPr>
          </a:p>
          <a:p>
            <a:pPr lvl="1" algn="just" eaLnBrk="1" hangingPunct="1">
              <a:spcBef>
                <a:spcPts val="600"/>
              </a:spcBef>
              <a:buFont typeface="Wingdings" pitchFamily="2" charset="2"/>
              <a:buNone/>
            </a:pPr>
            <a:r>
              <a:rPr lang="zh-CN" altLang="en-US" sz="2200" dirty="0" smtClean="0">
                <a:latin typeface="Times New Roman" pitchFamily="18" charset="0"/>
              </a:rPr>
              <a:t>  </a:t>
            </a:r>
            <a:r>
              <a:rPr lang="en-US" altLang="zh-CN" sz="2200" b="1" dirty="0" err="1" smtClean="0">
                <a:latin typeface="Times New Roman" pitchFamily="18" charset="0"/>
              </a:rPr>
              <a:t>int</a:t>
            </a:r>
            <a:r>
              <a:rPr lang="en-US" altLang="zh-CN" sz="2200" b="1" dirty="0" smtClean="0">
                <a:latin typeface="Times New Roman" pitchFamily="18" charset="0"/>
              </a:rPr>
              <a:t> </a:t>
            </a:r>
            <a:r>
              <a:rPr lang="en-US" altLang="zh-CN" sz="2200" b="1" dirty="0" err="1" smtClean="0">
                <a:latin typeface="Times New Roman" pitchFamily="18" charset="0"/>
              </a:rPr>
              <a:t>stacksize</a:t>
            </a:r>
            <a:r>
              <a:rPr lang="en-US" altLang="zh-CN" sz="2200" b="1" dirty="0" smtClean="0">
                <a:latin typeface="Times New Roman" pitchFamily="18" charset="0"/>
              </a:rPr>
              <a:t>;         </a:t>
            </a:r>
            <a:r>
              <a:rPr lang="en-US" altLang="zh-CN" sz="2200" b="1" dirty="0" smtClean="0">
                <a:solidFill>
                  <a:srgbClr val="008000"/>
                </a:solidFill>
                <a:latin typeface="Times New Roman" pitchFamily="18" charset="0"/>
                <a:ea typeface="楷体_GB2312" pitchFamily="49" charset="-122"/>
              </a:rPr>
              <a:t>//</a:t>
            </a:r>
            <a:r>
              <a:rPr lang="zh-CN" altLang="en-US" sz="2200" b="1" dirty="0" smtClean="0">
                <a:solidFill>
                  <a:srgbClr val="008000"/>
                </a:solidFill>
                <a:latin typeface="Times New Roman" pitchFamily="18" charset="0"/>
                <a:ea typeface="楷体_GB2312" pitchFamily="49" charset="-122"/>
              </a:rPr>
              <a:t>栈的初始容量</a:t>
            </a:r>
          </a:p>
          <a:p>
            <a:pPr lvl="1" algn="just" eaLnBrk="1" hangingPunct="1">
              <a:spcBef>
                <a:spcPts val="600"/>
              </a:spcBef>
              <a:buFont typeface="Wingdings" pitchFamily="2" charset="2"/>
              <a:buNone/>
            </a:pPr>
            <a:r>
              <a:rPr lang="en-US" altLang="zh-CN" sz="2200" b="1" dirty="0" smtClean="0">
                <a:latin typeface="Times New Roman" pitchFamily="18" charset="0"/>
              </a:rPr>
              <a:t>}</a:t>
            </a:r>
            <a:r>
              <a:rPr lang="en-US" altLang="zh-CN" sz="2200" b="1" dirty="0" err="1" smtClean="0">
                <a:latin typeface="Times New Roman" pitchFamily="18" charset="0"/>
              </a:rPr>
              <a:t>SqStack</a:t>
            </a:r>
            <a:r>
              <a:rPr lang="en-US" altLang="zh-CN" sz="2200" b="1" dirty="0" smtClean="0">
                <a:latin typeface="Times New Roman" pitchFamily="18" charset="0"/>
              </a:rPr>
              <a:t>;</a:t>
            </a:r>
          </a:p>
        </p:txBody>
      </p:sp>
    </p:spTree>
    <p:extLst>
      <p:ext uri="{BB962C8B-B14F-4D97-AF65-F5344CB8AC3E}">
        <p14:creationId xmlns:p14="http://schemas.microsoft.com/office/powerpoint/2010/main" val="1690643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sz="3600" smtClean="0"/>
              <a:t>双向栈的出栈操作</a:t>
            </a:r>
          </a:p>
        </p:txBody>
      </p:sp>
      <p:sp>
        <p:nvSpPr>
          <p:cNvPr id="81923" name="Rectangle 3"/>
          <p:cNvSpPr>
            <a:spLocks noGrp="1" noChangeArrowheads="1"/>
          </p:cNvSpPr>
          <p:nvPr>
            <p:ph type="body" idx="1"/>
          </p:nvPr>
        </p:nvSpPr>
        <p:spPr>
          <a:xfrm>
            <a:off x="271864" y="1319435"/>
            <a:ext cx="8705774" cy="4707877"/>
          </a:xfrm>
        </p:spPr>
        <p:txBody>
          <a:bodyPr/>
          <a:lstStyle/>
          <a:p>
            <a:pPr eaLnBrk="1" hangingPunct="1">
              <a:spcBef>
                <a:spcPct val="0"/>
              </a:spcBef>
              <a:buFont typeface="Wingdings" pitchFamily="2" charset="2"/>
              <a:buNone/>
            </a:pPr>
            <a:r>
              <a:rPr lang="en-US" altLang="zh-CN" sz="2000" b="1" dirty="0" smtClean="0"/>
              <a:t>Status </a:t>
            </a:r>
            <a:r>
              <a:rPr lang="en-US" altLang="zh-CN" sz="2000" b="1" dirty="0" err="1" smtClean="0"/>
              <a:t>DulSqStackPop</a:t>
            </a:r>
            <a:r>
              <a:rPr lang="en-US" altLang="zh-CN" sz="2000" b="1" dirty="0" smtClean="0"/>
              <a:t>(</a:t>
            </a:r>
            <a:r>
              <a:rPr lang="en-US" altLang="zh-CN" sz="2000" b="1" dirty="0" err="1" smtClean="0"/>
              <a:t>DulSqStack</a:t>
            </a:r>
            <a:r>
              <a:rPr lang="en-US" altLang="zh-CN" sz="2000" b="1" dirty="0" smtClean="0"/>
              <a:t> &amp;</a:t>
            </a:r>
            <a:r>
              <a:rPr lang="en-US" altLang="zh-CN" sz="2000" b="1" dirty="0" err="1" smtClean="0"/>
              <a:t>S,ElemType</a:t>
            </a:r>
            <a:r>
              <a:rPr lang="en-US" altLang="zh-CN" sz="2000" b="1" dirty="0" smtClean="0"/>
              <a:t> &amp;x)</a:t>
            </a:r>
          </a:p>
          <a:p>
            <a:pPr eaLnBrk="1" hangingPunct="1">
              <a:spcBef>
                <a:spcPct val="0"/>
              </a:spcBef>
              <a:buFont typeface="Wingdings" pitchFamily="2" charset="2"/>
              <a:buNone/>
            </a:pPr>
            <a:r>
              <a:rPr lang="en-US" altLang="zh-CN" sz="2000" b="1" dirty="0" smtClean="0"/>
              <a:t>{	if((</a:t>
            </a:r>
            <a:r>
              <a:rPr lang="en-US" altLang="zh-CN" sz="2000" b="1" dirty="0" err="1" smtClean="0"/>
              <a:t>S.flag</a:t>
            </a:r>
            <a:r>
              <a:rPr lang="en-US" altLang="zh-CN" sz="2000" b="1" dirty="0" smtClean="0"/>
              <a:t>!=1)&amp;&amp;(</a:t>
            </a:r>
            <a:r>
              <a:rPr lang="en-US" altLang="zh-CN" sz="2000" b="1" dirty="0" err="1" smtClean="0"/>
              <a:t>S.flag</a:t>
            </a:r>
            <a:r>
              <a:rPr lang="en-US" altLang="zh-CN" sz="2000" b="1" dirty="0" smtClean="0"/>
              <a:t>!=2)) return ERROR;</a:t>
            </a:r>
            <a:r>
              <a:rPr lang="en-US" altLang="zh-CN" sz="2000" b="1" dirty="0" smtClean="0">
                <a:solidFill>
                  <a:srgbClr val="008000"/>
                </a:solidFill>
              </a:rPr>
              <a:t>//</a:t>
            </a:r>
            <a:r>
              <a:rPr lang="zh-CN" altLang="en-US" sz="2000" b="1" dirty="0" smtClean="0">
                <a:solidFill>
                  <a:srgbClr val="008000"/>
                </a:solidFill>
              </a:rPr>
              <a:t>出栈不是栈</a:t>
            </a:r>
            <a:r>
              <a:rPr lang="en-US" altLang="zh-CN" sz="2000" b="1" dirty="0" smtClean="0">
                <a:solidFill>
                  <a:srgbClr val="008000"/>
                </a:solidFill>
              </a:rPr>
              <a:t>1</a:t>
            </a:r>
            <a:r>
              <a:rPr lang="zh-CN" altLang="en-US" sz="2000" b="1" dirty="0" smtClean="0">
                <a:solidFill>
                  <a:srgbClr val="008000"/>
                </a:solidFill>
              </a:rPr>
              <a:t>和栈</a:t>
            </a:r>
            <a:r>
              <a:rPr lang="en-US" altLang="zh-CN" sz="2000" b="1" dirty="0" smtClean="0">
                <a:solidFill>
                  <a:srgbClr val="008000"/>
                </a:solidFill>
              </a:rPr>
              <a:t>2</a:t>
            </a:r>
          </a:p>
          <a:p>
            <a:pPr eaLnBrk="1" hangingPunct="1">
              <a:spcBef>
                <a:spcPct val="0"/>
              </a:spcBef>
              <a:buFont typeface="Wingdings" pitchFamily="2" charset="2"/>
              <a:buNone/>
            </a:pPr>
            <a:r>
              <a:rPr lang="en-US" altLang="zh-CN" sz="2000" b="1" dirty="0" smtClean="0"/>
              <a:t>	else</a:t>
            </a:r>
          </a:p>
          <a:p>
            <a:pPr eaLnBrk="1" hangingPunct="1">
              <a:spcBef>
                <a:spcPct val="0"/>
              </a:spcBef>
              <a:buFont typeface="Wingdings" pitchFamily="2" charset="2"/>
              <a:buNone/>
            </a:pPr>
            <a:r>
              <a:rPr lang="en-US" altLang="zh-CN" sz="2000" b="1" dirty="0" smtClean="0"/>
              <a:t>	{	switch(</a:t>
            </a:r>
            <a:r>
              <a:rPr lang="en-US" altLang="zh-CN" sz="2000" b="1" dirty="0" err="1" smtClean="0"/>
              <a:t>S.flag</a:t>
            </a:r>
            <a:r>
              <a:rPr lang="en-US" altLang="zh-CN" sz="2000" b="1" dirty="0" smtClean="0"/>
              <a:t>)</a:t>
            </a:r>
          </a:p>
          <a:p>
            <a:pPr eaLnBrk="1" hangingPunct="1">
              <a:spcBef>
                <a:spcPct val="0"/>
              </a:spcBef>
              <a:buFont typeface="Wingdings" pitchFamily="2" charset="2"/>
              <a:buNone/>
            </a:pPr>
            <a:r>
              <a:rPr lang="en-US" altLang="zh-CN" sz="2000" b="1" dirty="0" smtClean="0"/>
              <a:t>		{	case 1: if(S.top1&gt;0)</a:t>
            </a:r>
          </a:p>
          <a:p>
            <a:pPr eaLnBrk="1" hangingPunct="1">
              <a:spcBef>
                <a:spcPct val="0"/>
              </a:spcBef>
              <a:buFont typeface="Wingdings" pitchFamily="2" charset="2"/>
              <a:buNone/>
            </a:pPr>
            <a:r>
              <a:rPr lang="en-US" altLang="zh-CN" sz="2000" b="1" dirty="0" smtClean="0"/>
              <a:t>			             { S.top1--;   x=</a:t>
            </a:r>
            <a:r>
              <a:rPr lang="en-US" altLang="zh-CN" sz="2000" b="1" dirty="0" err="1" smtClean="0"/>
              <a:t>S.elem</a:t>
            </a:r>
            <a:r>
              <a:rPr lang="en-US" altLang="zh-CN" sz="2000" b="1" dirty="0" smtClean="0"/>
              <a:t>[S.top1]; }</a:t>
            </a:r>
          </a:p>
          <a:p>
            <a:pPr eaLnBrk="1" hangingPunct="1">
              <a:spcBef>
                <a:spcPct val="0"/>
              </a:spcBef>
              <a:buFont typeface="Wingdings" pitchFamily="2" charset="2"/>
              <a:buNone/>
            </a:pPr>
            <a:r>
              <a:rPr lang="en-US" altLang="zh-CN" sz="2000" b="1" dirty="0" smtClean="0"/>
              <a:t>			             else	return ERROR;</a:t>
            </a:r>
          </a:p>
          <a:p>
            <a:pPr eaLnBrk="1" hangingPunct="1">
              <a:spcBef>
                <a:spcPct val="0"/>
              </a:spcBef>
              <a:buFont typeface="Wingdings" pitchFamily="2" charset="2"/>
              <a:buNone/>
            </a:pPr>
            <a:r>
              <a:rPr lang="en-US" altLang="zh-CN" sz="2000" b="1" dirty="0" smtClean="0"/>
              <a:t>			             break;</a:t>
            </a:r>
          </a:p>
          <a:p>
            <a:pPr eaLnBrk="1" hangingPunct="1">
              <a:spcBef>
                <a:spcPct val="0"/>
              </a:spcBef>
              <a:buFont typeface="Wingdings" pitchFamily="2" charset="2"/>
              <a:buNone/>
            </a:pPr>
            <a:r>
              <a:rPr lang="en-US" altLang="zh-CN" sz="2000" b="1" dirty="0" smtClean="0"/>
              <a:t>		            case 2: if(S.top2&lt;MAXSTACKSIZE-1)</a:t>
            </a:r>
          </a:p>
          <a:p>
            <a:pPr eaLnBrk="1" hangingPunct="1">
              <a:spcBef>
                <a:spcPct val="0"/>
              </a:spcBef>
              <a:buFont typeface="Wingdings" pitchFamily="2" charset="2"/>
              <a:buNone/>
            </a:pPr>
            <a:r>
              <a:rPr lang="en-US" altLang="zh-CN" sz="2000" b="1" dirty="0" smtClean="0"/>
              <a:t>			             {  S.top2++;	   x=</a:t>
            </a:r>
            <a:r>
              <a:rPr lang="en-US" altLang="zh-CN" sz="2000" b="1" dirty="0" err="1" smtClean="0"/>
              <a:t>S.elem</a:t>
            </a:r>
            <a:r>
              <a:rPr lang="en-US" altLang="zh-CN" sz="2000" b="1" dirty="0" smtClean="0"/>
              <a:t>[S.top2];	 }</a:t>
            </a:r>
          </a:p>
          <a:p>
            <a:pPr eaLnBrk="1" hangingPunct="1">
              <a:spcBef>
                <a:spcPct val="0"/>
              </a:spcBef>
              <a:buFont typeface="Wingdings" pitchFamily="2" charset="2"/>
              <a:buNone/>
            </a:pPr>
            <a:r>
              <a:rPr lang="en-US" altLang="zh-CN" sz="2000" b="1" dirty="0" smtClean="0"/>
              <a:t>			             else	return ERROR;</a:t>
            </a:r>
          </a:p>
          <a:p>
            <a:pPr eaLnBrk="1" hangingPunct="1">
              <a:spcBef>
                <a:spcPct val="0"/>
              </a:spcBef>
              <a:buFont typeface="Wingdings" pitchFamily="2" charset="2"/>
              <a:buNone/>
            </a:pPr>
            <a:r>
              <a:rPr lang="en-US" altLang="zh-CN" sz="2000" b="1" dirty="0" smtClean="0"/>
              <a:t>			             break;</a:t>
            </a:r>
          </a:p>
          <a:p>
            <a:pPr eaLnBrk="1" hangingPunct="1">
              <a:spcBef>
                <a:spcPct val="0"/>
              </a:spcBef>
              <a:buFont typeface="Wingdings" pitchFamily="2" charset="2"/>
              <a:buNone/>
            </a:pPr>
            <a:r>
              <a:rPr lang="en-US" altLang="zh-CN" sz="2000" b="1" dirty="0" smtClean="0"/>
              <a:t>		 }</a:t>
            </a:r>
            <a:r>
              <a:rPr lang="en-US" altLang="zh-CN" sz="2000" b="1" dirty="0" smtClean="0">
                <a:solidFill>
                  <a:srgbClr val="008000"/>
                </a:solidFill>
              </a:rPr>
              <a:t>//switch</a:t>
            </a:r>
          </a:p>
          <a:p>
            <a:pPr eaLnBrk="1" hangingPunct="1">
              <a:spcBef>
                <a:spcPct val="0"/>
              </a:spcBef>
              <a:buFont typeface="Wingdings" pitchFamily="2" charset="2"/>
              <a:buNone/>
            </a:pPr>
            <a:r>
              <a:rPr lang="en-US" altLang="zh-CN" sz="2000" b="1" dirty="0" smtClean="0"/>
              <a:t>	}</a:t>
            </a:r>
            <a:r>
              <a:rPr lang="en-US" altLang="zh-CN" sz="2000" b="1" dirty="0" smtClean="0">
                <a:solidFill>
                  <a:srgbClr val="008000"/>
                </a:solidFill>
              </a:rPr>
              <a:t>//else</a:t>
            </a:r>
          </a:p>
          <a:p>
            <a:pPr eaLnBrk="1" hangingPunct="1">
              <a:spcBef>
                <a:spcPct val="0"/>
              </a:spcBef>
              <a:buFont typeface="Wingdings" pitchFamily="2" charset="2"/>
              <a:buNone/>
            </a:pPr>
            <a:r>
              <a:rPr lang="en-US" altLang="zh-CN" sz="2000" b="1" dirty="0" smtClean="0"/>
              <a:t>	return OK;</a:t>
            </a:r>
          </a:p>
          <a:p>
            <a:pPr eaLnBrk="1" hangingPunct="1">
              <a:spcBef>
                <a:spcPct val="0"/>
              </a:spcBef>
              <a:buFont typeface="Wingdings" pitchFamily="2" charset="2"/>
              <a:buNone/>
            </a:pPr>
            <a:r>
              <a:rPr lang="en-US" altLang="zh-CN" sz="2000" b="1" dirty="0" smtClean="0"/>
              <a:t>}</a:t>
            </a:r>
          </a:p>
        </p:txBody>
      </p:sp>
      <p:sp>
        <p:nvSpPr>
          <p:cNvPr id="8192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7EB632A4-62FB-4662-A9D3-DB22C5C2ADF6}" type="slidenum">
              <a:rPr lang="en-US" altLang="zh-CN" sz="1400"/>
              <a:pPr>
                <a:spcBef>
                  <a:spcPct val="0"/>
                </a:spcBef>
                <a:buClrTx/>
                <a:buSzTx/>
                <a:buFontTx/>
                <a:buNone/>
              </a:pPr>
              <a:t>50</a:t>
            </a:fld>
            <a:endParaRPr lang="en-US" altLang="zh-CN" sz="1400"/>
          </a:p>
        </p:txBody>
      </p:sp>
    </p:spTree>
    <p:extLst>
      <p:ext uri="{BB962C8B-B14F-4D97-AF65-F5344CB8AC3E}">
        <p14:creationId xmlns:p14="http://schemas.microsoft.com/office/powerpoint/2010/main" val="2357540652"/>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sz="3600" smtClean="0"/>
              <a:t>双向栈元素输出操作</a:t>
            </a:r>
          </a:p>
        </p:txBody>
      </p:sp>
      <p:sp>
        <p:nvSpPr>
          <p:cNvPr id="82947" name="Rectangle 3"/>
          <p:cNvSpPr>
            <a:spLocks noGrp="1" noChangeArrowheads="1"/>
          </p:cNvSpPr>
          <p:nvPr>
            <p:ph type="body" idx="1"/>
          </p:nvPr>
        </p:nvSpPr>
        <p:spPr>
          <a:xfrm>
            <a:off x="2700324" y="1081824"/>
            <a:ext cx="5516397" cy="5776175"/>
          </a:xfrm>
        </p:spPr>
        <p:txBody>
          <a:bodyPr/>
          <a:lstStyle/>
          <a:p>
            <a:pPr eaLnBrk="1" hangingPunct="1">
              <a:lnSpc>
                <a:spcPct val="80000"/>
              </a:lnSpc>
              <a:buFont typeface="Wingdings" pitchFamily="2" charset="2"/>
              <a:buNone/>
            </a:pPr>
            <a:r>
              <a:rPr lang="en-US" altLang="zh-CN" sz="1800" b="1" dirty="0" smtClean="0"/>
              <a:t>Status Print(</a:t>
            </a:r>
            <a:r>
              <a:rPr lang="en-US" altLang="zh-CN" sz="1800" b="1" dirty="0" err="1" smtClean="0"/>
              <a:t>DulSqStack</a:t>
            </a:r>
            <a:r>
              <a:rPr lang="en-US" altLang="zh-CN" sz="1800" b="1" dirty="0" smtClean="0"/>
              <a:t> &amp;S)</a:t>
            </a:r>
          </a:p>
          <a:p>
            <a:pPr eaLnBrk="1" hangingPunct="1">
              <a:lnSpc>
                <a:spcPct val="80000"/>
              </a:lnSpc>
              <a:buFont typeface="Wingdings" pitchFamily="2" charset="2"/>
              <a:buNone/>
            </a:pPr>
            <a:r>
              <a:rPr lang="en-US" altLang="zh-CN" sz="1800" b="1" dirty="0" smtClean="0"/>
              <a:t>{	</a:t>
            </a:r>
            <a:r>
              <a:rPr lang="en-US" altLang="zh-CN" sz="1800" b="1" dirty="0" err="1" smtClean="0"/>
              <a:t>int</a:t>
            </a:r>
            <a:r>
              <a:rPr lang="en-US" altLang="zh-CN" sz="1800" b="1" dirty="0" smtClean="0"/>
              <a:t> p;	</a:t>
            </a:r>
          </a:p>
          <a:p>
            <a:pPr eaLnBrk="1" hangingPunct="1">
              <a:lnSpc>
                <a:spcPct val="80000"/>
              </a:lnSpc>
              <a:buFont typeface="Wingdings" pitchFamily="2" charset="2"/>
              <a:buNone/>
            </a:pPr>
            <a:r>
              <a:rPr lang="en-US" altLang="zh-CN" sz="1800" b="1" dirty="0" smtClean="0"/>
              <a:t>	switch(</a:t>
            </a:r>
            <a:r>
              <a:rPr lang="en-US" altLang="zh-CN" sz="1800" b="1" dirty="0" err="1" smtClean="0"/>
              <a:t>S.flag</a:t>
            </a:r>
            <a:r>
              <a:rPr lang="en-US" altLang="zh-CN" sz="1800" b="1" dirty="0" smtClean="0"/>
              <a:t>)</a:t>
            </a:r>
          </a:p>
          <a:p>
            <a:pPr eaLnBrk="1" hangingPunct="1">
              <a:lnSpc>
                <a:spcPct val="80000"/>
              </a:lnSpc>
              <a:buFont typeface="Wingdings" pitchFamily="2" charset="2"/>
              <a:buNone/>
            </a:pPr>
            <a:r>
              <a:rPr lang="en-US" altLang="zh-CN" sz="1800" b="1" dirty="0" smtClean="0"/>
              <a:t>	{</a:t>
            </a:r>
          </a:p>
          <a:p>
            <a:pPr eaLnBrk="1" hangingPunct="1">
              <a:lnSpc>
                <a:spcPct val="80000"/>
              </a:lnSpc>
              <a:buFont typeface="Wingdings" pitchFamily="2" charset="2"/>
              <a:buNone/>
            </a:pPr>
            <a:r>
              <a:rPr lang="en-US" altLang="zh-CN" sz="1800" b="1" dirty="0" smtClean="0"/>
              <a:t>	case 1: p=0;    while(p&lt;S.top1)</a:t>
            </a:r>
          </a:p>
          <a:p>
            <a:pPr eaLnBrk="1" hangingPunct="1">
              <a:lnSpc>
                <a:spcPct val="80000"/>
              </a:lnSpc>
              <a:buFont typeface="Wingdings" pitchFamily="2" charset="2"/>
              <a:buNone/>
            </a:pPr>
            <a:r>
              <a:rPr lang="en-US" altLang="zh-CN" sz="1800" b="1" dirty="0" smtClean="0"/>
              <a:t>			{</a:t>
            </a:r>
          </a:p>
          <a:p>
            <a:pPr eaLnBrk="1" hangingPunct="1">
              <a:lnSpc>
                <a:spcPct val="80000"/>
              </a:lnSpc>
              <a:buFont typeface="Wingdings" pitchFamily="2" charset="2"/>
              <a:buNone/>
            </a:pPr>
            <a:r>
              <a:rPr lang="en-US" altLang="zh-CN" sz="1800" b="1" dirty="0" smtClean="0"/>
              <a:t>				</a:t>
            </a:r>
            <a:r>
              <a:rPr lang="en-US" altLang="zh-CN" sz="1800" b="1" dirty="0" err="1" smtClean="0"/>
              <a:t>printf</a:t>
            </a:r>
            <a:r>
              <a:rPr lang="en-US" altLang="zh-CN" sz="1800" b="1" dirty="0" smtClean="0"/>
              <a:t>("%d",</a:t>
            </a:r>
            <a:r>
              <a:rPr lang="en-US" altLang="zh-CN" sz="1800" b="1" dirty="0" err="1" smtClean="0"/>
              <a:t>S.elem</a:t>
            </a:r>
            <a:r>
              <a:rPr lang="en-US" altLang="zh-CN" sz="1800" b="1" dirty="0" smtClean="0"/>
              <a:t>[p]);</a:t>
            </a:r>
          </a:p>
          <a:p>
            <a:pPr eaLnBrk="1" hangingPunct="1">
              <a:lnSpc>
                <a:spcPct val="80000"/>
              </a:lnSpc>
              <a:buFont typeface="Wingdings" pitchFamily="2" charset="2"/>
              <a:buNone/>
            </a:pPr>
            <a:r>
              <a:rPr lang="en-US" altLang="zh-CN" sz="1800" b="1" dirty="0" smtClean="0"/>
              <a:t>				p++;</a:t>
            </a:r>
          </a:p>
          <a:p>
            <a:pPr eaLnBrk="1" hangingPunct="1">
              <a:lnSpc>
                <a:spcPct val="80000"/>
              </a:lnSpc>
              <a:buFont typeface="Wingdings" pitchFamily="2" charset="2"/>
              <a:buNone/>
            </a:pPr>
            <a:r>
              <a:rPr lang="en-US" altLang="zh-CN" sz="1800" b="1" dirty="0" smtClean="0"/>
              <a:t>			}</a:t>
            </a:r>
          </a:p>
          <a:p>
            <a:pPr eaLnBrk="1" hangingPunct="1">
              <a:lnSpc>
                <a:spcPct val="80000"/>
              </a:lnSpc>
              <a:buFont typeface="Wingdings" pitchFamily="2" charset="2"/>
              <a:buNone/>
            </a:pPr>
            <a:r>
              <a:rPr lang="en-US" altLang="zh-CN" sz="1800" b="1" dirty="0" smtClean="0"/>
              <a:t>		    break;</a:t>
            </a:r>
          </a:p>
          <a:p>
            <a:pPr eaLnBrk="1" hangingPunct="1">
              <a:lnSpc>
                <a:spcPct val="80000"/>
              </a:lnSpc>
              <a:buFont typeface="Wingdings" pitchFamily="2" charset="2"/>
              <a:buNone/>
            </a:pPr>
            <a:r>
              <a:rPr lang="en-US" altLang="zh-CN" sz="1800" b="1" dirty="0" smtClean="0"/>
              <a:t>	case 2: p=MAXSTACKSIZE;    </a:t>
            </a:r>
          </a:p>
          <a:p>
            <a:pPr eaLnBrk="1" hangingPunct="1">
              <a:lnSpc>
                <a:spcPct val="80000"/>
              </a:lnSpc>
              <a:buFont typeface="Wingdings" pitchFamily="2" charset="2"/>
              <a:buNone/>
            </a:pPr>
            <a:r>
              <a:rPr lang="en-US" altLang="zh-CN" sz="1800" b="1" dirty="0" smtClean="0"/>
              <a:t>                  while(p&gt;S.top2)</a:t>
            </a:r>
          </a:p>
          <a:p>
            <a:pPr eaLnBrk="1" hangingPunct="1">
              <a:lnSpc>
                <a:spcPct val="80000"/>
              </a:lnSpc>
              <a:buFont typeface="Wingdings" pitchFamily="2" charset="2"/>
              <a:buNone/>
            </a:pPr>
            <a:r>
              <a:rPr lang="en-US" altLang="zh-CN" sz="1800" b="1" dirty="0" smtClean="0"/>
              <a:t>	            {</a:t>
            </a:r>
            <a:r>
              <a:rPr lang="en-US" altLang="zh-CN" sz="1800" b="1" dirty="0" err="1" smtClean="0"/>
              <a:t>printf</a:t>
            </a:r>
            <a:r>
              <a:rPr lang="en-US" altLang="zh-CN" sz="1800" b="1" dirty="0" smtClean="0"/>
              <a:t>("%d",</a:t>
            </a:r>
            <a:r>
              <a:rPr lang="en-US" altLang="zh-CN" sz="1800" b="1" dirty="0" err="1" smtClean="0"/>
              <a:t>S.elem</a:t>
            </a:r>
            <a:r>
              <a:rPr lang="en-US" altLang="zh-CN" sz="1800" b="1" dirty="0" smtClean="0"/>
              <a:t>[p]);p--;}</a:t>
            </a:r>
          </a:p>
          <a:p>
            <a:pPr eaLnBrk="1" hangingPunct="1">
              <a:lnSpc>
                <a:spcPct val="80000"/>
              </a:lnSpc>
              <a:buFont typeface="Wingdings" pitchFamily="2" charset="2"/>
              <a:buNone/>
            </a:pPr>
            <a:r>
              <a:rPr lang="en-US" altLang="zh-CN" sz="1800" b="1" dirty="0" smtClean="0"/>
              <a:t>		    break;</a:t>
            </a:r>
          </a:p>
          <a:p>
            <a:pPr eaLnBrk="1" hangingPunct="1">
              <a:lnSpc>
                <a:spcPct val="80000"/>
              </a:lnSpc>
              <a:buFont typeface="Wingdings" pitchFamily="2" charset="2"/>
              <a:buNone/>
            </a:pPr>
            <a:r>
              <a:rPr lang="en-US" altLang="zh-CN" sz="1800" b="1" dirty="0" smtClean="0"/>
              <a:t>	}</a:t>
            </a:r>
          </a:p>
          <a:p>
            <a:pPr eaLnBrk="1" hangingPunct="1">
              <a:lnSpc>
                <a:spcPct val="80000"/>
              </a:lnSpc>
              <a:buFont typeface="Wingdings" pitchFamily="2" charset="2"/>
              <a:buNone/>
            </a:pPr>
            <a:r>
              <a:rPr lang="en-US" altLang="zh-CN" sz="1800" b="1" dirty="0" smtClean="0"/>
              <a:t>	return OK;</a:t>
            </a:r>
          </a:p>
          <a:p>
            <a:pPr eaLnBrk="1" hangingPunct="1">
              <a:lnSpc>
                <a:spcPct val="80000"/>
              </a:lnSpc>
              <a:buFont typeface="Wingdings" pitchFamily="2" charset="2"/>
              <a:buNone/>
            </a:pPr>
            <a:r>
              <a:rPr lang="en-US" altLang="zh-CN" sz="1800" b="1" dirty="0" smtClean="0"/>
              <a:t>}</a:t>
            </a:r>
          </a:p>
        </p:txBody>
      </p:sp>
    </p:spTree>
    <p:extLst>
      <p:ext uri="{BB962C8B-B14F-4D97-AF65-F5344CB8AC3E}">
        <p14:creationId xmlns:p14="http://schemas.microsoft.com/office/powerpoint/2010/main" val="939228870"/>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853831" y="5659438"/>
            <a:ext cx="3124743" cy="679450"/>
          </a:xfrm>
        </p:spPr>
        <p:txBody>
          <a:bodyPr/>
          <a:lstStyle/>
          <a:p>
            <a:pPr eaLnBrk="1" hangingPunct="1"/>
            <a:r>
              <a:rPr lang="zh-CN" altLang="en-US" sz="2800" b="1" dirty="0" smtClean="0">
                <a:solidFill>
                  <a:schemeClr val="folHlink"/>
                </a:solidFill>
                <a:latin typeface="微软雅黑" pitchFamily="34" charset="-122"/>
                <a:ea typeface="微软雅黑" pitchFamily="34" charset="-122"/>
              </a:rPr>
              <a:t>栈 知识结构图</a:t>
            </a:r>
          </a:p>
        </p:txBody>
      </p:sp>
      <p:sp>
        <p:nvSpPr>
          <p:cNvPr id="83971" name="Line 4"/>
          <p:cNvSpPr>
            <a:spLocks noChangeShapeType="1"/>
          </p:cNvSpPr>
          <p:nvPr/>
        </p:nvSpPr>
        <p:spPr bwMode="auto">
          <a:xfrm>
            <a:off x="304853" y="1758950"/>
            <a:ext cx="12972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2" name="Line 5"/>
          <p:cNvSpPr>
            <a:spLocks noChangeShapeType="1"/>
          </p:cNvSpPr>
          <p:nvPr/>
        </p:nvSpPr>
        <p:spPr bwMode="auto">
          <a:xfrm>
            <a:off x="925674" y="1546225"/>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3" name="Line 6"/>
          <p:cNvSpPr>
            <a:spLocks noChangeShapeType="1"/>
          </p:cNvSpPr>
          <p:nvPr/>
        </p:nvSpPr>
        <p:spPr bwMode="auto">
          <a:xfrm>
            <a:off x="6619437" y="1546225"/>
            <a:ext cx="0" cy="204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4" name="Text Box 7"/>
          <p:cNvSpPr txBox="1">
            <a:spLocks noChangeArrowheads="1"/>
          </p:cNvSpPr>
          <p:nvPr/>
        </p:nvSpPr>
        <p:spPr bwMode="auto">
          <a:xfrm>
            <a:off x="3815426" y="115889"/>
            <a:ext cx="1038405" cy="50323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800" b="1">
                <a:latin typeface="楷体_GB2312" pitchFamily="49" charset="-122"/>
                <a:ea typeface="楷体_GB2312" pitchFamily="49" charset="-122"/>
              </a:rPr>
              <a:t>栈</a:t>
            </a:r>
          </a:p>
        </p:txBody>
      </p:sp>
      <p:sp>
        <p:nvSpPr>
          <p:cNvPr id="83975" name="Text Box 8"/>
          <p:cNvSpPr txBox="1">
            <a:spLocks noChangeArrowheads="1"/>
          </p:cNvSpPr>
          <p:nvPr/>
        </p:nvSpPr>
        <p:spPr bwMode="auto">
          <a:xfrm>
            <a:off x="203236" y="1042989"/>
            <a:ext cx="1440113" cy="50323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基本知识</a:t>
            </a:r>
          </a:p>
        </p:txBody>
      </p:sp>
      <p:sp>
        <p:nvSpPr>
          <p:cNvPr id="83976" name="Text Box 9"/>
          <p:cNvSpPr txBox="1">
            <a:spLocks noChangeArrowheads="1"/>
          </p:cNvSpPr>
          <p:nvPr/>
        </p:nvSpPr>
        <p:spPr bwMode="auto">
          <a:xfrm>
            <a:off x="5850954" y="1042989"/>
            <a:ext cx="1541730" cy="50323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应用</a:t>
            </a:r>
          </a:p>
        </p:txBody>
      </p:sp>
      <p:sp>
        <p:nvSpPr>
          <p:cNvPr id="83977" name="Text Box 10"/>
          <p:cNvSpPr txBox="1">
            <a:spLocks noChangeArrowheads="1"/>
          </p:cNvSpPr>
          <p:nvPr/>
        </p:nvSpPr>
        <p:spPr bwMode="auto">
          <a:xfrm>
            <a:off x="2400717" y="3586164"/>
            <a:ext cx="1440113" cy="43338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基本操作</a:t>
            </a:r>
          </a:p>
        </p:txBody>
      </p:sp>
      <p:sp>
        <p:nvSpPr>
          <p:cNvPr id="83978" name="Text Box 11"/>
          <p:cNvSpPr txBox="1">
            <a:spLocks noChangeArrowheads="1"/>
          </p:cNvSpPr>
          <p:nvPr/>
        </p:nvSpPr>
        <p:spPr bwMode="auto">
          <a:xfrm>
            <a:off x="33344" y="1984375"/>
            <a:ext cx="519202" cy="19431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定义与特点</a:t>
            </a:r>
          </a:p>
        </p:txBody>
      </p:sp>
      <p:sp>
        <p:nvSpPr>
          <p:cNvPr id="83979" name="Text Box 12"/>
          <p:cNvSpPr txBox="1">
            <a:spLocks noChangeArrowheads="1"/>
          </p:cNvSpPr>
          <p:nvPr/>
        </p:nvSpPr>
        <p:spPr bwMode="auto">
          <a:xfrm>
            <a:off x="689095" y="1984375"/>
            <a:ext cx="519203" cy="19431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en-US" altLang="zh-CN" sz="2400" b="1" dirty="0" smtClean="0">
                <a:latin typeface="楷体_GB2312" pitchFamily="49" charset="-122"/>
                <a:ea typeface="楷体_GB2312" pitchFamily="49" charset="-122"/>
              </a:rPr>
              <a:t>A</a:t>
            </a:r>
          </a:p>
          <a:p>
            <a:pPr algn="ctr">
              <a:spcBef>
                <a:spcPct val="0"/>
              </a:spcBef>
              <a:buFontTx/>
              <a:buNone/>
            </a:pPr>
            <a:r>
              <a:rPr lang="en-US" altLang="zh-CN" sz="2400" b="1" dirty="0" smtClean="0">
                <a:latin typeface="楷体_GB2312" pitchFamily="49" charset="-122"/>
                <a:ea typeface="楷体_GB2312" pitchFamily="49" charset="-122"/>
              </a:rPr>
              <a:t>D</a:t>
            </a:r>
          </a:p>
          <a:p>
            <a:pPr algn="ctr">
              <a:spcBef>
                <a:spcPct val="0"/>
              </a:spcBef>
              <a:buFontTx/>
              <a:buNone/>
            </a:pPr>
            <a:r>
              <a:rPr lang="en-US" altLang="zh-CN" sz="2400" b="1" dirty="0" smtClean="0">
                <a:latin typeface="楷体_GB2312" pitchFamily="49" charset="-122"/>
                <a:ea typeface="楷体_GB2312" pitchFamily="49" charset="-122"/>
              </a:rPr>
              <a:t>T</a:t>
            </a:r>
            <a:endParaRPr lang="zh-CN" altLang="en-US" sz="2400" b="1" dirty="0">
              <a:latin typeface="楷体_GB2312" pitchFamily="49" charset="-122"/>
              <a:ea typeface="楷体_GB2312" pitchFamily="49" charset="-122"/>
            </a:endParaRPr>
          </a:p>
        </p:txBody>
      </p:sp>
      <p:sp>
        <p:nvSpPr>
          <p:cNvPr id="83980" name="Text Box 13"/>
          <p:cNvSpPr txBox="1">
            <a:spLocks noChangeArrowheads="1"/>
          </p:cNvSpPr>
          <p:nvPr/>
        </p:nvSpPr>
        <p:spPr bwMode="auto">
          <a:xfrm>
            <a:off x="1316267" y="1984375"/>
            <a:ext cx="519202" cy="19431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入出</a:t>
            </a:r>
          </a:p>
          <a:p>
            <a:pPr algn="ctr">
              <a:spcBef>
                <a:spcPct val="0"/>
              </a:spcBef>
              <a:buFontTx/>
              <a:buNone/>
            </a:pPr>
            <a:r>
              <a:rPr lang="zh-CN" altLang="en-US" sz="2400" b="1">
                <a:latin typeface="楷体_GB2312" pitchFamily="49" charset="-122"/>
                <a:ea typeface="楷体_GB2312" pitchFamily="49" charset="-122"/>
              </a:rPr>
              <a:t>栈规律</a:t>
            </a:r>
            <a:endParaRPr lang="zh-CN" altLang="en-US" sz="2400">
              <a:latin typeface="楷体_GB2312" pitchFamily="49" charset="-122"/>
              <a:ea typeface="楷体_GB2312" pitchFamily="49" charset="-122"/>
            </a:endParaRPr>
          </a:p>
        </p:txBody>
      </p:sp>
      <p:sp>
        <p:nvSpPr>
          <p:cNvPr id="83981" name="Text Box 14"/>
          <p:cNvSpPr txBox="1">
            <a:spLocks noChangeArrowheads="1"/>
          </p:cNvSpPr>
          <p:nvPr/>
        </p:nvSpPr>
        <p:spPr bwMode="auto">
          <a:xfrm>
            <a:off x="2268932" y="4403726"/>
            <a:ext cx="519202" cy="226536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初始化和销毁</a:t>
            </a:r>
          </a:p>
        </p:txBody>
      </p:sp>
      <p:sp>
        <p:nvSpPr>
          <p:cNvPr id="83982" name="Text Box 15"/>
          <p:cNvSpPr txBox="1">
            <a:spLocks noChangeArrowheads="1"/>
          </p:cNvSpPr>
          <p:nvPr/>
        </p:nvSpPr>
        <p:spPr bwMode="auto">
          <a:xfrm>
            <a:off x="3435947" y="4403725"/>
            <a:ext cx="519203" cy="19431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取栈顶元素</a:t>
            </a:r>
            <a:endParaRPr lang="zh-CN" altLang="en-US" sz="2400">
              <a:latin typeface="楷体_GB2312" pitchFamily="49" charset="-122"/>
              <a:ea typeface="楷体_GB2312" pitchFamily="49" charset="-122"/>
            </a:endParaRPr>
          </a:p>
        </p:txBody>
      </p:sp>
      <p:sp>
        <p:nvSpPr>
          <p:cNvPr id="83983" name="Text Box 16"/>
          <p:cNvSpPr txBox="1">
            <a:spLocks noChangeArrowheads="1"/>
          </p:cNvSpPr>
          <p:nvPr/>
        </p:nvSpPr>
        <p:spPr bwMode="auto">
          <a:xfrm>
            <a:off x="7510180" y="1985963"/>
            <a:ext cx="519203" cy="19431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表达式求值</a:t>
            </a:r>
            <a:endParaRPr lang="zh-CN" altLang="en-US" sz="2400">
              <a:latin typeface="楷体_GB2312" pitchFamily="49" charset="-122"/>
              <a:ea typeface="楷体_GB2312" pitchFamily="49" charset="-122"/>
            </a:endParaRPr>
          </a:p>
        </p:txBody>
      </p:sp>
      <p:sp>
        <p:nvSpPr>
          <p:cNvPr id="83984" name="Text Box 17"/>
          <p:cNvSpPr txBox="1">
            <a:spLocks noChangeArrowheads="1"/>
          </p:cNvSpPr>
          <p:nvPr/>
        </p:nvSpPr>
        <p:spPr bwMode="auto">
          <a:xfrm>
            <a:off x="8105596" y="1976439"/>
            <a:ext cx="517615" cy="377348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000" b="1">
                <a:latin typeface="楷体_GB2312" pitchFamily="49" charset="-122"/>
                <a:ea typeface="楷体_GB2312" pitchFamily="49" charset="-122"/>
              </a:rPr>
              <a:t>系统工作栈、函数递归调用</a:t>
            </a:r>
            <a:endParaRPr lang="zh-CN" altLang="en-US" sz="2000">
              <a:latin typeface="楷体_GB2312" pitchFamily="49" charset="-122"/>
              <a:ea typeface="楷体_GB2312" pitchFamily="49" charset="-122"/>
            </a:endParaRPr>
          </a:p>
        </p:txBody>
      </p:sp>
      <p:sp>
        <p:nvSpPr>
          <p:cNvPr id="83985" name="Text Box 18"/>
          <p:cNvSpPr txBox="1">
            <a:spLocks noChangeArrowheads="1"/>
          </p:cNvSpPr>
          <p:nvPr/>
        </p:nvSpPr>
        <p:spPr bwMode="auto">
          <a:xfrm>
            <a:off x="5166623" y="1997075"/>
            <a:ext cx="519203" cy="19431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数制转换</a:t>
            </a:r>
            <a:endParaRPr lang="zh-CN" altLang="en-US" sz="2400">
              <a:latin typeface="楷体_GB2312" pitchFamily="49" charset="-122"/>
              <a:ea typeface="楷体_GB2312" pitchFamily="49" charset="-122"/>
            </a:endParaRPr>
          </a:p>
        </p:txBody>
      </p:sp>
      <p:sp>
        <p:nvSpPr>
          <p:cNvPr id="83986" name="Text Box 19"/>
          <p:cNvSpPr txBox="1">
            <a:spLocks noChangeArrowheads="1"/>
          </p:cNvSpPr>
          <p:nvPr/>
        </p:nvSpPr>
        <p:spPr bwMode="auto">
          <a:xfrm>
            <a:off x="5763626" y="1997075"/>
            <a:ext cx="519203" cy="19431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括号匹配</a:t>
            </a:r>
            <a:endParaRPr lang="zh-CN" altLang="en-US" sz="2400">
              <a:latin typeface="楷体_GB2312" pitchFamily="49" charset="-122"/>
              <a:ea typeface="楷体_GB2312" pitchFamily="49" charset="-122"/>
            </a:endParaRPr>
          </a:p>
        </p:txBody>
      </p:sp>
      <p:sp>
        <p:nvSpPr>
          <p:cNvPr id="83987" name="Text Box 20"/>
          <p:cNvSpPr txBox="1">
            <a:spLocks noChangeArrowheads="1"/>
          </p:cNvSpPr>
          <p:nvPr/>
        </p:nvSpPr>
        <p:spPr bwMode="auto">
          <a:xfrm>
            <a:off x="6362218" y="1984375"/>
            <a:ext cx="519202" cy="19431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迷宫问题</a:t>
            </a:r>
          </a:p>
        </p:txBody>
      </p:sp>
      <p:sp>
        <p:nvSpPr>
          <p:cNvPr id="83988" name="Text Box 21"/>
          <p:cNvSpPr txBox="1">
            <a:spLocks noChangeArrowheads="1"/>
          </p:cNvSpPr>
          <p:nvPr/>
        </p:nvSpPr>
        <p:spPr bwMode="auto">
          <a:xfrm>
            <a:off x="6933817" y="1976438"/>
            <a:ext cx="519202" cy="19558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行编辑程序</a:t>
            </a:r>
            <a:endParaRPr lang="zh-CN" altLang="en-US" sz="2400">
              <a:latin typeface="楷体_GB2312" pitchFamily="49" charset="-122"/>
              <a:ea typeface="楷体_GB2312" pitchFamily="49" charset="-122"/>
            </a:endParaRPr>
          </a:p>
        </p:txBody>
      </p:sp>
      <p:sp>
        <p:nvSpPr>
          <p:cNvPr id="83989" name="Line 22"/>
          <p:cNvSpPr>
            <a:spLocks noChangeShapeType="1"/>
          </p:cNvSpPr>
          <p:nvPr/>
        </p:nvSpPr>
        <p:spPr bwMode="auto">
          <a:xfrm>
            <a:off x="4334628" y="617539"/>
            <a:ext cx="0" cy="206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Line 23"/>
          <p:cNvSpPr>
            <a:spLocks noChangeShapeType="1"/>
          </p:cNvSpPr>
          <p:nvPr/>
        </p:nvSpPr>
        <p:spPr bwMode="auto">
          <a:xfrm>
            <a:off x="916148" y="822325"/>
            <a:ext cx="57255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1" name="Line 24"/>
          <p:cNvSpPr>
            <a:spLocks noChangeShapeType="1"/>
          </p:cNvSpPr>
          <p:nvPr/>
        </p:nvSpPr>
        <p:spPr bwMode="auto">
          <a:xfrm>
            <a:off x="925674" y="838200"/>
            <a:ext cx="0" cy="204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2" name="Line 25"/>
          <p:cNvSpPr>
            <a:spLocks noChangeShapeType="1"/>
          </p:cNvSpPr>
          <p:nvPr/>
        </p:nvSpPr>
        <p:spPr bwMode="auto">
          <a:xfrm>
            <a:off x="3153323" y="3368675"/>
            <a:ext cx="0" cy="204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6"/>
          <p:cNvSpPr>
            <a:spLocks noChangeShapeType="1"/>
          </p:cNvSpPr>
          <p:nvPr/>
        </p:nvSpPr>
        <p:spPr bwMode="auto">
          <a:xfrm>
            <a:off x="6633727" y="838200"/>
            <a:ext cx="0" cy="204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4" name="Line 27"/>
          <p:cNvSpPr>
            <a:spLocks noChangeShapeType="1"/>
          </p:cNvSpPr>
          <p:nvPr/>
        </p:nvSpPr>
        <p:spPr bwMode="auto">
          <a:xfrm>
            <a:off x="298502" y="1765300"/>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5" name="Line 28"/>
          <p:cNvSpPr>
            <a:spLocks noChangeShapeType="1"/>
          </p:cNvSpPr>
          <p:nvPr/>
        </p:nvSpPr>
        <p:spPr bwMode="auto">
          <a:xfrm>
            <a:off x="1590951" y="1768475"/>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6" name="Line 29"/>
          <p:cNvSpPr>
            <a:spLocks noChangeShapeType="1"/>
          </p:cNvSpPr>
          <p:nvPr/>
        </p:nvSpPr>
        <p:spPr bwMode="auto">
          <a:xfrm>
            <a:off x="2522976" y="4178300"/>
            <a:ext cx="18005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7" name="Line 30"/>
          <p:cNvSpPr>
            <a:spLocks noChangeShapeType="1"/>
          </p:cNvSpPr>
          <p:nvPr/>
        </p:nvSpPr>
        <p:spPr bwMode="auto">
          <a:xfrm>
            <a:off x="2526152" y="4187825"/>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Line 31"/>
          <p:cNvSpPr>
            <a:spLocks noChangeShapeType="1"/>
          </p:cNvSpPr>
          <p:nvPr/>
        </p:nvSpPr>
        <p:spPr bwMode="auto">
          <a:xfrm>
            <a:off x="8281838" y="1771650"/>
            <a:ext cx="0" cy="204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9" name="Line 32"/>
          <p:cNvSpPr>
            <a:spLocks noChangeShapeType="1"/>
          </p:cNvSpPr>
          <p:nvPr/>
        </p:nvSpPr>
        <p:spPr bwMode="auto">
          <a:xfrm>
            <a:off x="3702693" y="4187825"/>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0" name="Line 33"/>
          <p:cNvSpPr>
            <a:spLocks noChangeShapeType="1"/>
          </p:cNvSpPr>
          <p:nvPr/>
        </p:nvSpPr>
        <p:spPr bwMode="auto">
          <a:xfrm>
            <a:off x="5438132" y="1758950"/>
            <a:ext cx="284370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1" name="Line 34"/>
          <p:cNvSpPr>
            <a:spLocks noChangeShapeType="1"/>
          </p:cNvSpPr>
          <p:nvPr/>
        </p:nvSpPr>
        <p:spPr bwMode="auto">
          <a:xfrm>
            <a:off x="5438132" y="1779589"/>
            <a:ext cx="0" cy="204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2" name="Line 35"/>
          <p:cNvSpPr>
            <a:spLocks noChangeShapeType="1"/>
          </p:cNvSpPr>
          <p:nvPr/>
        </p:nvSpPr>
        <p:spPr bwMode="auto">
          <a:xfrm>
            <a:off x="6022434" y="1757363"/>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3" name="Line 36"/>
          <p:cNvSpPr>
            <a:spLocks noChangeShapeType="1"/>
          </p:cNvSpPr>
          <p:nvPr/>
        </p:nvSpPr>
        <p:spPr bwMode="auto">
          <a:xfrm>
            <a:off x="7203739" y="1754188"/>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4" name="Line 37"/>
          <p:cNvSpPr>
            <a:spLocks noChangeShapeType="1"/>
          </p:cNvSpPr>
          <p:nvPr/>
        </p:nvSpPr>
        <p:spPr bwMode="auto">
          <a:xfrm>
            <a:off x="6621025" y="1757363"/>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5" name="Line 38"/>
          <p:cNvSpPr>
            <a:spLocks noChangeShapeType="1"/>
          </p:cNvSpPr>
          <p:nvPr/>
        </p:nvSpPr>
        <p:spPr bwMode="auto">
          <a:xfrm>
            <a:off x="7797567" y="1776413"/>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6" name="Line 39"/>
          <p:cNvSpPr>
            <a:spLocks noChangeShapeType="1"/>
          </p:cNvSpPr>
          <p:nvPr/>
        </p:nvSpPr>
        <p:spPr bwMode="auto">
          <a:xfrm>
            <a:off x="3680464" y="1546225"/>
            <a:ext cx="0" cy="204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7" name="Text Box 40"/>
          <p:cNvSpPr txBox="1">
            <a:spLocks noChangeArrowheads="1"/>
          </p:cNvSpPr>
          <p:nvPr/>
        </p:nvSpPr>
        <p:spPr bwMode="auto">
          <a:xfrm>
            <a:off x="2964378" y="1042989"/>
            <a:ext cx="1440112" cy="50323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存储结构</a:t>
            </a:r>
          </a:p>
        </p:txBody>
      </p:sp>
      <p:sp>
        <p:nvSpPr>
          <p:cNvPr id="84008" name="Text Box 42"/>
          <p:cNvSpPr txBox="1">
            <a:spLocks noChangeArrowheads="1"/>
          </p:cNvSpPr>
          <p:nvPr/>
        </p:nvSpPr>
        <p:spPr bwMode="auto">
          <a:xfrm>
            <a:off x="3740800" y="1984375"/>
            <a:ext cx="519203" cy="13589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链式 栈</a:t>
            </a:r>
            <a:endParaRPr lang="zh-CN" altLang="en-US" sz="2400">
              <a:latin typeface="楷体_GB2312" pitchFamily="49" charset="-122"/>
              <a:ea typeface="楷体_GB2312" pitchFamily="49" charset="-122"/>
            </a:endParaRPr>
          </a:p>
        </p:txBody>
      </p:sp>
      <p:sp>
        <p:nvSpPr>
          <p:cNvPr id="84009" name="Line 43"/>
          <p:cNvSpPr>
            <a:spLocks noChangeShapeType="1"/>
          </p:cNvSpPr>
          <p:nvPr/>
        </p:nvSpPr>
        <p:spPr bwMode="auto">
          <a:xfrm>
            <a:off x="3709044" y="838200"/>
            <a:ext cx="0" cy="204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0" name="Line 44"/>
          <p:cNvSpPr>
            <a:spLocks noChangeShapeType="1"/>
          </p:cNvSpPr>
          <p:nvPr/>
        </p:nvSpPr>
        <p:spPr bwMode="auto">
          <a:xfrm>
            <a:off x="3132682" y="1758950"/>
            <a:ext cx="863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1" name="Line 45"/>
          <p:cNvSpPr>
            <a:spLocks noChangeShapeType="1"/>
          </p:cNvSpPr>
          <p:nvPr/>
        </p:nvSpPr>
        <p:spPr bwMode="auto">
          <a:xfrm>
            <a:off x="3132682" y="1765300"/>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2" name="Line 46"/>
          <p:cNvSpPr>
            <a:spLocks noChangeShapeType="1"/>
          </p:cNvSpPr>
          <p:nvPr/>
        </p:nvSpPr>
        <p:spPr bwMode="auto">
          <a:xfrm>
            <a:off x="3991668" y="1768475"/>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3" name="Text Box 47"/>
          <p:cNvSpPr txBox="1">
            <a:spLocks noChangeArrowheads="1"/>
          </p:cNvSpPr>
          <p:nvPr/>
        </p:nvSpPr>
        <p:spPr bwMode="auto">
          <a:xfrm>
            <a:off x="2864348" y="4411663"/>
            <a:ext cx="519203" cy="19431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入</a:t>
            </a:r>
          </a:p>
          <a:p>
            <a:pPr algn="ctr">
              <a:spcBef>
                <a:spcPct val="0"/>
              </a:spcBef>
              <a:buFontTx/>
              <a:buNone/>
            </a:pPr>
            <a:r>
              <a:rPr lang="zh-CN" altLang="en-US" sz="2400" b="1">
                <a:latin typeface="楷体_GB2312" pitchFamily="49" charset="-122"/>
                <a:ea typeface="楷体_GB2312" pitchFamily="49" charset="-122"/>
              </a:rPr>
              <a:t>栈出栈</a:t>
            </a:r>
          </a:p>
        </p:txBody>
      </p:sp>
      <p:sp>
        <p:nvSpPr>
          <p:cNvPr id="84014" name="Line 48"/>
          <p:cNvSpPr>
            <a:spLocks noChangeShapeType="1"/>
          </p:cNvSpPr>
          <p:nvPr/>
        </p:nvSpPr>
        <p:spPr bwMode="auto">
          <a:xfrm>
            <a:off x="3132682" y="4002088"/>
            <a:ext cx="0"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5" name="Text Box 49"/>
          <p:cNvSpPr txBox="1">
            <a:spLocks noChangeArrowheads="1"/>
          </p:cNvSpPr>
          <p:nvPr/>
        </p:nvSpPr>
        <p:spPr bwMode="auto">
          <a:xfrm>
            <a:off x="4042477" y="4395788"/>
            <a:ext cx="519203" cy="19431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判空和判满</a:t>
            </a:r>
            <a:endParaRPr lang="zh-CN" altLang="en-US" sz="2400">
              <a:latin typeface="楷体_GB2312" pitchFamily="49" charset="-122"/>
              <a:ea typeface="楷体_GB2312" pitchFamily="49" charset="-122"/>
            </a:endParaRPr>
          </a:p>
        </p:txBody>
      </p:sp>
      <p:sp>
        <p:nvSpPr>
          <p:cNvPr id="84016" name="Line 50"/>
          <p:cNvSpPr>
            <a:spLocks noChangeShapeType="1"/>
          </p:cNvSpPr>
          <p:nvPr/>
        </p:nvSpPr>
        <p:spPr bwMode="auto">
          <a:xfrm>
            <a:off x="4333040" y="4176713"/>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8" name="文本框 1"/>
          <p:cNvSpPr txBox="1">
            <a:spLocks noChangeArrowheads="1"/>
          </p:cNvSpPr>
          <p:nvPr/>
        </p:nvSpPr>
        <p:spPr bwMode="auto">
          <a:xfrm>
            <a:off x="2641227" y="1974851"/>
            <a:ext cx="923330" cy="13684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en-US" altLang="zh-CN" sz="2400" b="1">
                <a:latin typeface="Tahoma" pitchFamily="34" charset="0"/>
                <a:ea typeface="楷体_GB2312" pitchFamily="49" charset="-122"/>
              </a:rPr>
              <a:t>(</a:t>
            </a:r>
            <a:r>
              <a:rPr lang="zh-CN" altLang="en-US" sz="2400" b="1">
                <a:latin typeface="Tahoma" pitchFamily="34" charset="0"/>
                <a:ea typeface="楷体_GB2312" pitchFamily="49" charset="-122"/>
              </a:rPr>
              <a:t>共享栈</a:t>
            </a:r>
            <a:r>
              <a:rPr lang="en-US" altLang="zh-CN" sz="2400" b="1">
                <a:latin typeface="Tahoma" pitchFamily="34" charset="0"/>
                <a:ea typeface="楷体_GB2312" pitchFamily="49" charset="-122"/>
              </a:rPr>
              <a:t>)</a:t>
            </a:r>
          </a:p>
          <a:p>
            <a:pPr algn="ctr">
              <a:spcBef>
                <a:spcPct val="0"/>
              </a:spcBef>
              <a:buFontTx/>
              <a:buNone/>
            </a:pPr>
            <a:r>
              <a:rPr lang="zh-CN" altLang="en-US" sz="2400" b="1">
                <a:latin typeface="Tahoma" pitchFamily="34" charset="0"/>
                <a:ea typeface="楷体_GB2312" pitchFamily="49" charset="-122"/>
              </a:rPr>
              <a:t>顺序栈</a:t>
            </a:r>
          </a:p>
        </p:txBody>
      </p:sp>
    </p:spTree>
    <p:extLst>
      <p:ext uri="{BB962C8B-B14F-4D97-AF65-F5344CB8AC3E}">
        <p14:creationId xmlns:p14="http://schemas.microsoft.com/office/powerpoint/2010/main" val="32172183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idx="1"/>
          </p:nvPr>
        </p:nvSpPr>
        <p:spPr/>
        <p:txBody>
          <a:bodyPr/>
          <a:lstStyle/>
          <a:p>
            <a:pPr eaLnBrk="1" hangingPunct="1"/>
            <a:r>
              <a:rPr lang="zh-CN" altLang="en-US" sz="2400" b="1" smtClean="0">
                <a:solidFill>
                  <a:srgbClr val="FB1F44"/>
                </a:solidFill>
                <a:latin typeface="Times New Roman" pitchFamily="18" charset="0"/>
                <a:ea typeface="楷体_GB2312" pitchFamily="49" charset="-122"/>
              </a:rPr>
              <a:t>队列</a:t>
            </a:r>
            <a:r>
              <a:rPr lang="en-US" altLang="zh-CN" sz="2400" b="1" smtClean="0">
                <a:solidFill>
                  <a:srgbClr val="FB1F44"/>
                </a:solidFill>
                <a:latin typeface="Times New Roman" pitchFamily="18" charset="0"/>
                <a:ea typeface="楷体_GB2312" pitchFamily="49" charset="-122"/>
              </a:rPr>
              <a:t>(Queue)</a:t>
            </a:r>
            <a:r>
              <a:rPr lang="zh-CN" altLang="en-US" sz="2400" b="1" smtClean="0">
                <a:latin typeface="Times New Roman" pitchFamily="18" charset="0"/>
                <a:ea typeface="楷体_GB2312" pitchFamily="49" charset="-122"/>
              </a:rPr>
              <a:t>：只允许在表的一端插入，在另一端删除的线性表。假设</a:t>
            </a:r>
            <a:r>
              <a:rPr lang="en-US" altLang="zh-CN" sz="2400" b="1" smtClean="0">
                <a:latin typeface="Times New Roman" pitchFamily="18" charset="0"/>
                <a:ea typeface="楷体_GB2312" pitchFamily="49" charset="-122"/>
              </a:rPr>
              <a:t>Q={a</a:t>
            </a:r>
            <a:r>
              <a:rPr lang="en-US" altLang="zh-CN" sz="2400" b="1" baseline="-25000" smtClean="0">
                <a:latin typeface="Times New Roman" pitchFamily="18" charset="0"/>
                <a:ea typeface="楷体_GB2312" pitchFamily="49" charset="-122"/>
              </a:rPr>
              <a:t>1</a:t>
            </a:r>
            <a:r>
              <a:rPr lang="en-US" altLang="zh-CN" sz="2400" b="1" smtClean="0">
                <a:latin typeface="Times New Roman" pitchFamily="18" charset="0"/>
                <a:ea typeface="楷体_GB2312" pitchFamily="49" charset="-122"/>
              </a:rPr>
              <a:t>,a</a:t>
            </a:r>
            <a:r>
              <a:rPr lang="en-US" altLang="zh-CN" sz="2400" b="1" baseline="-25000" smtClean="0">
                <a:latin typeface="Times New Roman" pitchFamily="18" charset="0"/>
                <a:ea typeface="楷体_GB2312" pitchFamily="49" charset="-122"/>
              </a:rPr>
              <a:t>2</a:t>
            </a:r>
            <a:r>
              <a:rPr lang="en-US" altLang="zh-CN" sz="2400" b="1" smtClean="0">
                <a:latin typeface="Times New Roman" pitchFamily="18" charset="0"/>
                <a:ea typeface="楷体_GB2312" pitchFamily="49" charset="-122"/>
              </a:rPr>
              <a:t>,…,a</a:t>
            </a:r>
            <a:r>
              <a:rPr lang="en-US" altLang="zh-CN" sz="2400" b="1" baseline="-25000" smtClean="0">
                <a:latin typeface="Times New Roman" pitchFamily="18" charset="0"/>
                <a:ea typeface="楷体_GB2312" pitchFamily="49" charset="-122"/>
              </a:rPr>
              <a:t>n</a:t>
            </a:r>
            <a:r>
              <a:rPr lang="en-US" altLang="zh-CN" sz="2400" b="1" smtClean="0">
                <a:latin typeface="Times New Roman" pitchFamily="18" charset="0"/>
                <a:ea typeface="楷体_GB2312" pitchFamily="49" charset="-122"/>
              </a:rPr>
              <a:t>}</a:t>
            </a:r>
            <a:endParaRPr lang="zh-CN" altLang="en-US" sz="2400" b="1" smtClean="0">
              <a:latin typeface="Times New Roman" pitchFamily="18" charset="0"/>
              <a:ea typeface="楷体_GB2312" pitchFamily="49" charset="-122"/>
            </a:endParaRPr>
          </a:p>
          <a:p>
            <a:pPr lvl="1" eaLnBrk="1" hangingPunct="1"/>
            <a:r>
              <a:rPr lang="zh-CN" altLang="en-US" sz="2400" b="1" smtClean="0">
                <a:solidFill>
                  <a:srgbClr val="FB1F44"/>
                </a:solidFill>
                <a:latin typeface="Times New Roman" pitchFamily="18" charset="0"/>
                <a:ea typeface="楷体_GB2312" pitchFamily="49" charset="-122"/>
              </a:rPr>
              <a:t>队头</a:t>
            </a:r>
            <a:r>
              <a:rPr lang="en-US" altLang="zh-CN" sz="2400" b="1" smtClean="0">
                <a:solidFill>
                  <a:srgbClr val="FB1F44"/>
                </a:solidFill>
                <a:latin typeface="Times New Roman" pitchFamily="18" charset="0"/>
                <a:ea typeface="楷体_GB2312" pitchFamily="49" charset="-122"/>
              </a:rPr>
              <a:t>(front)</a:t>
            </a:r>
            <a:r>
              <a:rPr lang="zh-CN" altLang="en-US" sz="2400" b="1" smtClean="0">
                <a:solidFill>
                  <a:srgbClr val="FB1F44"/>
                </a:solidFill>
                <a:latin typeface="Times New Roman" pitchFamily="18" charset="0"/>
                <a:ea typeface="楷体_GB2312" pitchFamily="49" charset="-122"/>
              </a:rPr>
              <a:t>：</a:t>
            </a:r>
            <a:r>
              <a:rPr lang="zh-CN" altLang="en-US" sz="2400" b="1" smtClean="0">
                <a:latin typeface="Times New Roman" pitchFamily="18" charset="0"/>
                <a:ea typeface="楷体_GB2312" pitchFamily="49" charset="-122"/>
              </a:rPr>
              <a:t>允许删除的一端</a:t>
            </a:r>
          </a:p>
          <a:p>
            <a:pPr lvl="1" eaLnBrk="1" hangingPunct="1"/>
            <a:r>
              <a:rPr lang="zh-CN" altLang="en-US" sz="2400" b="1" smtClean="0">
                <a:solidFill>
                  <a:srgbClr val="FB1F44"/>
                </a:solidFill>
                <a:latin typeface="Times New Roman" pitchFamily="18" charset="0"/>
                <a:ea typeface="楷体_GB2312" pitchFamily="49" charset="-122"/>
              </a:rPr>
              <a:t>队尾</a:t>
            </a:r>
            <a:r>
              <a:rPr lang="en-US" altLang="zh-CN" sz="2400" b="1" smtClean="0">
                <a:solidFill>
                  <a:srgbClr val="FB1F44"/>
                </a:solidFill>
                <a:latin typeface="Times New Roman" pitchFamily="18" charset="0"/>
                <a:ea typeface="楷体_GB2312" pitchFamily="49" charset="-122"/>
              </a:rPr>
              <a:t>(rear)</a:t>
            </a:r>
            <a:r>
              <a:rPr lang="zh-CN" altLang="en-US" sz="2400" b="1" smtClean="0">
                <a:solidFill>
                  <a:srgbClr val="FB1F44"/>
                </a:solidFill>
                <a:latin typeface="Times New Roman" pitchFamily="18" charset="0"/>
                <a:ea typeface="楷体_GB2312" pitchFamily="49" charset="-122"/>
              </a:rPr>
              <a:t>：</a:t>
            </a:r>
            <a:r>
              <a:rPr lang="zh-CN" altLang="en-US" sz="2400" b="1" smtClean="0">
                <a:latin typeface="Times New Roman" pitchFamily="18" charset="0"/>
                <a:ea typeface="楷体_GB2312" pitchFamily="49" charset="-122"/>
              </a:rPr>
              <a:t>允许插入的一端</a:t>
            </a:r>
          </a:p>
          <a:p>
            <a:pPr lvl="1" eaLnBrk="1" hangingPunct="1"/>
            <a:r>
              <a:rPr lang="zh-CN" altLang="en-US" sz="2400" b="1" smtClean="0">
                <a:solidFill>
                  <a:srgbClr val="FB1F44"/>
                </a:solidFill>
                <a:latin typeface="Times New Roman" pitchFamily="18" charset="0"/>
                <a:ea typeface="楷体_GB2312" pitchFamily="49" charset="-122"/>
              </a:rPr>
              <a:t>空队列：</a:t>
            </a:r>
            <a:r>
              <a:rPr lang="zh-CN" altLang="en-US" sz="2400" b="1" smtClean="0">
                <a:latin typeface="Times New Roman" pitchFamily="18" charset="0"/>
                <a:ea typeface="楷体_GB2312" pitchFamily="49" charset="-122"/>
              </a:rPr>
              <a:t>队列中没有元素</a:t>
            </a:r>
          </a:p>
          <a:p>
            <a:pPr eaLnBrk="1" hangingPunct="1"/>
            <a:r>
              <a:rPr lang="zh-CN" altLang="en-US" sz="2400" b="1" smtClean="0">
                <a:latin typeface="Times New Roman" pitchFamily="18" charset="0"/>
                <a:ea typeface="楷体_GB2312" pitchFamily="49" charset="-122"/>
              </a:rPr>
              <a:t>队列的修改的原则：</a:t>
            </a:r>
            <a:r>
              <a:rPr lang="zh-CN" altLang="en-US" sz="2400" b="1" smtClean="0">
                <a:solidFill>
                  <a:srgbClr val="FB1F44"/>
                </a:solidFill>
                <a:latin typeface="Times New Roman" pitchFamily="18" charset="0"/>
                <a:ea typeface="楷体_GB2312" pitchFamily="49" charset="-122"/>
              </a:rPr>
              <a:t>先进先出</a:t>
            </a:r>
            <a:r>
              <a:rPr lang="en-US" altLang="zh-CN" sz="2400" b="1" smtClean="0">
                <a:latin typeface="Times New Roman" pitchFamily="18" charset="0"/>
                <a:ea typeface="楷体_GB2312" pitchFamily="49" charset="-122"/>
              </a:rPr>
              <a:t>(First In First Out</a:t>
            </a:r>
            <a:r>
              <a:rPr lang="zh-CN" altLang="en-US" sz="2400" b="1" smtClean="0">
                <a:latin typeface="Times New Roman" pitchFamily="18" charset="0"/>
                <a:ea typeface="楷体_GB2312" pitchFamily="49" charset="-122"/>
              </a:rPr>
              <a:t>，</a:t>
            </a:r>
            <a:r>
              <a:rPr lang="en-US" altLang="zh-CN" sz="2400" b="1" smtClean="0">
                <a:latin typeface="Times New Roman" pitchFamily="18" charset="0"/>
                <a:ea typeface="楷体_GB2312" pitchFamily="49" charset="-122"/>
              </a:rPr>
              <a:t>FIFO)</a:t>
            </a:r>
            <a:endParaRPr lang="zh-CN" altLang="en-US" sz="2400" b="1" smtClean="0">
              <a:latin typeface="Times New Roman" pitchFamily="18" charset="0"/>
              <a:ea typeface="楷体_GB2312" pitchFamily="49" charset="-122"/>
            </a:endParaRPr>
          </a:p>
          <a:p>
            <a:pPr eaLnBrk="1" hangingPunct="1"/>
            <a:r>
              <a:rPr lang="zh-CN" altLang="en-US" sz="2400" b="1" smtClean="0">
                <a:latin typeface="Times New Roman" pitchFamily="18" charset="0"/>
                <a:ea typeface="楷体_GB2312" pitchFamily="49" charset="-122"/>
              </a:rPr>
              <a:t>队列示意图</a:t>
            </a:r>
          </a:p>
        </p:txBody>
      </p:sp>
      <p:sp>
        <p:nvSpPr>
          <p:cNvPr id="86018" name="Rectangle 2"/>
          <p:cNvSpPr>
            <a:spLocks noGrp="1" noChangeArrowheads="1"/>
          </p:cNvSpPr>
          <p:nvPr>
            <p:ph type="title"/>
          </p:nvPr>
        </p:nvSpPr>
        <p:spPr/>
        <p:txBody>
          <a:bodyPr/>
          <a:lstStyle/>
          <a:p>
            <a:pPr eaLnBrk="1" hangingPunct="1"/>
            <a:r>
              <a:rPr lang="en-US" altLang="zh-CN" sz="4000" smtClean="0">
                <a:latin typeface="Times New Roman" pitchFamily="18" charset="0"/>
              </a:rPr>
              <a:t>3.4</a:t>
            </a:r>
            <a:r>
              <a:rPr lang="en-US" altLang="zh-CN" sz="4000" smtClean="0"/>
              <a:t> </a:t>
            </a:r>
            <a:r>
              <a:rPr lang="zh-CN" altLang="en-US" sz="4000" smtClean="0"/>
              <a:t>队列</a:t>
            </a:r>
          </a:p>
        </p:txBody>
      </p:sp>
      <p:grpSp>
        <p:nvGrpSpPr>
          <p:cNvPr id="86020" name="Group 29"/>
          <p:cNvGrpSpPr>
            <a:grpSpLocks/>
          </p:cNvGrpSpPr>
          <p:nvPr/>
        </p:nvGrpSpPr>
        <p:grpSpPr bwMode="auto">
          <a:xfrm>
            <a:off x="1895805" y="4892892"/>
            <a:ext cx="5960510" cy="1176338"/>
            <a:chOff x="1194" y="3504"/>
            <a:chExt cx="3754" cy="741"/>
          </a:xfrm>
        </p:grpSpPr>
        <p:sp>
          <p:nvSpPr>
            <p:cNvPr id="86022" name="Text Box 10"/>
            <p:cNvSpPr txBox="1">
              <a:spLocks noChangeArrowheads="1"/>
            </p:cNvSpPr>
            <p:nvPr/>
          </p:nvSpPr>
          <p:spPr bwMode="auto">
            <a:xfrm>
              <a:off x="1194" y="3558"/>
              <a:ext cx="6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出队</a:t>
              </a:r>
            </a:p>
          </p:txBody>
        </p:sp>
        <p:sp>
          <p:nvSpPr>
            <p:cNvPr id="86023" name="Line 4"/>
            <p:cNvSpPr>
              <a:spLocks noChangeShapeType="1"/>
            </p:cNvSpPr>
            <p:nvPr/>
          </p:nvSpPr>
          <p:spPr bwMode="auto">
            <a:xfrm>
              <a:off x="1958" y="3543"/>
              <a:ext cx="1824"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24" name="Line 5"/>
            <p:cNvSpPr>
              <a:spLocks noChangeShapeType="1"/>
            </p:cNvSpPr>
            <p:nvPr/>
          </p:nvSpPr>
          <p:spPr bwMode="auto">
            <a:xfrm>
              <a:off x="1910" y="3831"/>
              <a:ext cx="1824"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25" name="Line 6"/>
            <p:cNvSpPr>
              <a:spLocks noChangeShapeType="1"/>
            </p:cNvSpPr>
            <p:nvPr/>
          </p:nvSpPr>
          <p:spPr bwMode="auto">
            <a:xfrm flipH="1">
              <a:off x="1584" y="3687"/>
              <a:ext cx="43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26" name="Line 7"/>
            <p:cNvSpPr>
              <a:spLocks noChangeShapeType="1"/>
            </p:cNvSpPr>
            <p:nvPr/>
          </p:nvSpPr>
          <p:spPr bwMode="auto">
            <a:xfrm flipH="1">
              <a:off x="3744" y="3687"/>
              <a:ext cx="48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27" name="Line 8"/>
            <p:cNvSpPr>
              <a:spLocks noChangeShapeType="1"/>
            </p:cNvSpPr>
            <p:nvPr/>
          </p:nvSpPr>
          <p:spPr bwMode="auto">
            <a:xfrm flipV="1">
              <a:off x="2246" y="3839"/>
              <a:ext cx="0" cy="15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28" name="Line 9"/>
            <p:cNvSpPr>
              <a:spLocks noChangeShapeType="1"/>
            </p:cNvSpPr>
            <p:nvPr/>
          </p:nvSpPr>
          <p:spPr bwMode="auto">
            <a:xfrm flipV="1">
              <a:off x="3494" y="3839"/>
              <a:ext cx="0" cy="15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29" name="Text Box 11"/>
            <p:cNvSpPr txBox="1">
              <a:spLocks noChangeArrowheads="1"/>
            </p:cNvSpPr>
            <p:nvPr/>
          </p:nvSpPr>
          <p:spPr bwMode="auto">
            <a:xfrm>
              <a:off x="4218" y="3552"/>
              <a:ext cx="7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入队</a:t>
              </a:r>
            </a:p>
          </p:txBody>
        </p:sp>
        <p:sp>
          <p:nvSpPr>
            <p:cNvPr id="86030" name="Text Box 12"/>
            <p:cNvSpPr txBox="1">
              <a:spLocks noChangeArrowheads="1"/>
            </p:cNvSpPr>
            <p:nvPr/>
          </p:nvSpPr>
          <p:spPr bwMode="auto">
            <a:xfrm>
              <a:off x="2021" y="3995"/>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队头</a:t>
              </a:r>
            </a:p>
          </p:txBody>
        </p:sp>
        <p:sp>
          <p:nvSpPr>
            <p:cNvPr id="86031" name="Text Box 13"/>
            <p:cNvSpPr txBox="1">
              <a:spLocks noChangeArrowheads="1"/>
            </p:cNvSpPr>
            <p:nvPr/>
          </p:nvSpPr>
          <p:spPr bwMode="auto">
            <a:xfrm>
              <a:off x="3302" y="3984"/>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队尾</a:t>
              </a:r>
            </a:p>
          </p:txBody>
        </p:sp>
        <p:sp>
          <p:nvSpPr>
            <p:cNvPr id="86032" name="Rectangle 14"/>
            <p:cNvSpPr>
              <a:spLocks noChangeArrowheads="1"/>
            </p:cNvSpPr>
            <p:nvPr/>
          </p:nvSpPr>
          <p:spPr bwMode="auto">
            <a:xfrm>
              <a:off x="2102" y="3504"/>
              <a:ext cx="15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800" b="1">
                  <a:latin typeface="Times New Roman" pitchFamily="18" charset="0"/>
                  <a:ea typeface="楷体_GB2312" pitchFamily="49" charset="-122"/>
                </a:rPr>
                <a:t>a</a:t>
              </a:r>
              <a:r>
                <a:rPr kumimoji="1" lang="en-US" altLang="zh-CN" sz="2800" b="1" baseline="-20000">
                  <a:latin typeface="Times New Roman" pitchFamily="18" charset="0"/>
                  <a:ea typeface="楷体_GB2312" pitchFamily="49" charset="-122"/>
                </a:rPr>
                <a:t>1</a:t>
              </a:r>
              <a:r>
                <a:rPr kumimoji="1" lang="zh-CN" altLang="en-US" sz="2800" b="1">
                  <a:latin typeface="Times New Roman" pitchFamily="18" charset="0"/>
                  <a:ea typeface="楷体_GB2312" pitchFamily="49" charset="-122"/>
                </a:rPr>
                <a:t>　</a:t>
              </a:r>
              <a:r>
                <a:rPr kumimoji="1" lang="en-US" altLang="zh-CN" sz="2800" b="1">
                  <a:latin typeface="Times New Roman" pitchFamily="18" charset="0"/>
                  <a:ea typeface="楷体_GB2312" pitchFamily="49" charset="-122"/>
                </a:rPr>
                <a:t>a</a:t>
              </a:r>
              <a:r>
                <a:rPr kumimoji="1" lang="en-US" altLang="zh-CN" sz="2800" b="1" baseline="-20000">
                  <a:latin typeface="Times New Roman" pitchFamily="18" charset="0"/>
                  <a:ea typeface="楷体_GB2312" pitchFamily="49" charset="-122"/>
                </a:rPr>
                <a:t>2</a:t>
              </a:r>
              <a:r>
                <a:rPr kumimoji="1" lang="zh-CN" altLang="en-US" sz="2800" b="1" baseline="-20000">
                  <a:latin typeface="Times New Roman" pitchFamily="18" charset="0"/>
                  <a:ea typeface="楷体_GB2312" pitchFamily="49" charset="-122"/>
                </a:rPr>
                <a:t>　</a:t>
              </a:r>
              <a:r>
                <a:rPr kumimoji="1" lang="en-US" altLang="zh-CN" sz="2800" b="1">
                  <a:latin typeface="Times New Roman" pitchFamily="18" charset="0"/>
                  <a:ea typeface="楷体_GB2312" pitchFamily="49" charset="-122"/>
                </a:rPr>
                <a:t>…</a:t>
              </a:r>
              <a:r>
                <a:rPr kumimoji="1" lang="zh-CN" altLang="en-US" sz="2800" b="1">
                  <a:latin typeface="Times New Roman" pitchFamily="18" charset="0"/>
                  <a:ea typeface="楷体_GB2312" pitchFamily="49" charset="-122"/>
                </a:rPr>
                <a:t>　</a:t>
              </a:r>
              <a:r>
                <a:rPr kumimoji="1" lang="en-US" altLang="zh-CN" sz="2800" b="1">
                  <a:latin typeface="Times New Roman" pitchFamily="18" charset="0"/>
                  <a:ea typeface="楷体_GB2312" pitchFamily="49" charset="-122"/>
                </a:rPr>
                <a:t>a</a:t>
              </a:r>
              <a:r>
                <a:rPr kumimoji="1" lang="en-US" altLang="zh-CN" sz="2800" b="1" baseline="-20000">
                  <a:latin typeface="Times New Roman" pitchFamily="18" charset="0"/>
                  <a:ea typeface="楷体_GB2312" pitchFamily="49" charset="-122"/>
                </a:rPr>
                <a:t>n</a:t>
              </a:r>
            </a:p>
          </p:txBody>
        </p:sp>
      </p:grpSp>
    </p:spTree>
    <p:extLst>
      <p:ext uri="{BB962C8B-B14F-4D97-AF65-F5344CB8AC3E}">
        <p14:creationId xmlns:p14="http://schemas.microsoft.com/office/powerpoint/2010/main" val="28858176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idx="1"/>
          </p:nvPr>
        </p:nvSpPr>
        <p:spPr/>
        <p:txBody>
          <a:bodyPr/>
          <a:lstStyle/>
          <a:p>
            <a:pPr eaLnBrk="1" hangingPunct="1">
              <a:buFont typeface="Wingdings" pitchFamily="2" charset="2"/>
              <a:buNone/>
              <a:defRPr/>
            </a:pPr>
            <a:r>
              <a:rPr lang="en-US" altLang="zh-CN" sz="2400" b="1" dirty="0">
                <a:latin typeface="Times New Roman" panose="02020603050405020304" pitchFamily="18" charset="0"/>
                <a:ea typeface="楷体_GB2312" pitchFamily="49" charset="-122"/>
              </a:rPr>
              <a:t>ADT Queue {</a:t>
            </a:r>
          </a:p>
          <a:p>
            <a:pPr eaLnBrk="1" hangingPunct="1">
              <a:spcBef>
                <a:spcPct val="0"/>
              </a:spcBef>
              <a:buFont typeface="Wingdings" pitchFamily="2" charset="2"/>
              <a:buNone/>
              <a:defRPr/>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数据对象：</a:t>
            </a:r>
            <a:r>
              <a:rPr lang="en-US" altLang="zh-CN" sz="2400" b="1" dirty="0">
                <a:latin typeface="Times New Roman" panose="02020603050405020304" pitchFamily="18" charset="0"/>
                <a:ea typeface="楷体_GB2312" pitchFamily="49" charset="-122"/>
              </a:rPr>
              <a:t>D={a</a:t>
            </a:r>
            <a:r>
              <a:rPr lang="en-US" altLang="zh-CN" sz="2400" b="1" baseline="-25000" dirty="0">
                <a:latin typeface="Times New Roman" panose="02020603050405020304" pitchFamily="18" charset="0"/>
                <a:ea typeface="楷体_GB2312" pitchFamily="49" charset="-122"/>
              </a:rPr>
              <a:t>i</a:t>
            </a:r>
            <a:r>
              <a:rPr lang="en-US" altLang="zh-CN" sz="2400" b="1" dirty="0">
                <a:latin typeface="Times New Roman" panose="02020603050405020304" pitchFamily="18" charset="0"/>
                <a:ea typeface="楷体_GB2312" pitchFamily="49" charset="-122"/>
              </a:rPr>
              <a:t> | a</a:t>
            </a:r>
            <a:r>
              <a:rPr lang="en-US" altLang="zh-CN" sz="2400" b="1" baseline="-25000" dirty="0">
                <a:latin typeface="Times New Roman" panose="02020603050405020304" pitchFamily="18" charset="0"/>
                <a:ea typeface="楷体_GB2312" pitchFamily="49" charset="-122"/>
              </a:rPr>
              <a:t>i</a:t>
            </a:r>
            <a:r>
              <a:rPr lang="en-US" altLang="zh-CN"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sym typeface="Symbol" panose="05050102010706020507" pitchFamily="18" charset="2"/>
              </a:rPr>
              <a:t></a:t>
            </a:r>
            <a:r>
              <a:rPr lang="en-US" altLang="zh-CN" sz="2400" b="1" dirty="0">
                <a:latin typeface="Times New Roman" panose="02020603050405020304" pitchFamily="18" charset="0"/>
                <a:ea typeface="楷体_GB2312" pitchFamily="49" charset="-122"/>
              </a:rPr>
              <a:t> </a:t>
            </a:r>
            <a:r>
              <a:rPr lang="en-US" altLang="zh-CN" sz="2400" b="1" dirty="0" err="1">
                <a:latin typeface="Times New Roman" panose="02020603050405020304" pitchFamily="18" charset="0"/>
                <a:ea typeface="楷体_GB2312" pitchFamily="49" charset="-122"/>
              </a:rPr>
              <a:t>ElemSet</a:t>
            </a:r>
            <a:r>
              <a:rPr lang="en-US" altLang="zh-CN" sz="2400" b="1" dirty="0">
                <a:latin typeface="Times New Roman" panose="02020603050405020304" pitchFamily="18" charset="0"/>
                <a:ea typeface="楷体_GB2312" pitchFamily="49" charset="-122"/>
              </a:rPr>
              <a:t>, </a:t>
            </a:r>
            <a:r>
              <a:rPr lang="en-US" altLang="zh-CN" sz="2400" b="1" dirty="0" err="1">
                <a:latin typeface="Times New Roman" panose="02020603050405020304" pitchFamily="18" charset="0"/>
                <a:ea typeface="楷体_GB2312" pitchFamily="49" charset="-122"/>
              </a:rPr>
              <a:t>i</a:t>
            </a:r>
            <a:r>
              <a:rPr lang="en-US" altLang="zh-CN" sz="2400" b="1" dirty="0">
                <a:latin typeface="Times New Roman" panose="02020603050405020304" pitchFamily="18" charset="0"/>
                <a:ea typeface="楷体_GB2312" pitchFamily="49" charset="-122"/>
              </a:rPr>
              <a:t>=1,2,…,n, n&gt;=0}</a:t>
            </a:r>
          </a:p>
          <a:p>
            <a:pPr eaLnBrk="1" hangingPunct="1">
              <a:buFont typeface="Wingdings" pitchFamily="2" charset="2"/>
              <a:buNone/>
              <a:defRPr/>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数据关系：</a:t>
            </a:r>
            <a:r>
              <a:rPr lang="en-US" altLang="zh-CN" sz="2400" b="1" dirty="0">
                <a:latin typeface="Times New Roman" panose="02020603050405020304" pitchFamily="18" charset="0"/>
                <a:ea typeface="楷体_GB2312" pitchFamily="49" charset="-122"/>
              </a:rPr>
              <a:t>R1={&lt; a</a:t>
            </a:r>
            <a:r>
              <a:rPr lang="en-US" altLang="zh-CN" sz="2400" b="1" baseline="-25000" dirty="0">
                <a:latin typeface="Times New Roman" panose="02020603050405020304" pitchFamily="18" charset="0"/>
                <a:ea typeface="楷体_GB2312" pitchFamily="49" charset="-122"/>
              </a:rPr>
              <a:t>i-1</a:t>
            </a:r>
            <a:r>
              <a:rPr lang="en-US" altLang="zh-CN" sz="2400" b="1" dirty="0">
                <a:latin typeface="Times New Roman" panose="02020603050405020304" pitchFamily="18" charset="0"/>
                <a:ea typeface="楷体_GB2312" pitchFamily="49" charset="-122"/>
              </a:rPr>
              <a:t>, a</a:t>
            </a:r>
            <a:r>
              <a:rPr lang="en-US" altLang="zh-CN" sz="2400" b="1" baseline="-25000" dirty="0">
                <a:latin typeface="Times New Roman" panose="02020603050405020304" pitchFamily="18" charset="0"/>
                <a:ea typeface="楷体_GB2312" pitchFamily="49" charset="-122"/>
              </a:rPr>
              <a:t>i</a:t>
            </a:r>
            <a:r>
              <a:rPr lang="en-US" altLang="zh-CN" sz="2400" b="1" dirty="0">
                <a:latin typeface="Times New Roman" panose="02020603050405020304" pitchFamily="18" charset="0"/>
                <a:ea typeface="楷体_GB2312" pitchFamily="49" charset="-122"/>
              </a:rPr>
              <a:t> &gt; | a</a:t>
            </a:r>
            <a:r>
              <a:rPr lang="en-US" altLang="zh-CN" sz="2400" b="1" baseline="-25000" dirty="0">
                <a:latin typeface="Times New Roman" panose="02020603050405020304" pitchFamily="18" charset="0"/>
                <a:ea typeface="楷体_GB2312" pitchFamily="49" charset="-122"/>
              </a:rPr>
              <a:t>i-1</a:t>
            </a:r>
            <a:r>
              <a:rPr lang="en-US" altLang="zh-CN" sz="2400" b="1" dirty="0">
                <a:latin typeface="Times New Roman" panose="02020603050405020304" pitchFamily="18" charset="0"/>
                <a:ea typeface="楷体_GB2312" pitchFamily="49" charset="-122"/>
              </a:rPr>
              <a:t>, a</a:t>
            </a:r>
            <a:r>
              <a:rPr lang="en-US" altLang="zh-CN" sz="2400" b="1" baseline="-25000" dirty="0">
                <a:latin typeface="Times New Roman" panose="02020603050405020304" pitchFamily="18" charset="0"/>
                <a:ea typeface="楷体_GB2312" pitchFamily="49" charset="-122"/>
              </a:rPr>
              <a:t>i</a:t>
            </a:r>
            <a:r>
              <a:rPr lang="en-US" altLang="zh-CN"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sym typeface="Symbol" panose="05050102010706020507" pitchFamily="18" charset="2"/>
              </a:rPr>
              <a:t>D</a:t>
            </a:r>
            <a:r>
              <a:rPr lang="zh-CN" altLang="en-US" sz="2400" b="1" dirty="0">
                <a:latin typeface="Times New Roman" panose="02020603050405020304" pitchFamily="18" charset="0"/>
                <a:ea typeface="楷体_GB2312" pitchFamily="49" charset="-122"/>
                <a:sym typeface="Symbol" panose="05050102010706020507" pitchFamily="18" charset="2"/>
              </a:rPr>
              <a:t>， </a:t>
            </a:r>
            <a:r>
              <a:rPr lang="en-US" altLang="zh-CN" sz="2400" b="1" dirty="0" err="1">
                <a:latin typeface="Times New Roman" panose="02020603050405020304" pitchFamily="18" charset="0"/>
                <a:ea typeface="楷体_GB2312" pitchFamily="49" charset="-122"/>
              </a:rPr>
              <a:t>i</a:t>
            </a:r>
            <a:r>
              <a:rPr lang="en-US" altLang="zh-CN" sz="2400" b="1" dirty="0">
                <a:latin typeface="Times New Roman" panose="02020603050405020304" pitchFamily="18" charset="0"/>
                <a:ea typeface="楷体_GB2312" pitchFamily="49" charset="-122"/>
              </a:rPr>
              <a:t>=1,2,…,n}</a:t>
            </a:r>
          </a:p>
          <a:p>
            <a:pPr eaLnBrk="1" hangingPunct="1">
              <a:buFont typeface="Wingdings" pitchFamily="2" charset="2"/>
              <a:buNone/>
              <a:defRPr/>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基本操作：</a:t>
            </a:r>
            <a:r>
              <a:rPr lang="en-US" altLang="zh-CN" sz="2400" b="1" dirty="0" err="1">
                <a:latin typeface="Times New Roman" panose="02020603050405020304" pitchFamily="18" charset="0"/>
                <a:ea typeface="楷体_GB2312" pitchFamily="49" charset="-122"/>
              </a:rPr>
              <a:t>InitQueue</a:t>
            </a:r>
            <a:r>
              <a:rPr lang="en-US" altLang="zh-CN" sz="2400" b="1" dirty="0">
                <a:latin typeface="Times New Roman" panose="02020603050405020304" pitchFamily="18" charset="0"/>
                <a:ea typeface="楷体_GB2312" pitchFamily="49" charset="-122"/>
              </a:rPr>
              <a:t>(&amp;Q) , </a:t>
            </a:r>
            <a:r>
              <a:rPr lang="en-US" altLang="zh-CN" sz="2400" b="1" dirty="0" err="1">
                <a:latin typeface="Times New Roman" panose="02020603050405020304" pitchFamily="18" charset="0"/>
                <a:ea typeface="楷体_GB2312" pitchFamily="49" charset="-122"/>
              </a:rPr>
              <a:t>DestroyQueue</a:t>
            </a:r>
            <a:r>
              <a:rPr lang="en-US" altLang="zh-CN" sz="2400" b="1" dirty="0">
                <a:latin typeface="Times New Roman" panose="02020603050405020304" pitchFamily="18" charset="0"/>
                <a:ea typeface="楷体_GB2312" pitchFamily="49" charset="-122"/>
              </a:rPr>
              <a:t>(&amp;Q)</a:t>
            </a:r>
          </a:p>
          <a:p>
            <a:pPr eaLnBrk="1" hangingPunct="1">
              <a:buFont typeface="Wingdings" pitchFamily="2" charset="2"/>
              <a:buNone/>
              <a:defRPr/>
            </a:pPr>
            <a:r>
              <a:rPr lang="en-US" altLang="zh-CN" sz="2400" b="1" dirty="0">
                <a:latin typeface="Times New Roman" panose="02020603050405020304" pitchFamily="18" charset="0"/>
                <a:ea typeface="楷体_GB2312" pitchFamily="49" charset="-122"/>
              </a:rPr>
              <a:t>                           </a:t>
            </a:r>
            <a:r>
              <a:rPr lang="en-US" altLang="zh-CN" sz="2400" b="1" dirty="0" err="1">
                <a:latin typeface="Times New Roman" panose="02020603050405020304" pitchFamily="18" charset="0"/>
                <a:ea typeface="楷体_GB2312" pitchFamily="49" charset="-122"/>
              </a:rPr>
              <a:t>ClearQueue</a:t>
            </a:r>
            <a:r>
              <a:rPr lang="en-US" altLang="zh-CN" sz="2400" b="1" dirty="0">
                <a:latin typeface="Times New Roman" panose="02020603050405020304" pitchFamily="18" charset="0"/>
                <a:ea typeface="楷体_GB2312" pitchFamily="49" charset="-122"/>
              </a:rPr>
              <a:t>(&amp;Q) , </a:t>
            </a:r>
            <a:r>
              <a:rPr lang="en-US" altLang="zh-CN" sz="2400" b="1" dirty="0" err="1">
                <a:latin typeface="Times New Roman" panose="02020603050405020304" pitchFamily="18" charset="0"/>
                <a:ea typeface="楷体_GB2312" pitchFamily="49" charset="-122"/>
              </a:rPr>
              <a:t>QueueEmpty</a:t>
            </a:r>
            <a:r>
              <a:rPr lang="en-US" altLang="zh-CN" sz="2400" b="1" dirty="0">
                <a:latin typeface="Times New Roman" panose="02020603050405020304" pitchFamily="18" charset="0"/>
                <a:ea typeface="楷体_GB2312" pitchFamily="49" charset="-122"/>
              </a:rPr>
              <a:t>(Q)</a:t>
            </a:r>
          </a:p>
          <a:p>
            <a:pPr eaLnBrk="1" hangingPunct="1">
              <a:buFont typeface="Wingdings" pitchFamily="2" charset="2"/>
              <a:buNone/>
              <a:defRPr/>
            </a:pPr>
            <a:r>
              <a:rPr lang="en-US" altLang="zh-CN" sz="2400" b="1" dirty="0">
                <a:solidFill>
                  <a:srgbClr val="FF0000"/>
                </a:solidFill>
                <a:latin typeface="Times New Roman" panose="02020603050405020304" pitchFamily="18" charset="0"/>
                <a:ea typeface="楷体_GB2312" pitchFamily="49" charset="-122"/>
              </a:rPr>
              <a:t>                           </a:t>
            </a:r>
            <a:r>
              <a:rPr lang="en-US" altLang="zh-CN" sz="2400" b="1" dirty="0" err="1">
                <a:solidFill>
                  <a:srgbClr val="FF0000"/>
                </a:solidFill>
                <a:latin typeface="Times New Roman" panose="02020603050405020304" pitchFamily="18" charset="0"/>
                <a:ea typeface="楷体_GB2312" pitchFamily="49" charset="-122"/>
              </a:rPr>
              <a:t>EnQueue</a:t>
            </a:r>
            <a:r>
              <a:rPr lang="en-US" altLang="zh-CN" sz="2400" b="1" dirty="0">
                <a:solidFill>
                  <a:srgbClr val="FF0000"/>
                </a:solidFill>
                <a:latin typeface="Times New Roman" panose="02020603050405020304" pitchFamily="18" charset="0"/>
                <a:ea typeface="楷体_GB2312" pitchFamily="49" charset="-122"/>
              </a:rPr>
              <a:t>(&amp;Q, e), </a:t>
            </a:r>
            <a:r>
              <a:rPr lang="en-US" altLang="zh-CN" sz="2400" b="1" dirty="0" err="1">
                <a:solidFill>
                  <a:srgbClr val="FF0000"/>
                </a:solidFill>
                <a:latin typeface="Times New Roman" panose="02020603050405020304" pitchFamily="18" charset="0"/>
                <a:ea typeface="楷体_GB2312" pitchFamily="49" charset="-122"/>
              </a:rPr>
              <a:t>DeQueue</a:t>
            </a:r>
            <a:r>
              <a:rPr lang="en-US" altLang="zh-CN" sz="2400" b="1" dirty="0">
                <a:solidFill>
                  <a:srgbClr val="FF0000"/>
                </a:solidFill>
                <a:latin typeface="Times New Roman" panose="02020603050405020304" pitchFamily="18" charset="0"/>
                <a:ea typeface="楷体_GB2312" pitchFamily="49" charset="-122"/>
              </a:rPr>
              <a:t>(&amp;Q, &amp;e),</a:t>
            </a:r>
            <a:r>
              <a:rPr lang="en-US" altLang="zh-CN" sz="2400" b="1" dirty="0">
                <a:latin typeface="Times New Roman" panose="02020603050405020304" pitchFamily="18" charset="0"/>
                <a:ea typeface="楷体_GB2312" pitchFamily="49" charset="-122"/>
              </a:rPr>
              <a:t> </a:t>
            </a:r>
            <a:endParaRPr lang="en-US" altLang="zh-CN" sz="2400" b="1" dirty="0">
              <a:solidFill>
                <a:srgbClr val="FF0000"/>
              </a:solidFill>
              <a:latin typeface="Times New Roman" panose="02020603050405020304" pitchFamily="18" charset="0"/>
              <a:ea typeface="楷体_GB2312" pitchFamily="49" charset="-122"/>
            </a:endParaRPr>
          </a:p>
          <a:p>
            <a:pPr eaLnBrk="1" hangingPunct="1">
              <a:buFont typeface="Wingdings" pitchFamily="2" charset="2"/>
              <a:buNone/>
              <a:defRPr/>
            </a:pPr>
            <a:r>
              <a:rPr lang="en-US" altLang="zh-CN" sz="2400" b="1" dirty="0">
                <a:latin typeface="Times New Roman" panose="02020603050405020304" pitchFamily="18" charset="0"/>
                <a:ea typeface="楷体_GB2312" pitchFamily="49" charset="-122"/>
              </a:rPr>
              <a:t>                           </a:t>
            </a:r>
            <a:r>
              <a:rPr lang="en-US" altLang="zh-CN" sz="2400" b="1" dirty="0" err="1">
                <a:latin typeface="Times New Roman" panose="02020603050405020304" pitchFamily="18" charset="0"/>
                <a:ea typeface="楷体_GB2312" pitchFamily="49" charset="-122"/>
              </a:rPr>
              <a:t>QueueLength</a:t>
            </a:r>
            <a:r>
              <a:rPr lang="en-US" altLang="zh-CN" sz="2400" b="1" dirty="0">
                <a:latin typeface="Times New Roman" panose="02020603050405020304" pitchFamily="18" charset="0"/>
                <a:ea typeface="楷体_GB2312" pitchFamily="49" charset="-122"/>
              </a:rPr>
              <a:t>(Q), </a:t>
            </a:r>
            <a:r>
              <a:rPr lang="en-US" altLang="zh-CN" sz="2400" b="1" dirty="0" err="1">
                <a:latin typeface="Times New Roman" panose="02020603050405020304" pitchFamily="18" charset="0"/>
                <a:ea typeface="楷体_GB2312" pitchFamily="49" charset="-122"/>
              </a:rPr>
              <a:t>GetHead</a:t>
            </a:r>
            <a:r>
              <a:rPr lang="en-US" altLang="zh-CN" sz="2400" b="1" dirty="0">
                <a:latin typeface="Times New Roman" panose="02020603050405020304" pitchFamily="18" charset="0"/>
                <a:ea typeface="楷体_GB2312" pitchFamily="49" charset="-122"/>
              </a:rPr>
              <a:t>(Q, &amp;e)</a:t>
            </a:r>
          </a:p>
          <a:p>
            <a:pPr eaLnBrk="1" hangingPunct="1">
              <a:buFont typeface="Wingdings" pitchFamily="2" charset="2"/>
              <a:buNone/>
              <a:defRPr/>
            </a:pPr>
            <a:r>
              <a:rPr lang="en-US" altLang="zh-CN" sz="2400" b="1" dirty="0">
                <a:latin typeface="Times New Roman" panose="02020603050405020304" pitchFamily="18" charset="0"/>
                <a:ea typeface="楷体_GB2312" pitchFamily="49" charset="-122"/>
              </a:rPr>
              <a:t>                           </a:t>
            </a:r>
            <a:r>
              <a:rPr lang="en-US" altLang="zh-CN" sz="2400" b="1" dirty="0" err="1">
                <a:latin typeface="Times New Roman" panose="02020603050405020304" pitchFamily="18" charset="0"/>
                <a:ea typeface="楷体_GB2312" pitchFamily="49" charset="-122"/>
              </a:rPr>
              <a:t>QueueTraverse</a:t>
            </a:r>
            <a:r>
              <a:rPr lang="en-US" altLang="zh-CN" sz="2400" b="1" dirty="0">
                <a:latin typeface="Times New Roman" panose="02020603050405020304" pitchFamily="18" charset="0"/>
                <a:ea typeface="楷体_GB2312" pitchFamily="49" charset="-122"/>
              </a:rPr>
              <a:t>(Q, visit())</a:t>
            </a:r>
          </a:p>
          <a:p>
            <a:pPr marL="0" indent="0" eaLnBrk="1" hangingPunct="1">
              <a:buFont typeface="Wingdings" pitchFamily="2" charset="2"/>
              <a:buNone/>
              <a:defRPr/>
            </a:pPr>
            <a:r>
              <a:rPr lang="en-US" altLang="zh-CN" sz="2400" b="1" dirty="0">
                <a:latin typeface="Times New Roman" panose="02020603050405020304" pitchFamily="18" charset="0"/>
                <a:ea typeface="楷体_GB2312" pitchFamily="49" charset="-122"/>
              </a:rPr>
              <a:t>}ADT Queue</a:t>
            </a:r>
          </a:p>
        </p:txBody>
      </p:sp>
      <p:sp>
        <p:nvSpPr>
          <p:cNvPr id="8704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CC8F3318-F98C-49A0-8806-8BF29C7F211D}" type="slidenum">
              <a:rPr lang="en-US" altLang="zh-CN" sz="1400"/>
              <a:pPr>
                <a:spcBef>
                  <a:spcPct val="0"/>
                </a:spcBef>
                <a:buClrTx/>
                <a:buSzTx/>
                <a:buFontTx/>
                <a:buNone/>
              </a:pPr>
              <a:t>54</a:t>
            </a:fld>
            <a:endParaRPr lang="en-US" altLang="zh-CN" sz="1400"/>
          </a:p>
        </p:txBody>
      </p:sp>
      <p:sp>
        <p:nvSpPr>
          <p:cNvPr id="87043" name="Rectangle 4"/>
          <p:cNvSpPr>
            <a:spLocks noGrp="1" noChangeArrowheads="1"/>
          </p:cNvSpPr>
          <p:nvPr>
            <p:ph type="title"/>
          </p:nvPr>
        </p:nvSpPr>
        <p:spPr>
          <a:noFill/>
        </p:spPr>
        <p:txBody>
          <a:bodyPr/>
          <a:lstStyle/>
          <a:p>
            <a:pPr eaLnBrk="1" hangingPunct="1"/>
            <a:r>
              <a:rPr lang="en-US" altLang="zh-CN" sz="4000" smtClean="0"/>
              <a:t> </a:t>
            </a:r>
            <a:r>
              <a:rPr lang="zh-CN" altLang="en-US" sz="4000" smtClean="0"/>
              <a:t>队列的抽象数据类型定义</a:t>
            </a:r>
          </a:p>
        </p:txBody>
      </p:sp>
    </p:spTree>
    <p:extLst>
      <p:ext uri="{BB962C8B-B14F-4D97-AF65-F5344CB8AC3E}">
        <p14:creationId xmlns:p14="http://schemas.microsoft.com/office/powerpoint/2010/main" val="34449481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0" name="Group 39"/>
          <p:cNvGrpSpPr>
            <a:grpSpLocks/>
          </p:cNvGrpSpPr>
          <p:nvPr/>
        </p:nvGrpSpPr>
        <p:grpSpPr bwMode="auto">
          <a:xfrm>
            <a:off x="398532" y="3738828"/>
            <a:ext cx="3886875" cy="1844675"/>
            <a:chOff x="0" y="2592"/>
            <a:chExt cx="2448" cy="1162"/>
          </a:xfrm>
        </p:grpSpPr>
        <p:sp>
          <p:nvSpPr>
            <p:cNvPr id="89109" name="Line 3"/>
            <p:cNvSpPr>
              <a:spLocks noChangeShapeType="1"/>
            </p:cNvSpPr>
            <p:nvPr/>
          </p:nvSpPr>
          <p:spPr bwMode="auto">
            <a:xfrm>
              <a:off x="678" y="2612"/>
              <a:ext cx="106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10" name="Line 4"/>
            <p:cNvSpPr>
              <a:spLocks noChangeShapeType="1"/>
            </p:cNvSpPr>
            <p:nvPr/>
          </p:nvSpPr>
          <p:spPr bwMode="auto">
            <a:xfrm>
              <a:off x="726" y="3005"/>
              <a:ext cx="106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11" name="Line 5"/>
            <p:cNvSpPr>
              <a:spLocks noChangeShapeType="1"/>
            </p:cNvSpPr>
            <p:nvPr/>
          </p:nvSpPr>
          <p:spPr bwMode="auto">
            <a:xfrm flipH="1">
              <a:off x="394" y="2718"/>
              <a:ext cx="2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12" name="Line 6"/>
            <p:cNvSpPr>
              <a:spLocks noChangeShapeType="1"/>
            </p:cNvSpPr>
            <p:nvPr/>
          </p:nvSpPr>
          <p:spPr bwMode="auto">
            <a:xfrm flipH="1">
              <a:off x="1776" y="2832"/>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13" name="Line 7"/>
            <p:cNvSpPr>
              <a:spLocks noChangeShapeType="1"/>
            </p:cNvSpPr>
            <p:nvPr/>
          </p:nvSpPr>
          <p:spPr bwMode="auto">
            <a:xfrm flipV="1">
              <a:off x="873" y="2999"/>
              <a:ext cx="0" cy="2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14" name="Line 8"/>
            <p:cNvSpPr>
              <a:spLocks noChangeShapeType="1"/>
            </p:cNvSpPr>
            <p:nvPr/>
          </p:nvSpPr>
          <p:spPr bwMode="auto">
            <a:xfrm flipV="1">
              <a:off x="1628" y="3003"/>
              <a:ext cx="0" cy="2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15" name="Text Box 9"/>
            <p:cNvSpPr txBox="1">
              <a:spLocks noChangeArrowheads="1"/>
            </p:cNvSpPr>
            <p:nvPr/>
          </p:nvSpPr>
          <p:spPr bwMode="auto">
            <a:xfrm>
              <a:off x="2006" y="2688"/>
              <a:ext cx="4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入队</a:t>
              </a:r>
            </a:p>
          </p:txBody>
        </p:sp>
        <p:sp>
          <p:nvSpPr>
            <p:cNvPr id="89116" name="Text Box 10"/>
            <p:cNvSpPr txBox="1">
              <a:spLocks noChangeArrowheads="1"/>
            </p:cNvSpPr>
            <p:nvPr/>
          </p:nvSpPr>
          <p:spPr bwMode="auto">
            <a:xfrm>
              <a:off x="672" y="3246"/>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端</a:t>
              </a:r>
              <a:r>
                <a:rPr kumimoji="1" lang="en-US" altLang="zh-CN" sz="2000" b="1">
                  <a:latin typeface="Times New Roman" pitchFamily="18" charset="0"/>
                  <a:ea typeface="楷体_GB2312" pitchFamily="49" charset="-122"/>
                </a:rPr>
                <a:t>1</a:t>
              </a:r>
            </a:p>
          </p:txBody>
        </p:sp>
        <p:sp>
          <p:nvSpPr>
            <p:cNvPr id="89117" name="Text Box 11"/>
            <p:cNvSpPr txBox="1">
              <a:spLocks noChangeArrowheads="1"/>
            </p:cNvSpPr>
            <p:nvPr/>
          </p:nvSpPr>
          <p:spPr bwMode="auto">
            <a:xfrm>
              <a:off x="1442" y="3253"/>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端</a:t>
              </a:r>
              <a:r>
                <a:rPr kumimoji="1" lang="en-US" altLang="zh-CN" sz="2000" b="1">
                  <a:latin typeface="Times New Roman" pitchFamily="18" charset="0"/>
                  <a:ea typeface="楷体_GB2312" pitchFamily="49" charset="-122"/>
                </a:rPr>
                <a:t>2</a:t>
              </a:r>
            </a:p>
          </p:txBody>
        </p:sp>
        <p:sp>
          <p:nvSpPr>
            <p:cNvPr id="89118" name="Rectangle 12"/>
            <p:cNvSpPr>
              <a:spLocks noChangeArrowheads="1"/>
            </p:cNvSpPr>
            <p:nvPr/>
          </p:nvSpPr>
          <p:spPr bwMode="auto">
            <a:xfrm>
              <a:off x="774" y="2650"/>
              <a:ext cx="9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800" b="1">
                  <a:latin typeface="Times New Roman" pitchFamily="18" charset="0"/>
                  <a:ea typeface="楷体_GB2312" pitchFamily="49" charset="-122"/>
                </a:rPr>
                <a:t>a</a:t>
              </a:r>
              <a:r>
                <a:rPr kumimoji="1" lang="en-US" altLang="zh-CN" sz="2800" b="1" baseline="-20000">
                  <a:latin typeface="Times New Roman" pitchFamily="18" charset="0"/>
                  <a:ea typeface="楷体_GB2312" pitchFamily="49" charset="-122"/>
                </a:rPr>
                <a:t>1 </a:t>
              </a:r>
              <a:r>
                <a:rPr kumimoji="1" lang="en-US" altLang="zh-CN" sz="2800" b="1">
                  <a:latin typeface="Times New Roman" pitchFamily="18" charset="0"/>
                  <a:ea typeface="楷体_GB2312" pitchFamily="49" charset="-122"/>
                </a:rPr>
                <a:t>a</a:t>
              </a:r>
              <a:r>
                <a:rPr kumimoji="1" lang="en-US" altLang="zh-CN" sz="2800" b="1" baseline="-20000">
                  <a:latin typeface="Times New Roman" pitchFamily="18" charset="0"/>
                  <a:ea typeface="楷体_GB2312" pitchFamily="49" charset="-122"/>
                </a:rPr>
                <a:t>2</a:t>
              </a:r>
              <a:r>
                <a:rPr kumimoji="1" lang="en-US" altLang="zh-CN" sz="2800" b="1">
                  <a:latin typeface="Times New Roman" pitchFamily="18" charset="0"/>
                  <a:ea typeface="楷体_GB2312" pitchFamily="49" charset="-122"/>
                </a:rPr>
                <a:t>…a</a:t>
              </a:r>
              <a:r>
                <a:rPr kumimoji="1" lang="en-US" altLang="zh-CN" sz="2800" b="1" baseline="-20000">
                  <a:latin typeface="Times New Roman" pitchFamily="18" charset="0"/>
                  <a:ea typeface="楷体_GB2312" pitchFamily="49" charset="-122"/>
                </a:rPr>
                <a:t>n</a:t>
              </a:r>
            </a:p>
          </p:txBody>
        </p:sp>
        <p:sp>
          <p:nvSpPr>
            <p:cNvPr id="89119" name="Text Box 13"/>
            <p:cNvSpPr txBox="1">
              <a:spLocks noChangeArrowheads="1"/>
            </p:cNvSpPr>
            <p:nvPr/>
          </p:nvSpPr>
          <p:spPr bwMode="auto">
            <a:xfrm>
              <a:off x="0" y="2592"/>
              <a:ext cx="4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出队</a:t>
              </a:r>
            </a:p>
          </p:txBody>
        </p:sp>
        <p:sp>
          <p:nvSpPr>
            <p:cNvPr id="89120" name="Line 14"/>
            <p:cNvSpPr>
              <a:spLocks noChangeShapeType="1"/>
            </p:cNvSpPr>
            <p:nvPr/>
          </p:nvSpPr>
          <p:spPr bwMode="auto">
            <a:xfrm rot="10800000" flipH="1">
              <a:off x="432" y="2900"/>
              <a:ext cx="2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21" name="Text Box 15"/>
            <p:cNvSpPr txBox="1">
              <a:spLocks noChangeArrowheads="1"/>
            </p:cNvSpPr>
            <p:nvPr/>
          </p:nvSpPr>
          <p:spPr bwMode="auto">
            <a:xfrm>
              <a:off x="10" y="2786"/>
              <a:ext cx="4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入队</a:t>
              </a:r>
            </a:p>
          </p:txBody>
        </p:sp>
        <p:sp>
          <p:nvSpPr>
            <p:cNvPr id="89122" name="Text Box 33"/>
            <p:cNvSpPr txBox="1">
              <a:spLocks noChangeArrowheads="1"/>
            </p:cNvSpPr>
            <p:nvPr/>
          </p:nvSpPr>
          <p:spPr bwMode="auto">
            <a:xfrm>
              <a:off x="624" y="3504"/>
              <a:ext cx="16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zh-CN" altLang="en-US" sz="2000" b="1">
                  <a:latin typeface="Times New Roman" pitchFamily="18" charset="0"/>
                  <a:ea typeface="楷体_GB2312" pitchFamily="49" charset="-122"/>
                </a:rPr>
                <a:t>输出受限的双端队列</a:t>
              </a:r>
            </a:p>
          </p:txBody>
        </p:sp>
      </p:grpSp>
      <p:sp>
        <p:nvSpPr>
          <p:cNvPr id="89091" name="Rectangle 36"/>
          <p:cNvSpPr>
            <a:spLocks noChangeArrowheads="1"/>
          </p:cNvSpPr>
          <p:nvPr/>
        </p:nvSpPr>
        <p:spPr bwMode="auto">
          <a:xfrm>
            <a:off x="414410" y="1729052"/>
            <a:ext cx="8677194" cy="14589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spcBef>
                <a:spcPct val="50000"/>
              </a:spcBef>
              <a:buSzPct val="90000"/>
              <a:buFont typeface="Wingdings" pitchFamily="2" charset="2"/>
              <a:buChar char="§"/>
            </a:pPr>
            <a:r>
              <a:rPr kumimoji="1" lang="zh-CN" altLang="en-US" sz="2400" b="1">
                <a:ea typeface="楷体_GB2312" pitchFamily="49" charset="-122"/>
              </a:rPr>
              <a:t>双端队列：限定输入和删除操作在表两端进行的线性表。</a:t>
            </a:r>
          </a:p>
          <a:p>
            <a:pPr lvl="1" eaLnBrk="1" hangingPunct="1">
              <a:lnSpc>
                <a:spcPct val="90000"/>
              </a:lnSpc>
              <a:spcBef>
                <a:spcPct val="50000"/>
              </a:spcBef>
              <a:buClr>
                <a:schemeClr val="folHlink"/>
              </a:buClr>
              <a:buSzPct val="90000"/>
              <a:buFont typeface="Wingdings" pitchFamily="2" charset="2"/>
              <a:buChar char="§"/>
            </a:pPr>
            <a:r>
              <a:rPr kumimoji="1" lang="zh-CN" altLang="en-US" sz="2400" b="1">
                <a:ea typeface="楷体_GB2312" pitchFamily="49" charset="-122"/>
              </a:rPr>
              <a:t>输出受限队列</a:t>
            </a:r>
            <a:r>
              <a:rPr kumimoji="1" lang="en-US" altLang="zh-CN" sz="2400" b="1">
                <a:ea typeface="楷体_GB2312" pitchFamily="49" charset="-122"/>
              </a:rPr>
              <a:t>:</a:t>
            </a:r>
            <a:r>
              <a:rPr kumimoji="1" lang="zh-CN" altLang="en-US" sz="2400" b="1">
                <a:ea typeface="楷体_GB2312" pitchFamily="49" charset="-122"/>
              </a:rPr>
              <a:t>一端允许插入和删除，另一端只允许插入。</a:t>
            </a:r>
          </a:p>
          <a:p>
            <a:pPr lvl="1" eaLnBrk="1" hangingPunct="1">
              <a:lnSpc>
                <a:spcPct val="90000"/>
              </a:lnSpc>
              <a:spcBef>
                <a:spcPct val="50000"/>
              </a:spcBef>
              <a:buClr>
                <a:schemeClr val="folHlink"/>
              </a:buClr>
              <a:buSzPct val="90000"/>
              <a:buFont typeface="Wingdings" pitchFamily="2" charset="2"/>
              <a:buChar char="§"/>
            </a:pPr>
            <a:r>
              <a:rPr kumimoji="1" lang="zh-CN" altLang="en-US" sz="2400" b="1">
                <a:ea typeface="楷体_GB2312" pitchFamily="49" charset="-122"/>
              </a:rPr>
              <a:t>输入受限队列</a:t>
            </a:r>
            <a:r>
              <a:rPr kumimoji="1" lang="en-US" altLang="zh-CN" sz="2400" b="1">
                <a:ea typeface="楷体_GB2312" pitchFamily="49" charset="-122"/>
              </a:rPr>
              <a:t>:</a:t>
            </a:r>
            <a:r>
              <a:rPr kumimoji="1" lang="zh-CN" altLang="en-US" sz="2400" b="1">
                <a:ea typeface="楷体_GB2312" pitchFamily="49" charset="-122"/>
              </a:rPr>
              <a:t>一端允许插入和删除，另一端只允许删除。</a:t>
            </a:r>
          </a:p>
        </p:txBody>
      </p:sp>
      <p:sp>
        <p:nvSpPr>
          <p:cNvPr id="89092" name="Rectangle 37"/>
          <p:cNvSpPr>
            <a:spLocks noGrp="1" noChangeArrowheads="1"/>
          </p:cNvSpPr>
          <p:nvPr>
            <p:ph type="title"/>
          </p:nvPr>
        </p:nvSpPr>
        <p:spPr/>
        <p:txBody>
          <a:bodyPr/>
          <a:lstStyle/>
          <a:p>
            <a:pPr eaLnBrk="1" hangingPunct="1"/>
            <a:r>
              <a:rPr lang="zh-CN" altLang="en-US" sz="4000" smtClean="0"/>
              <a:t>双端队列</a:t>
            </a:r>
          </a:p>
        </p:txBody>
      </p:sp>
      <p:grpSp>
        <p:nvGrpSpPr>
          <p:cNvPr id="89093" name="Group 55"/>
          <p:cNvGrpSpPr>
            <a:grpSpLocks/>
          </p:cNvGrpSpPr>
          <p:nvPr/>
        </p:nvGrpSpPr>
        <p:grpSpPr bwMode="auto">
          <a:xfrm>
            <a:off x="4801434" y="3676915"/>
            <a:ext cx="3886875" cy="1844675"/>
            <a:chOff x="3024" y="2592"/>
            <a:chExt cx="2448" cy="1162"/>
          </a:xfrm>
        </p:grpSpPr>
        <p:sp>
          <p:nvSpPr>
            <p:cNvPr id="89095" name="Line 41"/>
            <p:cNvSpPr>
              <a:spLocks noChangeShapeType="1"/>
            </p:cNvSpPr>
            <p:nvPr/>
          </p:nvSpPr>
          <p:spPr bwMode="auto">
            <a:xfrm>
              <a:off x="3702" y="2612"/>
              <a:ext cx="106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096" name="Line 42"/>
            <p:cNvSpPr>
              <a:spLocks noChangeShapeType="1"/>
            </p:cNvSpPr>
            <p:nvPr/>
          </p:nvSpPr>
          <p:spPr bwMode="auto">
            <a:xfrm>
              <a:off x="3750" y="3005"/>
              <a:ext cx="106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097" name="Line 43"/>
            <p:cNvSpPr>
              <a:spLocks noChangeShapeType="1"/>
            </p:cNvSpPr>
            <p:nvPr/>
          </p:nvSpPr>
          <p:spPr bwMode="auto">
            <a:xfrm flipH="1">
              <a:off x="3418" y="2718"/>
              <a:ext cx="2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098" name="Line 44"/>
            <p:cNvSpPr>
              <a:spLocks noChangeShapeType="1"/>
            </p:cNvSpPr>
            <p:nvPr/>
          </p:nvSpPr>
          <p:spPr bwMode="auto">
            <a:xfrm rot="10800000" flipH="1">
              <a:off x="4800" y="2832"/>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099" name="Line 45"/>
            <p:cNvSpPr>
              <a:spLocks noChangeShapeType="1"/>
            </p:cNvSpPr>
            <p:nvPr/>
          </p:nvSpPr>
          <p:spPr bwMode="auto">
            <a:xfrm flipV="1">
              <a:off x="3897" y="2999"/>
              <a:ext cx="0" cy="2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0" name="Line 46"/>
            <p:cNvSpPr>
              <a:spLocks noChangeShapeType="1"/>
            </p:cNvSpPr>
            <p:nvPr/>
          </p:nvSpPr>
          <p:spPr bwMode="auto">
            <a:xfrm flipV="1">
              <a:off x="4652" y="3003"/>
              <a:ext cx="0" cy="2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1" name="Text Box 47"/>
            <p:cNvSpPr txBox="1">
              <a:spLocks noChangeArrowheads="1"/>
            </p:cNvSpPr>
            <p:nvPr/>
          </p:nvSpPr>
          <p:spPr bwMode="auto">
            <a:xfrm>
              <a:off x="5030" y="2688"/>
              <a:ext cx="4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出队</a:t>
              </a:r>
            </a:p>
          </p:txBody>
        </p:sp>
        <p:sp>
          <p:nvSpPr>
            <p:cNvPr id="89102" name="Text Box 48"/>
            <p:cNvSpPr txBox="1">
              <a:spLocks noChangeArrowheads="1"/>
            </p:cNvSpPr>
            <p:nvPr/>
          </p:nvSpPr>
          <p:spPr bwMode="auto">
            <a:xfrm>
              <a:off x="3696" y="3246"/>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端</a:t>
              </a:r>
              <a:r>
                <a:rPr kumimoji="1" lang="en-US" altLang="zh-CN" sz="2000" b="1">
                  <a:latin typeface="Times New Roman" pitchFamily="18" charset="0"/>
                  <a:ea typeface="楷体_GB2312" pitchFamily="49" charset="-122"/>
                </a:rPr>
                <a:t>1</a:t>
              </a:r>
            </a:p>
          </p:txBody>
        </p:sp>
        <p:sp>
          <p:nvSpPr>
            <p:cNvPr id="89103" name="Text Box 49"/>
            <p:cNvSpPr txBox="1">
              <a:spLocks noChangeArrowheads="1"/>
            </p:cNvSpPr>
            <p:nvPr/>
          </p:nvSpPr>
          <p:spPr bwMode="auto">
            <a:xfrm>
              <a:off x="4466" y="3253"/>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端</a:t>
              </a:r>
              <a:r>
                <a:rPr kumimoji="1" lang="en-US" altLang="zh-CN" sz="2000" b="1">
                  <a:latin typeface="Times New Roman" pitchFamily="18" charset="0"/>
                  <a:ea typeface="楷体_GB2312" pitchFamily="49" charset="-122"/>
                </a:rPr>
                <a:t>2</a:t>
              </a:r>
            </a:p>
          </p:txBody>
        </p:sp>
        <p:sp>
          <p:nvSpPr>
            <p:cNvPr id="89104" name="Rectangle 50"/>
            <p:cNvSpPr>
              <a:spLocks noChangeArrowheads="1"/>
            </p:cNvSpPr>
            <p:nvPr/>
          </p:nvSpPr>
          <p:spPr bwMode="auto">
            <a:xfrm>
              <a:off x="3798" y="2650"/>
              <a:ext cx="9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800" b="1">
                  <a:latin typeface="Times New Roman" pitchFamily="18" charset="0"/>
                  <a:ea typeface="楷体_GB2312" pitchFamily="49" charset="-122"/>
                </a:rPr>
                <a:t>a</a:t>
              </a:r>
              <a:r>
                <a:rPr kumimoji="1" lang="en-US" altLang="zh-CN" sz="2800" b="1" baseline="-20000">
                  <a:latin typeface="Times New Roman" pitchFamily="18" charset="0"/>
                  <a:ea typeface="楷体_GB2312" pitchFamily="49" charset="-122"/>
                </a:rPr>
                <a:t>1 </a:t>
              </a:r>
              <a:r>
                <a:rPr kumimoji="1" lang="en-US" altLang="zh-CN" sz="2800" b="1">
                  <a:latin typeface="Times New Roman" pitchFamily="18" charset="0"/>
                  <a:ea typeface="楷体_GB2312" pitchFamily="49" charset="-122"/>
                </a:rPr>
                <a:t>a</a:t>
              </a:r>
              <a:r>
                <a:rPr kumimoji="1" lang="en-US" altLang="zh-CN" sz="2800" b="1" baseline="-20000">
                  <a:latin typeface="Times New Roman" pitchFamily="18" charset="0"/>
                  <a:ea typeface="楷体_GB2312" pitchFamily="49" charset="-122"/>
                </a:rPr>
                <a:t>2</a:t>
              </a:r>
              <a:r>
                <a:rPr kumimoji="1" lang="en-US" altLang="zh-CN" sz="2800" b="1">
                  <a:latin typeface="Times New Roman" pitchFamily="18" charset="0"/>
                  <a:ea typeface="楷体_GB2312" pitchFamily="49" charset="-122"/>
                </a:rPr>
                <a:t>…a</a:t>
              </a:r>
              <a:r>
                <a:rPr kumimoji="1" lang="en-US" altLang="zh-CN" sz="2800" b="1" baseline="-20000">
                  <a:latin typeface="Times New Roman" pitchFamily="18" charset="0"/>
                  <a:ea typeface="楷体_GB2312" pitchFamily="49" charset="-122"/>
                </a:rPr>
                <a:t>n</a:t>
              </a:r>
            </a:p>
          </p:txBody>
        </p:sp>
        <p:sp>
          <p:nvSpPr>
            <p:cNvPr id="89105" name="Text Box 51"/>
            <p:cNvSpPr txBox="1">
              <a:spLocks noChangeArrowheads="1"/>
            </p:cNvSpPr>
            <p:nvPr/>
          </p:nvSpPr>
          <p:spPr bwMode="auto">
            <a:xfrm>
              <a:off x="3024" y="2592"/>
              <a:ext cx="4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出队</a:t>
              </a:r>
            </a:p>
          </p:txBody>
        </p:sp>
        <p:sp>
          <p:nvSpPr>
            <p:cNvPr id="89106" name="Line 52"/>
            <p:cNvSpPr>
              <a:spLocks noChangeShapeType="1"/>
            </p:cNvSpPr>
            <p:nvPr/>
          </p:nvSpPr>
          <p:spPr bwMode="auto">
            <a:xfrm rot="10800000" flipH="1">
              <a:off x="3456" y="2900"/>
              <a:ext cx="2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7" name="Text Box 53"/>
            <p:cNvSpPr txBox="1">
              <a:spLocks noChangeArrowheads="1"/>
            </p:cNvSpPr>
            <p:nvPr/>
          </p:nvSpPr>
          <p:spPr bwMode="auto">
            <a:xfrm>
              <a:off x="3034" y="2786"/>
              <a:ext cx="4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zh-CN" altLang="en-US" sz="2000" b="1">
                  <a:latin typeface="Times New Roman" pitchFamily="18" charset="0"/>
                  <a:ea typeface="楷体_GB2312" pitchFamily="49" charset="-122"/>
                </a:rPr>
                <a:t>入队</a:t>
              </a:r>
            </a:p>
          </p:txBody>
        </p:sp>
        <p:sp>
          <p:nvSpPr>
            <p:cNvPr id="89108" name="Text Box 54"/>
            <p:cNvSpPr txBox="1">
              <a:spLocks noChangeArrowheads="1"/>
            </p:cNvSpPr>
            <p:nvPr/>
          </p:nvSpPr>
          <p:spPr bwMode="auto">
            <a:xfrm>
              <a:off x="3648" y="3504"/>
              <a:ext cx="16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zh-CN" altLang="en-US" sz="2000" b="1">
                  <a:latin typeface="Times New Roman" pitchFamily="18" charset="0"/>
                  <a:ea typeface="楷体_GB2312" pitchFamily="49" charset="-122"/>
                </a:rPr>
                <a:t>输入受限的双端队列</a:t>
              </a:r>
            </a:p>
          </p:txBody>
        </p:sp>
      </p:grpSp>
    </p:spTree>
    <p:extLst>
      <p:ext uri="{BB962C8B-B14F-4D97-AF65-F5344CB8AC3E}">
        <p14:creationId xmlns:p14="http://schemas.microsoft.com/office/powerpoint/2010/main" val="18969789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4"/>
          <p:cNvSpPr>
            <a:spLocks noGrp="1" noChangeArrowheads="1"/>
          </p:cNvSpPr>
          <p:nvPr>
            <p:ph idx="1"/>
          </p:nvPr>
        </p:nvSpPr>
        <p:spPr/>
        <p:txBody>
          <a:bodyPr/>
          <a:lstStyle/>
          <a:p>
            <a:pPr algn="just" eaLnBrk="1" hangingPunct="1">
              <a:lnSpc>
                <a:spcPct val="80000"/>
              </a:lnSpc>
            </a:pPr>
            <a:r>
              <a:rPr lang="zh-CN" altLang="en-US" sz="2400" b="1" dirty="0" smtClean="0">
                <a:ea typeface="楷体_GB2312" pitchFamily="49" charset="-122"/>
              </a:rPr>
              <a:t>链队列：用链表表示的队列。</a:t>
            </a:r>
          </a:p>
          <a:p>
            <a:pPr algn="just" eaLnBrk="1" hangingPunct="1">
              <a:lnSpc>
                <a:spcPct val="80000"/>
              </a:lnSpc>
            </a:pPr>
            <a:r>
              <a:rPr lang="zh-CN" altLang="en-US" sz="2400" b="1" dirty="0" smtClean="0">
                <a:ea typeface="楷体_GB2312" pitchFamily="49" charset="-122"/>
              </a:rPr>
              <a:t>链队列的存储结构</a:t>
            </a:r>
          </a:p>
          <a:p>
            <a:pPr eaLnBrk="1" hangingPunct="1">
              <a:lnSpc>
                <a:spcPct val="90000"/>
              </a:lnSpc>
              <a:buFont typeface="Wingdings" pitchFamily="2" charset="2"/>
              <a:buNone/>
            </a:pPr>
            <a:r>
              <a:rPr lang="zh-CN" altLang="en-US" sz="2400" dirty="0" smtClean="0"/>
              <a:t>	</a:t>
            </a:r>
            <a:r>
              <a:rPr lang="en-US" altLang="zh-CN" sz="2400" dirty="0" err="1" smtClean="0"/>
              <a:t>typedef</a:t>
            </a:r>
            <a:r>
              <a:rPr lang="en-US" altLang="zh-CN" sz="2400" dirty="0" smtClean="0"/>
              <a:t> </a:t>
            </a:r>
            <a:r>
              <a:rPr lang="en-US" altLang="zh-CN" sz="2400" dirty="0" err="1" smtClean="0"/>
              <a:t>struct</a:t>
            </a:r>
            <a:r>
              <a:rPr lang="en-US" altLang="zh-CN" sz="2400" dirty="0" smtClean="0"/>
              <a:t> </a:t>
            </a:r>
            <a:r>
              <a:rPr lang="en-US" altLang="zh-CN" sz="2400" dirty="0" err="1" smtClean="0"/>
              <a:t>QNode</a:t>
            </a:r>
            <a:endParaRPr lang="en-US" altLang="zh-CN" sz="2400" dirty="0" smtClean="0"/>
          </a:p>
          <a:p>
            <a:pPr eaLnBrk="1" hangingPunct="1">
              <a:lnSpc>
                <a:spcPct val="90000"/>
              </a:lnSpc>
              <a:buFont typeface="Wingdings" pitchFamily="2" charset="2"/>
              <a:buNone/>
            </a:pPr>
            <a:r>
              <a:rPr lang="en-US" altLang="zh-CN" sz="2400" dirty="0" smtClean="0"/>
              <a:t>	{    </a:t>
            </a:r>
            <a:r>
              <a:rPr lang="en-US" altLang="zh-CN" sz="2400" dirty="0" err="1" smtClean="0"/>
              <a:t>QelemType</a:t>
            </a:r>
            <a:r>
              <a:rPr lang="en-US" altLang="zh-CN" sz="2400" dirty="0" smtClean="0"/>
              <a:t> data;</a:t>
            </a:r>
          </a:p>
          <a:p>
            <a:pPr eaLnBrk="1" hangingPunct="1">
              <a:lnSpc>
                <a:spcPct val="90000"/>
              </a:lnSpc>
              <a:buFont typeface="Wingdings" pitchFamily="2" charset="2"/>
              <a:buNone/>
            </a:pPr>
            <a:r>
              <a:rPr lang="en-US" altLang="zh-CN" sz="2400" dirty="0" smtClean="0"/>
              <a:t>  	      </a:t>
            </a:r>
            <a:r>
              <a:rPr lang="en-US" altLang="zh-CN" sz="2400" dirty="0" err="1" smtClean="0"/>
              <a:t>struct</a:t>
            </a:r>
            <a:r>
              <a:rPr lang="en-US" altLang="zh-CN" sz="2400" dirty="0" smtClean="0"/>
              <a:t> </a:t>
            </a:r>
            <a:r>
              <a:rPr lang="en-US" altLang="zh-CN" sz="2400" dirty="0" err="1" smtClean="0"/>
              <a:t>QNode</a:t>
            </a:r>
            <a:r>
              <a:rPr lang="en-US" altLang="zh-CN" sz="2400" dirty="0" smtClean="0"/>
              <a:t> *next;</a:t>
            </a:r>
          </a:p>
          <a:p>
            <a:pPr eaLnBrk="1" hangingPunct="1">
              <a:lnSpc>
                <a:spcPct val="90000"/>
              </a:lnSpc>
              <a:buFont typeface="Wingdings" pitchFamily="2" charset="2"/>
              <a:buNone/>
            </a:pPr>
            <a:r>
              <a:rPr lang="en-US" altLang="zh-CN" sz="2400" dirty="0" smtClean="0"/>
              <a:t>	}</a:t>
            </a:r>
            <a:r>
              <a:rPr lang="en-US" altLang="zh-CN" sz="2400" dirty="0" err="1" smtClean="0"/>
              <a:t>QNode</a:t>
            </a:r>
            <a:r>
              <a:rPr lang="en-US" altLang="zh-CN" sz="2400" dirty="0" smtClean="0"/>
              <a:t>,*</a:t>
            </a:r>
            <a:r>
              <a:rPr lang="en-US" altLang="zh-CN" sz="2400" dirty="0" err="1" smtClean="0"/>
              <a:t>QueuePtr</a:t>
            </a:r>
            <a:r>
              <a:rPr lang="en-US" altLang="zh-CN" sz="2400" dirty="0" smtClean="0"/>
              <a:t>;</a:t>
            </a:r>
          </a:p>
          <a:p>
            <a:pPr eaLnBrk="1" hangingPunct="1">
              <a:lnSpc>
                <a:spcPct val="90000"/>
              </a:lnSpc>
              <a:buFont typeface="Wingdings" pitchFamily="2" charset="2"/>
              <a:buNone/>
            </a:pPr>
            <a:r>
              <a:rPr lang="en-US" altLang="zh-CN" sz="2400" dirty="0" smtClean="0"/>
              <a:t>	</a:t>
            </a:r>
            <a:r>
              <a:rPr lang="en-US" altLang="zh-CN" sz="2400" dirty="0" err="1" smtClean="0"/>
              <a:t>typedef</a:t>
            </a:r>
            <a:r>
              <a:rPr lang="en-US" altLang="zh-CN" sz="2400" dirty="0" smtClean="0"/>
              <a:t> </a:t>
            </a:r>
            <a:r>
              <a:rPr lang="en-US" altLang="zh-CN" sz="2400" dirty="0" err="1" smtClean="0"/>
              <a:t>struct</a:t>
            </a:r>
            <a:r>
              <a:rPr lang="en-US" altLang="zh-CN" sz="2400" dirty="0" smtClean="0"/>
              <a:t> </a:t>
            </a:r>
          </a:p>
          <a:p>
            <a:pPr eaLnBrk="1" hangingPunct="1">
              <a:lnSpc>
                <a:spcPct val="90000"/>
              </a:lnSpc>
              <a:buFont typeface="Wingdings" pitchFamily="2" charset="2"/>
              <a:buNone/>
            </a:pPr>
            <a:r>
              <a:rPr lang="en-US" altLang="zh-CN" sz="2400" dirty="0" smtClean="0"/>
              <a:t>	{</a:t>
            </a:r>
          </a:p>
          <a:p>
            <a:pPr eaLnBrk="1" hangingPunct="1">
              <a:lnSpc>
                <a:spcPct val="90000"/>
              </a:lnSpc>
              <a:buFont typeface="Wingdings" pitchFamily="2" charset="2"/>
              <a:buNone/>
            </a:pPr>
            <a:r>
              <a:rPr lang="en-US" altLang="zh-CN" sz="2400" dirty="0" smtClean="0"/>
              <a:t>         </a:t>
            </a:r>
            <a:r>
              <a:rPr lang="en-US" altLang="zh-CN" sz="2400" dirty="0" err="1" smtClean="0"/>
              <a:t>QueuePtr</a:t>
            </a:r>
            <a:r>
              <a:rPr lang="en-US" altLang="zh-CN" sz="2400" dirty="0" smtClean="0"/>
              <a:t> front; </a:t>
            </a:r>
            <a:r>
              <a:rPr lang="en-US" altLang="zh-CN" sz="2400" dirty="0" smtClean="0">
                <a:solidFill>
                  <a:srgbClr val="008000"/>
                </a:solidFill>
              </a:rPr>
              <a:t>//</a:t>
            </a:r>
            <a:r>
              <a:rPr lang="zh-CN" altLang="en-US" sz="2400" dirty="0" smtClean="0">
                <a:solidFill>
                  <a:srgbClr val="008000"/>
                </a:solidFill>
              </a:rPr>
              <a:t>队头指针</a:t>
            </a:r>
          </a:p>
          <a:p>
            <a:pPr eaLnBrk="1" hangingPunct="1">
              <a:lnSpc>
                <a:spcPct val="90000"/>
              </a:lnSpc>
              <a:buFont typeface="Wingdings" pitchFamily="2" charset="2"/>
              <a:buNone/>
            </a:pPr>
            <a:r>
              <a:rPr lang="zh-CN" altLang="en-US" sz="2400" dirty="0" smtClean="0"/>
              <a:t>         </a:t>
            </a:r>
            <a:r>
              <a:rPr lang="en-US" altLang="zh-CN" sz="2400" dirty="0" err="1" smtClean="0"/>
              <a:t>QueuePtr</a:t>
            </a:r>
            <a:r>
              <a:rPr lang="en-US" altLang="zh-CN" sz="2400" dirty="0" smtClean="0"/>
              <a:t> rear; </a:t>
            </a:r>
            <a:r>
              <a:rPr lang="en-US" altLang="zh-CN" sz="2400" dirty="0" smtClean="0">
                <a:solidFill>
                  <a:srgbClr val="008000"/>
                </a:solidFill>
              </a:rPr>
              <a:t>//</a:t>
            </a:r>
            <a:r>
              <a:rPr lang="zh-CN" altLang="en-US" sz="2400" dirty="0" smtClean="0">
                <a:solidFill>
                  <a:srgbClr val="008000"/>
                </a:solidFill>
              </a:rPr>
              <a:t>队尾指针</a:t>
            </a:r>
          </a:p>
          <a:p>
            <a:pPr eaLnBrk="1" hangingPunct="1">
              <a:lnSpc>
                <a:spcPct val="90000"/>
              </a:lnSpc>
              <a:buFont typeface="Wingdings" pitchFamily="2" charset="2"/>
              <a:buNone/>
            </a:pPr>
            <a:r>
              <a:rPr lang="zh-CN" altLang="en-US" sz="2400" dirty="0" smtClean="0"/>
              <a:t>	</a:t>
            </a:r>
            <a:r>
              <a:rPr lang="en-US" altLang="zh-CN" sz="2400" dirty="0" smtClean="0"/>
              <a:t>}</a:t>
            </a:r>
            <a:r>
              <a:rPr lang="en-US" altLang="zh-CN" sz="2400" dirty="0" err="1" smtClean="0"/>
              <a:t>LinkQueue</a:t>
            </a:r>
            <a:r>
              <a:rPr lang="en-US" altLang="zh-CN" sz="2400" dirty="0" smtClean="0"/>
              <a:t>;</a:t>
            </a:r>
          </a:p>
          <a:p>
            <a:pPr eaLnBrk="1" hangingPunct="1">
              <a:lnSpc>
                <a:spcPct val="90000"/>
              </a:lnSpc>
              <a:buClr>
                <a:srgbClr val="3333CC"/>
              </a:buClr>
              <a:buFont typeface="Wingdings" pitchFamily="2" charset="2"/>
              <a:buNone/>
            </a:pPr>
            <a:r>
              <a:rPr lang="zh-CN" altLang="en-US" sz="2800" b="1" dirty="0" smtClean="0">
                <a:solidFill>
                  <a:srgbClr val="000000"/>
                </a:solidFill>
                <a:hlinkClick r:id="rId3" action="ppaction://hlinkpres?slideindex=1&amp;slidetitle="/>
              </a:rPr>
              <a:t>基本操作演示</a:t>
            </a:r>
            <a:endParaRPr lang="zh-CN" altLang="en-US" sz="2800" b="1" dirty="0" smtClean="0">
              <a:solidFill>
                <a:srgbClr val="000000"/>
              </a:solidFill>
            </a:endParaRPr>
          </a:p>
          <a:p>
            <a:pPr eaLnBrk="1" hangingPunct="1">
              <a:lnSpc>
                <a:spcPct val="90000"/>
              </a:lnSpc>
              <a:buFont typeface="Wingdings" pitchFamily="2" charset="2"/>
              <a:buNone/>
            </a:pPr>
            <a:endParaRPr lang="en-US" altLang="zh-CN" sz="2400" dirty="0" smtClean="0"/>
          </a:p>
        </p:txBody>
      </p:sp>
      <p:sp>
        <p:nvSpPr>
          <p:cNvPr id="91138" name="Rectangle 2"/>
          <p:cNvSpPr>
            <a:spLocks noGrp="1" noChangeArrowheads="1"/>
          </p:cNvSpPr>
          <p:nvPr>
            <p:ph type="title"/>
          </p:nvPr>
        </p:nvSpPr>
        <p:spPr>
          <a:xfrm>
            <a:off x="929108" y="365126"/>
            <a:ext cx="7570947" cy="596760"/>
          </a:xfrm>
        </p:spPr>
        <p:txBody>
          <a:bodyPr/>
          <a:lstStyle/>
          <a:p>
            <a:pPr eaLnBrk="1" hangingPunct="1"/>
            <a:r>
              <a:rPr lang="en-US" altLang="zh-CN" dirty="0" smtClean="0"/>
              <a:t>3.4.2 </a:t>
            </a:r>
            <a:r>
              <a:rPr lang="zh-CN" altLang="en-US" dirty="0" smtClean="0"/>
              <a:t>队列的链式表示</a:t>
            </a:r>
            <a:r>
              <a:rPr lang="en-US" altLang="zh-CN" dirty="0" smtClean="0">
                <a:latin typeface="Arial" pitchFamily="34" charset="0"/>
              </a:rPr>
              <a:t>——</a:t>
            </a:r>
            <a:r>
              <a:rPr lang="zh-CN" altLang="en-US" dirty="0" smtClean="0"/>
              <a:t>链队列</a:t>
            </a:r>
          </a:p>
        </p:txBody>
      </p:sp>
    </p:spTree>
    <p:extLst>
      <p:ext uri="{BB962C8B-B14F-4D97-AF65-F5344CB8AC3E}">
        <p14:creationId xmlns:p14="http://schemas.microsoft.com/office/powerpoint/2010/main" val="4003290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8"/>
          <p:cNvSpPr>
            <a:spLocks noGrp="1" noChangeArrowheads="1"/>
          </p:cNvSpPr>
          <p:nvPr>
            <p:ph type="body" idx="1"/>
          </p:nvPr>
        </p:nvSpPr>
        <p:spPr/>
        <p:txBody>
          <a:bodyPr/>
          <a:lstStyle/>
          <a:p>
            <a:pPr eaLnBrk="1" hangingPunct="1"/>
            <a:r>
              <a:rPr lang="zh-CN" altLang="en-US" sz="2800" b="1" dirty="0" smtClean="0">
                <a:ea typeface="楷体_GB2312" pitchFamily="49" charset="-122"/>
              </a:rPr>
              <a:t>链队列示意图</a:t>
            </a:r>
          </a:p>
          <a:p>
            <a:pPr eaLnBrk="1" hangingPunct="1"/>
            <a:endParaRPr lang="zh-CN" altLang="en-US" sz="2800" b="1" dirty="0" smtClean="0">
              <a:ea typeface="楷体_GB2312" pitchFamily="49" charset="-122"/>
            </a:endParaRPr>
          </a:p>
          <a:p>
            <a:pPr eaLnBrk="1" hangingPunct="1"/>
            <a:endParaRPr lang="zh-CN" altLang="en-US" sz="2800" b="1" dirty="0" smtClean="0">
              <a:ea typeface="楷体_GB2312" pitchFamily="49" charset="-122"/>
            </a:endParaRPr>
          </a:p>
          <a:p>
            <a:pPr eaLnBrk="1" hangingPunct="1"/>
            <a:endParaRPr lang="zh-CN" altLang="en-US" sz="2800" b="1" dirty="0" smtClean="0">
              <a:ea typeface="楷体_GB2312" pitchFamily="49" charset="-122"/>
            </a:endParaRPr>
          </a:p>
          <a:p>
            <a:pPr eaLnBrk="1" hangingPunct="1"/>
            <a:endParaRPr lang="zh-CN" altLang="en-US" sz="2800" b="1" dirty="0" smtClean="0">
              <a:ea typeface="楷体_GB2312" pitchFamily="49" charset="-122"/>
            </a:endParaRPr>
          </a:p>
          <a:p>
            <a:pPr algn="just" eaLnBrk="1" hangingPunct="1"/>
            <a:endParaRPr lang="zh-CN" altLang="en-US" sz="2800" b="1" dirty="0" smtClean="0">
              <a:ea typeface="楷体_GB2312" pitchFamily="49" charset="-122"/>
            </a:endParaRPr>
          </a:p>
          <a:p>
            <a:pPr algn="just" eaLnBrk="1" hangingPunct="1"/>
            <a:r>
              <a:rPr lang="zh-CN" altLang="en-US" sz="2800" b="1" dirty="0" smtClean="0">
                <a:ea typeface="楷体_GB2312" pitchFamily="49" charset="-122"/>
              </a:rPr>
              <a:t>链队列的判空条件：</a:t>
            </a:r>
            <a:r>
              <a:rPr lang="en-US" altLang="zh-CN" sz="2800" b="1" dirty="0" err="1" smtClean="0">
                <a:ea typeface="楷体_GB2312" pitchFamily="49" charset="-122"/>
              </a:rPr>
              <a:t>Q.front</a:t>
            </a:r>
            <a:r>
              <a:rPr lang="en-US" altLang="zh-CN" sz="2800" b="1" dirty="0" smtClean="0">
                <a:ea typeface="楷体_GB2312" pitchFamily="49" charset="-122"/>
              </a:rPr>
              <a:t>==</a:t>
            </a:r>
            <a:r>
              <a:rPr lang="en-US" altLang="zh-CN" sz="2800" b="1" dirty="0" err="1" smtClean="0">
                <a:ea typeface="楷体_GB2312" pitchFamily="49" charset="-122"/>
              </a:rPr>
              <a:t>Q.rear</a:t>
            </a:r>
            <a:endParaRPr lang="en-US" altLang="zh-CN" sz="2800" b="1" dirty="0" smtClean="0">
              <a:ea typeface="楷体_GB2312" pitchFamily="49" charset="-122"/>
            </a:endParaRPr>
          </a:p>
          <a:p>
            <a:pPr eaLnBrk="1" hangingPunct="1"/>
            <a:endParaRPr lang="en-US" altLang="zh-CN" sz="2800" b="1" dirty="0" smtClean="0">
              <a:ea typeface="楷体_GB2312" pitchFamily="49" charset="-122"/>
            </a:endParaRPr>
          </a:p>
          <a:p>
            <a:pPr eaLnBrk="1" hangingPunct="1"/>
            <a:endParaRPr lang="en-US" altLang="zh-CN" sz="2800" dirty="0" smtClean="0"/>
          </a:p>
        </p:txBody>
      </p:sp>
      <p:sp>
        <p:nvSpPr>
          <p:cNvPr id="93187" name="Rectangle 2"/>
          <p:cNvSpPr>
            <a:spLocks noGrp="1" noChangeArrowheads="1"/>
          </p:cNvSpPr>
          <p:nvPr>
            <p:ph type="title"/>
          </p:nvPr>
        </p:nvSpPr>
        <p:spPr/>
        <p:txBody>
          <a:bodyPr/>
          <a:lstStyle/>
          <a:p>
            <a:pPr eaLnBrk="1" hangingPunct="1"/>
            <a:r>
              <a:rPr lang="zh-CN" altLang="en-US" sz="3600" smtClean="0"/>
              <a:t>链队列的存储结构</a:t>
            </a:r>
          </a:p>
        </p:txBody>
      </p:sp>
      <p:sp>
        <p:nvSpPr>
          <p:cNvPr id="93188" name="Text Box 10"/>
          <p:cNvSpPr txBox="1">
            <a:spLocks noChangeArrowheads="1"/>
          </p:cNvSpPr>
          <p:nvPr/>
        </p:nvSpPr>
        <p:spPr bwMode="auto">
          <a:xfrm>
            <a:off x="903445" y="2135895"/>
            <a:ext cx="1000299"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1800" b="1"/>
              <a:t>Q.front</a:t>
            </a:r>
          </a:p>
        </p:txBody>
      </p:sp>
      <p:sp>
        <p:nvSpPr>
          <p:cNvPr id="93189" name="Rectangle 12"/>
          <p:cNvSpPr>
            <a:spLocks noChangeArrowheads="1"/>
          </p:cNvSpPr>
          <p:nvPr/>
        </p:nvSpPr>
        <p:spPr bwMode="auto">
          <a:xfrm>
            <a:off x="2240352" y="2135895"/>
            <a:ext cx="412822" cy="5905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93190" name="Rectangle 13"/>
          <p:cNvSpPr>
            <a:spLocks noChangeArrowheads="1"/>
          </p:cNvSpPr>
          <p:nvPr/>
        </p:nvSpPr>
        <p:spPr bwMode="auto">
          <a:xfrm>
            <a:off x="2653174" y="2135895"/>
            <a:ext cx="381066"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1800"/>
              <a:t>^</a:t>
            </a:r>
          </a:p>
        </p:txBody>
      </p:sp>
      <p:sp>
        <p:nvSpPr>
          <p:cNvPr id="93191" name="Line 15"/>
          <p:cNvSpPr>
            <a:spLocks noChangeShapeType="1"/>
          </p:cNvSpPr>
          <p:nvPr/>
        </p:nvSpPr>
        <p:spPr bwMode="auto">
          <a:xfrm>
            <a:off x="1838644" y="2358145"/>
            <a:ext cx="4017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2" name="Line 16"/>
          <p:cNvSpPr>
            <a:spLocks noChangeShapeType="1"/>
          </p:cNvSpPr>
          <p:nvPr/>
        </p:nvSpPr>
        <p:spPr bwMode="auto">
          <a:xfrm flipV="1">
            <a:off x="2268932" y="2724857"/>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3" name="Rectangle 17"/>
          <p:cNvSpPr>
            <a:spLocks noChangeArrowheads="1"/>
          </p:cNvSpPr>
          <p:nvPr/>
        </p:nvSpPr>
        <p:spPr bwMode="auto">
          <a:xfrm>
            <a:off x="1473456" y="3380496"/>
            <a:ext cx="120671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000" b="1">
                <a:latin typeface="楷体_GB2312" pitchFamily="49" charset="-122"/>
                <a:ea typeface="楷体_GB2312" pitchFamily="49" charset="-122"/>
              </a:rPr>
              <a:t>空链队列</a:t>
            </a:r>
          </a:p>
        </p:txBody>
      </p:sp>
      <p:sp>
        <p:nvSpPr>
          <p:cNvPr id="93194" name="Text Box 19"/>
          <p:cNvSpPr txBox="1">
            <a:spLocks noChangeArrowheads="1"/>
          </p:cNvSpPr>
          <p:nvPr/>
        </p:nvSpPr>
        <p:spPr bwMode="auto">
          <a:xfrm>
            <a:off x="3945623" y="2180346"/>
            <a:ext cx="1143199"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 typeface="Wingdings" pitchFamily="2" charset="2"/>
              <a:buNone/>
            </a:pPr>
            <a:r>
              <a:rPr kumimoji="1" lang="en-US" altLang="zh-CN" sz="1800" b="1"/>
              <a:t>Q.front</a:t>
            </a:r>
            <a:endParaRPr kumimoji="1" lang="en-US" altLang="zh-CN" sz="2000">
              <a:latin typeface="Times New Roman" pitchFamily="18" charset="0"/>
            </a:endParaRPr>
          </a:p>
        </p:txBody>
      </p:sp>
      <p:sp>
        <p:nvSpPr>
          <p:cNvPr id="93195" name="Rectangle 21"/>
          <p:cNvSpPr>
            <a:spLocks noChangeArrowheads="1"/>
          </p:cNvSpPr>
          <p:nvPr/>
        </p:nvSpPr>
        <p:spPr bwMode="auto">
          <a:xfrm>
            <a:off x="5469888" y="2080332"/>
            <a:ext cx="454104" cy="5905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93196" name="Rectangle 22"/>
          <p:cNvSpPr>
            <a:spLocks noChangeArrowheads="1"/>
          </p:cNvSpPr>
          <p:nvPr/>
        </p:nvSpPr>
        <p:spPr bwMode="auto">
          <a:xfrm>
            <a:off x="5923992" y="2080332"/>
            <a:ext cx="381066"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93197" name="Line 23"/>
          <p:cNvSpPr>
            <a:spLocks noChangeShapeType="1"/>
          </p:cNvSpPr>
          <p:nvPr/>
        </p:nvSpPr>
        <p:spPr bwMode="auto">
          <a:xfrm>
            <a:off x="5012609" y="2308932"/>
            <a:ext cx="4572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8" name="Line 24"/>
          <p:cNvSpPr>
            <a:spLocks noChangeShapeType="1"/>
          </p:cNvSpPr>
          <p:nvPr/>
        </p:nvSpPr>
        <p:spPr bwMode="auto">
          <a:xfrm>
            <a:off x="6152631" y="2366082"/>
            <a:ext cx="3604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9" name="Rectangle 26"/>
          <p:cNvSpPr>
            <a:spLocks noChangeArrowheads="1"/>
          </p:cNvSpPr>
          <p:nvPr/>
        </p:nvSpPr>
        <p:spPr bwMode="auto">
          <a:xfrm>
            <a:off x="6479714" y="2066045"/>
            <a:ext cx="454104"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a:t>x</a:t>
            </a:r>
          </a:p>
        </p:txBody>
      </p:sp>
      <p:sp>
        <p:nvSpPr>
          <p:cNvPr id="93200" name="Rectangle 27"/>
          <p:cNvSpPr>
            <a:spLocks noChangeArrowheads="1"/>
          </p:cNvSpPr>
          <p:nvPr/>
        </p:nvSpPr>
        <p:spPr bwMode="auto">
          <a:xfrm>
            <a:off x="6933817" y="2066045"/>
            <a:ext cx="381066"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93201" name="Line 28"/>
          <p:cNvSpPr>
            <a:spLocks noChangeShapeType="1"/>
          </p:cNvSpPr>
          <p:nvPr/>
        </p:nvSpPr>
        <p:spPr bwMode="auto">
          <a:xfrm>
            <a:off x="7162456" y="2351795"/>
            <a:ext cx="3604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02" name="Rectangle 29"/>
          <p:cNvSpPr>
            <a:spLocks noChangeArrowheads="1"/>
          </p:cNvSpPr>
          <p:nvPr/>
        </p:nvSpPr>
        <p:spPr bwMode="auto">
          <a:xfrm>
            <a:off x="7529233" y="2061282"/>
            <a:ext cx="454104"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a:t>y</a:t>
            </a:r>
          </a:p>
        </p:txBody>
      </p:sp>
      <p:sp>
        <p:nvSpPr>
          <p:cNvPr id="93203" name="Rectangle 30"/>
          <p:cNvSpPr>
            <a:spLocks noChangeArrowheads="1"/>
          </p:cNvSpPr>
          <p:nvPr/>
        </p:nvSpPr>
        <p:spPr bwMode="auto">
          <a:xfrm>
            <a:off x="7983336" y="2061282"/>
            <a:ext cx="381066"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93204" name="Rectangle 31"/>
          <p:cNvSpPr>
            <a:spLocks noChangeArrowheads="1"/>
          </p:cNvSpPr>
          <p:nvPr/>
        </p:nvSpPr>
        <p:spPr bwMode="auto">
          <a:xfrm>
            <a:off x="8015092" y="2085096"/>
            <a:ext cx="37471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a:latin typeface="Times New Roman" pitchFamily="18" charset="0"/>
              </a:rPr>
              <a:t>^</a:t>
            </a:r>
          </a:p>
        </p:txBody>
      </p:sp>
      <p:sp>
        <p:nvSpPr>
          <p:cNvPr id="93205" name="Line 32"/>
          <p:cNvSpPr>
            <a:spLocks noChangeShapeType="1"/>
          </p:cNvSpPr>
          <p:nvPr/>
        </p:nvSpPr>
        <p:spPr bwMode="auto">
          <a:xfrm flipV="1">
            <a:off x="7548286" y="2647070"/>
            <a:ext cx="0" cy="36036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206" name="Rectangle 33"/>
          <p:cNvSpPr>
            <a:spLocks noChangeArrowheads="1"/>
          </p:cNvSpPr>
          <p:nvPr/>
        </p:nvSpPr>
        <p:spPr bwMode="auto">
          <a:xfrm>
            <a:off x="5792206" y="3380496"/>
            <a:ext cx="146234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000" b="1">
                <a:latin typeface="楷体_GB2312" pitchFamily="49" charset="-122"/>
                <a:ea typeface="楷体_GB2312" pitchFamily="49" charset="-122"/>
              </a:rPr>
              <a:t>非空链队列</a:t>
            </a:r>
          </a:p>
        </p:txBody>
      </p:sp>
      <p:sp>
        <p:nvSpPr>
          <p:cNvPr id="93207" name="Rectangle 34"/>
          <p:cNvSpPr>
            <a:spLocks noChangeArrowheads="1"/>
          </p:cNvSpPr>
          <p:nvPr/>
        </p:nvSpPr>
        <p:spPr bwMode="auto">
          <a:xfrm>
            <a:off x="2195894" y="2997908"/>
            <a:ext cx="90185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1800" b="1"/>
              <a:t>Q.rear</a:t>
            </a:r>
          </a:p>
        </p:txBody>
      </p:sp>
      <p:sp>
        <p:nvSpPr>
          <p:cNvPr id="93208" name="Rectangle 35"/>
          <p:cNvSpPr>
            <a:spLocks noChangeArrowheads="1"/>
          </p:cNvSpPr>
          <p:nvPr/>
        </p:nvSpPr>
        <p:spPr bwMode="auto">
          <a:xfrm>
            <a:off x="7453019" y="2920120"/>
            <a:ext cx="90185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t>Q.rear</a:t>
            </a:r>
          </a:p>
        </p:txBody>
      </p:sp>
      <p:sp>
        <p:nvSpPr>
          <p:cNvPr id="93209"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D358C643-6DA2-49A9-B789-E376D7251E2B}" type="slidenum">
              <a:rPr lang="en-US" altLang="zh-CN" sz="1400"/>
              <a:pPr>
                <a:spcBef>
                  <a:spcPct val="0"/>
                </a:spcBef>
                <a:buClrTx/>
                <a:buSzTx/>
                <a:buFontTx/>
                <a:buNone/>
              </a:pPr>
              <a:t>57</a:t>
            </a:fld>
            <a:endParaRPr lang="en-US" altLang="zh-CN" sz="1400"/>
          </a:p>
        </p:txBody>
      </p:sp>
    </p:spTree>
    <p:extLst>
      <p:ext uri="{BB962C8B-B14F-4D97-AF65-F5344CB8AC3E}">
        <p14:creationId xmlns:p14="http://schemas.microsoft.com/office/powerpoint/2010/main" val="20727189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sz="3600" smtClean="0"/>
              <a:t>链队列基本操作的实现</a:t>
            </a:r>
            <a:endParaRPr lang="en-US" altLang="zh-CN" sz="3600" smtClean="0"/>
          </a:p>
        </p:txBody>
      </p:sp>
      <p:sp>
        <p:nvSpPr>
          <p:cNvPr id="94211" name="Rectangle 3"/>
          <p:cNvSpPr>
            <a:spLocks noGrp="1" noChangeArrowheads="1"/>
          </p:cNvSpPr>
          <p:nvPr>
            <p:ph type="body" idx="1"/>
          </p:nvPr>
        </p:nvSpPr>
        <p:spPr>
          <a:xfrm>
            <a:off x="6352" y="1528764"/>
            <a:ext cx="4572794" cy="4953000"/>
          </a:xfrm>
        </p:spPr>
        <p:txBody>
          <a:bodyPr/>
          <a:lstStyle/>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Status </a:t>
            </a:r>
            <a:r>
              <a:rPr lang="en-US" altLang="zh-CN" sz="1800" b="1" dirty="0" err="1" smtClean="0">
                <a:latin typeface="Times New Roman" pitchFamily="18" charset="0"/>
                <a:cs typeface="Times New Roman" pitchFamily="18" charset="0"/>
              </a:rPr>
              <a:t>InitQueue</a:t>
            </a:r>
            <a:r>
              <a:rPr lang="en-US" altLang="zh-CN" sz="1800" b="1" dirty="0" smtClean="0">
                <a:latin typeface="Times New Roman" pitchFamily="18" charset="0"/>
                <a:cs typeface="Times New Roman" pitchFamily="18" charset="0"/>
              </a:rPr>
              <a:t>(</a:t>
            </a:r>
            <a:r>
              <a:rPr lang="en-US" altLang="zh-CN" sz="1800" b="1" dirty="0" err="1" smtClean="0">
                <a:latin typeface="Times New Roman" pitchFamily="18" charset="0"/>
                <a:cs typeface="Times New Roman" pitchFamily="18" charset="0"/>
              </a:rPr>
              <a:t>LinkQueue</a:t>
            </a:r>
            <a:r>
              <a:rPr lang="en-US" altLang="zh-CN" sz="1800" b="1" dirty="0" smtClean="0">
                <a:latin typeface="Times New Roman" pitchFamily="18" charset="0"/>
                <a:cs typeface="Times New Roman" pitchFamily="18" charset="0"/>
              </a:rPr>
              <a:t> &amp;Q) { </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a:t>
            </a:r>
            <a:r>
              <a:rPr lang="en-US" altLang="zh-CN" sz="1800" b="1" dirty="0" err="1" smtClean="0">
                <a:latin typeface="Times New Roman" pitchFamily="18" charset="0"/>
                <a:cs typeface="Times New Roman" pitchFamily="18" charset="0"/>
              </a:rPr>
              <a:t>Q.front</a:t>
            </a:r>
            <a:r>
              <a:rPr lang="en-US" altLang="zh-CN" sz="1800" b="1" dirty="0" smtClean="0">
                <a:latin typeface="Times New Roman" pitchFamily="18" charset="0"/>
                <a:cs typeface="Times New Roman" pitchFamily="18" charset="0"/>
              </a:rPr>
              <a:t>=</a:t>
            </a:r>
            <a:r>
              <a:rPr lang="en-US" altLang="zh-CN" sz="1800" b="1" dirty="0" err="1" smtClean="0">
                <a:latin typeface="Times New Roman" pitchFamily="18" charset="0"/>
                <a:cs typeface="Times New Roman" pitchFamily="18" charset="0"/>
              </a:rPr>
              <a:t>Q.rear</a:t>
            </a:r>
            <a:r>
              <a:rPr lang="en-US" altLang="zh-CN" sz="1800" b="1" dirty="0" smtClean="0">
                <a:latin typeface="Times New Roman" pitchFamily="18" charset="0"/>
                <a:cs typeface="Times New Roman" pitchFamily="18" charset="0"/>
              </a:rPr>
              <a:t>=(</a:t>
            </a:r>
            <a:r>
              <a:rPr lang="en-US" altLang="zh-CN" sz="1800" b="1" dirty="0" err="1" smtClean="0">
                <a:latin typeface="Times New Roman" pitchFamily="18" charset="0"/>
                <a:cs typeface="Times New Roman" pitchFamily="18" charset="0"/>
              </a:rPr>
              <a:t>QueuePtr</a:t>
            </a:r>
            <a:r>
              <a:rPr lang="en-US" altLang="zh-CN" sz="1800" b="1" dirty="0" smtClean="0">
                <a:latin typeface="Times New Roman" pitchFamily="18" charset="0"/>
                <a:cs typeface="Times New Roman" pitchFamily="18" charset="0"/>
              </a:rPr>
              <a:t>)</a:t>
            </a:r>
            <a:r>
              <a:rPr lang="en-US" altLang="zh-CN" sz="1800" b="1" dirty="0" err="1" smtClean="0">
                <a:latin typeface="Times New Roman" pitchFamily="18" charset="0"/>
                <a:cs typeface="Times New Roman" pitchFamily="18" charset="0"/>
              </a:rPr>
              <a:t>malloc</a:t>
            </a:r>
            <a:r>
              <a:rPr lang="en-US" altLang="zh-CN" sz="1800" b="1" dirty="0" smtClean="0">
                <a:latin typeface="Times New Roman" pitchFamily="18" charset="0"/>
                <a:cs typeface="Times New Roman" pitchFamily="18" charset="0"/>
              </a:rPr>
              <a:t>(</a:t>
            </a:r>
            <a:r>
              <a:rPr lang="en-US" altLang="zh-CN" sz="1800" b="1" dirty="0" err="1" smtClean="0">
                <a:latin typeface="Times New Roman" pitchFamily="18" charset="0"/>
                <a:cs typeface="Times New Roman" pitchFamily="18" charset="0"/>
              </a:rPr>
              <a:t>sizeof</a:t>
            </a:r>
            <a:r>
              <a:rPr lang="en-US" altLang="zh-CN" sz="1800" b="1" dirty="0" smtClean="0">
                <a:latin typeface="Times New Roman" pitchFamily="18" charset="0"/>
                <a:cs typeface="Times New Roman" pitchFamily="18" charset="0"/>
              </a:rPr>
              <a:t>(</a:t>
            </a:r>
            <a:r>
              <a:rPr lang="en-US" altLang="zh-CN" sz="1800" b="1" dirty="0" err="1" smtClean="0">
                <a:latin typeface="Times New Roman" pitchFamily="18" charset="0"/>
                <a:cs typeface="Times New Roman" pitchFamily="18" charset="0"/>
              </a:rPr>
              <a:t>QNode</a:t>
            </a:r>
            <a:r>
              <a:rPr lang="en-US" altLang="zh-CN" sz="1800" b="1" dirty="0" smtClean="0">
                <a:latin typeface="Times New Roman" pitchFamily="18" charset="0"/>
                <a:cs typeface="Times New Roman" pitchFamily="18" charset="0"/>
              </a:rPr>
              <a:t>));</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if(!</a:t>
            </a:r>
            <a:r>
              <a:rPr lang="en-US" altLang="zh-CN" sz="1800" b="1" dirty="0" err="1" smtClean="0">
                <a:latin typeface="Times New Roman" pitchFamily="18" charset="0"/>
                <a:cs typeface="Times New Roman" pitchFamily="18" charset="0"/>
              </a:rPr>
              <a:t>Q.front</a:t>
            </a:r>
            <a:r>
              <a:rPr lang="en-US" altLang="zh-CN" sz="1800" b="1" dirty="0" smtClean="0">
                <a:latin typeface="Times New Roman" pitchFamily="18" charset="0"/>
                <a:cs typeface="Times New Roman" pitchFamily="18" charset="0"/>
              </a:rPr>
              <a:t>) exit(OVERFLOW);</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a:t>
            </a:r>
            <a:r>
              <a:rPr lang="en-US" altLang="zh-CN" sz="1800" b="1" dirty="0" err="1" smtClean="0">
                <a:latin typeface="Times New Roman" pitchFamily="18" charset="0"/>
                <a:cs typeface="Times New Roman" pitchFamily="18" charset="0"/>
              </a:rPr>
              <a:t>Q.front</a:t>
            </a:r>
            <a:r>
              <a:rPr lang="en-US" altLang="zh-CN" sz="1800" b="1" dirty="0" smtClean="0">
                <a:latin typeface="Times New Roman" pitchFamily="18" charset="0"/>
                <a:cs typeface="Times New Roman" pitchFamily="18" charset="0"/>
              </a:rPr>
              <a:t> -&gt;next=NULL;</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return OK;</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a:t>
            </a:r>
          </a:p>
          <a:p>
            <a:pPr eaLnBrk="1" hangingPunct="1">
              <a:spcBef>
                <a:spcPct val="0"/>
              </a:spcBef>
              <a:buFont typeface="Wingdings" pitchFamily="2" charset="2"/>
              <a:buNone/>
            </a:pPr>
            <a:endParaRPr lang="en-US" altLang="zh-CN" sz="1800" b="1" dirty="0" smtClean="0">
              <a:latin typeface="Times New Roman" pitchFamily="18" charset="0"/>
              <a:cs typeface="Times New Roman" pitchFamily="18" charset="0"/>
            </a:endParaRP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Status </a:t>
            </a:r>
            <a:r>
              <a:rPr lang="en-US" altLang="zh-CN" sz="1800" b="1" dirty="0" err="1" smtClean="0">
                <a:latin typeface="Times New Roman" pitchFamily="18" charset="0"/>
                <a:cs typeface="Times New Roman" pitchFamily="18" charset="0"/>
              </a:rPr>
              <a:t>DestroyQueue</a:t>
            </a:r>
            <a:r>
              <a:rPr lang="en-US" altLang="zh-CN" sz="1800" b="1" dirty="0" smtClean="0">
                <a:latin typeface="Times New Roman" pitchFamily="18" charset="0"/>
                <a:cs typeface="Times New Roman" pitchFamily="18" charset="0"/>
              </a:rPr>
              <a:t>(</a:t>
            </a:r>
            <a:r>
              <a:rPr lang="en-US" altLang="zh-CN" sz="1800" b="1" dirty="0" err="1" smtClean="0">
                <a:latin typeface="Times New Roman" pitchFamily="18" charset="0"/>
                <a:cs typeface="Times New Roman" pitchFamily="18" charset="0"/>
              </a:rPr>
              <a:t>LinkQueue</a:t>
            </a:r>
            <a:r>
              <a:rPr lang="en-US" altLang="zh-CN" sz="1800" b="1" dirty="0" smtClean="0">
                <a:latin typeface="Times New Roman" pitchFamily="18" charset="0"/>
                <a:cs typeface="Times New Roman" pitchFamily="18" charset="0"/>
              </a:rPr>
              <a:t> &amp;Q) {</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while(</a:t>
            </a:r>
            <a:r>
              <a:rPr lang="en-US" altLang="zh-CN" sz="1800" b="1" dirty="0" err="1" smtClean="0">
                <a:latin typeface="Times New Roman" pitchFamily="18" charset="0"/>
                <a:cs typeface="Times New Roman" pitchFamily="18" charset="0"/>
              </a:rPr>
              <a:t>Q.front</a:t>
            </a:r>
            <a:r>
              <a:rPr lang="en-US" altLang="zh-CN" sz="1800" b="1" dirty="0" smtClean="0">
                <a:latin typeface="Times New Roman" pitchFamily="18" charset="0"/>
                <a:cs typeface="Times New Roman" pitchFamily="18" charset="0"/>
              </a:rPr>
              <a:t>)</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    </a:t>
            </a:r>
            <a:r>
              <a:rPr lang="en-US" altLang="zh-CN" sz="1800" b="1" dirty="0" err="1" smtClean="0">
                <a:latin typeface="Times New Roman" pitchFamily="18" charset="0"/>
                <a:cs typeface="Times New Roman" pitchFamily="18" charset="0"/>
              </a:rPr>
              <a:t>Q.rear</a:t>
            </a:r>
            <a:r>
              <a:rPr lang="en-US" altLang="zh-CN" sz="1800" b="1" dirty="0" smtClean="0">
                <a:latin typeface="Times New Roman" pitchFamily="18" charset="0"/>
                <a:cs typeface="Times New Roman" pitchFamily="18" charset="0"/>
              </a:rPr>
              <a:t>= </a:t>
            </a:r>
            <a:r>
              <a:rPr lang="en-US" altLang="zh-CN" sz="1800" b="1" dirty="0" err="1" smtClean="0">
                <a:latin typeface="Times New Roman" pitchFamily="18" charset="0"/>
                <a:cs typeface="Times New Roman" pitchFamily="18" charset="0"/>
              </a:rPr>
              <a:t>Q.front</a:t>
            </a:r>
            <a:r>
              <a:rPr lang="en-US" altLang="zh-CN" sz="1800" b="1" dirty="0" smtClean="0">
                <a:latin typeface="Times New Roman" pitchFamily="18" charset="0"/>
                <a:cs typeface="Times New Roman" pitchFamily="18" charset="0"/>
              </a:rPr>
              <a:t>-&gt;next;</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free(</a:t>
            </a:r>
            <a:r>
              <a:rPr lang="en-US" altLang="zh-CN" sz="1800" b="1" dirty="0" err="1" smtClean="0">
                <a:latin typeface="Times New Roman" pitchFamily="18" charset="0"/>
                <a:cs typeface="Times New Roman" pitchFamily="18" charset="0"/>
              </a:rPr>
              <a:t>Q.front</a:t>
            </a:r>
            <a:r>
              <a:rPr lang="en-US" altLang="zh-CN" sz="1800" b="1" dirty="0" smtClean="0">
                <a:latin typeface="Times New Roman" pitchFamily="18" charset="0"/>
                <a:cs typeface="Times New Roman" pitchFamily="18" charset="0"/>
              </a:rPr>
              <a:t>) ;</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a:t>
            </a:r>
            <a:r>
              <a:rPr lang="en-US" altLang="zh-CN" sz="1800" b="1" dirty="0" err="1" smtClean="0">
                <a:latin typeface="Times New Roman" pitchFamily="18" charset="0"/>
                <a:cs typeface="Times New Roman" pitchFamily="18" charset="0"/>
              </a:rPr>
              <a:t>Q.front</a:t>
            </a:r>
            <a:r>
              <a:rPr lang="en-US" altLang="zh-CN" sz="1800" b="1" dirty="0" smtClean="0">
                <a:latin typeface="Times New Roman" pitchFamily="18" charset="0"/>
                <a:cs typeface="Times New Roman" pitchFamily="18" charset="0"/>
              </a:rPr>
              <a:t> = </a:t>
            </a:r>
            <a:r>
              <a:rPr lang="en-US" altLang="zh-CN" sz="1800" b="1" dirty="0" err="1" smtClean="0">
                <a:latin typeface="Times New Roman" pitchFamily="18" charset="0"/>
                <a:cs typeface="Times New Roman" pitchFamily="18" charset="0"/>
              </a:rPr>
              <a:t>Q.rear</a:t>
            </a:r>
            <a:r>
              <a:rPr lang="en-US" altLang="zh-CN" sz="1800" b="1" dirty="0" smtClean="0">
                <a:latin typeface="Times New Roman" pitchFamily="18" charset="0"/>
                <a:cs typeface="Times New Roman" pitchFamily="18" charset="0"/>
              </a:rPr>
              <a:t>;</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return OK;</a:t>
            </a:r>
          </a:p>
          <a:p>
            <a:pPr eaLnBrk="1" hangingPunct="1">
              <a:spcBef>
                <a:spcPct val="0"/>
              </a:spcBef>
              <a:buFont typeface="Wingdings" pitchFamily="2" charset="2"/>
              <a:buNone/>
            </a:pPr>
            <a:r>
              <a:rPr lang="en-US" altLang="zh-CN" sz="1800" b="1" dirty="0" smtClean="0">
                <a:latin typeface="Times New Roman" pitchFamily="18" charset="0"/>
                <a:cs typeface="Times New Roman" pitchFamily="18" charset="0"/>
              </a:rPr>
              <a:t> }</a:t>
            </a:r>
          </a:p>
        </p:txBody>
      </p:sp>
      <p:sp>
        <p:nvSpPr>
          <p:cNvPr id="2" name="Text Box 4"/>
          <p:cNvSpPr txBox="1">
            <a:spLocks noChangeArrowheads="1"/>
          </p:cNvSpPr>
          <p:nvPr/>
        </p:nvSpPr>
        <p:spPr bwMode="auto">
          <a:xfrm>
            <a:off x="4560533" y="1045179"/>
            <a:ext cx="4393376" cy="2736850"/>
          </a:xfrm>
          <a:prstGeom prst="rect">
            <a:avLst/>
          </a:prstGeom>
          <a:noFill/>
          <a:ln>
            <a:noFill/>
          </a:ln>
          <a:effec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Status </a:t>
            </a:r>
            <a:r>
              <a:rPr lang="en-US" altLang="zh-CN" sz="1600" b="1" kern="0" dirty="0" err="1">
                <a:latin typeface="Times New Roman" panose="02020603050405020304" pitchFamily="18" charset="0"/>
                <a:cs typeface="Times New Roman" panose="02020603050405020304" pitchFamily="18" charset="0"/>
              </a:rPr>
              <a:t>EnQueue</a:t>
            </a:r>
            <a:r>
              <a:rPr lang="en-US" altLang="zh-CN" sz="1600" b="1" kern="0" dirty="0">
                <a:latin typeface="Times New Roman" panose="02020603050405020304" pitchFamily="18" charset="0"/>
                <a:cs typeface="Times New Roman" panose="02020603050405020304" pitchFamily="18" charset="0"/>
              </a:rPr>
              <a:t>(</a:t>
            </a:r>
            <a:r>
              <a:rPr lang="en-US" altLang="zh-CN" sz="1600" b="1" kern="0" dirty="0" err="1">
                <a:latin typeface="Times New Roman" panose="02020603050405020304" pitchFamily="18" charset="0"/>
                <a:cs typeface="Times New Roman" panose="02020603050405020304" pitchFamily="18" charset="0"/>
              </a:rPr>
              <a:t>LinkQueue</a:t>
            </a:r>
            <a:r>
              <a:rPr lang="en-US" altLang="zh-CN" sz="1600" b="1" kern="0" dirty="0">
                <a:latin typeface="Times New Roman" panose="02020603050405020304" pitchFamily="18" charset="0"/>
                <a:cs typeface="Times New Roman" panose="02020603050405020304" pitchFamily="18" charset="0"/>
              </a:rPr>
              <a:t> &amp;Q, </a:t>
            </a:r>
            <a:r>
              <a:rPr lang="en-US" altLang="zh-CN" sz="1600" b="1" kern="0" dirty="0" err="1">
                <a:latin typeface="Times New Roman" panose="02020603050405020304" pitchFamily="18" charset="0"/>
                <a:cs typeface="Times New Roman" panose="02020603050405020304" pitchFamily="18" charset="0"/>
              </a:rPr>
              <a:t>QElemType</a:t>
            </a:r>
            <a:r>
              <a:rPr lang="en-US" altLang="zh-CN" sz="1600" b="1" kern="0" dirty="0">
                <a:latin typeface="Times New Roman" panose="02020603050405020304" pitchFamily="18" charset="0"/>
                <a:cs typeface="Times New Roman" panose="02020603050405020304" pitchFamily="18" charset="0"/>
              </a:rPr>
              <a:t> e) </a:t>
            </a:r>
          </a:p>
          <a:p>
            <a:pPr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p=(</a:t>
            </a:r>
            <a:r>
              <a:rPr lang="en-US" altLang="zh-CN" sz="1600" b="1" kern="0" dirty="0" err="1">
                <a:latin typeface="Times New Roman" panose="02020603050405020304" pitchFamily="18" charset="0"/>
                <a:cs typeface="Times New Roman" panose="02020603050405020304" pitchFamily="18" charset="0"/>
              </a:rPr>
              <a:t>QueuePtr</a:t>
            </a:r>
            <a:r>
              <a:rPr lang="en-US" altLang="zh-CN" sz="1600" b="1" kern="0" dirty="0">
                <a:latin typeface="Times New Roman" panose="02020603050405020304" pitchFamily="18" charset="0"/>
                <a:cs typeface="Times New Roman" panose="02020603050405020304" pitchFamily="18" charset="0"/>
              </a:rPr>
              <a:t>)malloc(</a:t>
            </a:r>
            <a:r>
              <a:rPr lang="en-US" altLang="zh-CN" sz="1600" b="1" kern="0" dirty="0" err="1">
                <a:latin typeface="Times New Roman" panose="02020603050405020304" pitchFamily="18" charset="0"/>
                <a:cs typeface="Times New Roman" panose="02020603050405020304" pitchFamily="18" charset="0"/>
              </a:rPr>
              <a:t>sizeof</a:t>
            </a:r>
            <a:r>
              <a:rPr lang="en-US" altLang="zh-CN" sz="1600" b="1" kern="0" dirty="0">
                <a:latin typeface="Times New Roman" panose="02020603050405020304" pitchFamily="18" charset="0"/>
                <a:cs typeface="Times New Roman" panose="02020603050405020304" pitchFamily="18" charset="0"/>
              </a:rPr>
              <a:t>(</a:t>
            </a:r>
            <a:r>
              <a:rPr lang="en-US" altLang="zh-CN" sz="1600" b="1" kern="0" dirty="0" err="1">
                <a:latin typeface="Times New Roman" panose="02020603050405020304" pitchFamily="18" charset="0"/>
                <a:cs typeface="Times New Roman" panose="02020603050405020304" pitchFamily="18" charset="0"/>
              </a:rPr>
              <a:t>QNode</a:t>
            </a:r>
            <a:r>
              <a:rPr lang="en-US" altLang="zh-CN" sz="1600" b="1" kern="0" dirty="0">
                <a:latin typeface="Times New Roman" panose="02020603050405020304" pitchFamily="18" charset="0"/>
                <a:cs typeface="Times New Roman" panose="02020603050405020304" pitchFamily="18" charset="0"/>
              </a:rPr>
              <a:t>));</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if(!p) </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exit(OVERFLOW);</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p -&gt;data=e; </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p-&gt;next=NULL;</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a:t>
            </a:r>
            <a:r>
              <a:rPr lang="en-US" altLang="zh-CN" sz="1600" b="1" kern="0" dirty="0" err="1">
                <a:latin typeface="Times New Roman" panose="02020603050405020304" pitchFamily="18" charset="0"/>
                <a:cs typeface="Times New Roman" panose="02020603050405020304" pitchFamily="18" charset="0"/>
              </a:rPr>
              <a:t>Q.rear</a:t>
            </a:r>
            <a:r>
              <a:rPr lang="en-US" altLang="zh-CN" sz="1600" b="1" kern="0" dirty="0">
                <a:latin typeface="Times New Roman" panose="02020603050405020304" pitchFamily="18" charset="0"/>
                <a:cs typeface="Times New Roman" panose="02020603050405020304" pitchFamily="18" charset="0"/>
              </a:rPr>
              <a:t>-&gt;next=p;  </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a:t>
            </a:r>
            <a:r>
              <a:rPr lang="en-US" altLang="zh-CN" sz="1600" b="1" kern="0" dirty="0" err="1">
                <a:latin typeface="Times New Roman" panose="02020603050405020304" pitchFamily="18" charset="0"/>
                <a:cs typeface="Times New Roman" panose="02020603050405020304" pitchFamily="18" charset="0"/>
              </a:rPr>
              <a:t>Q.rear</a:t>
            </a:r>
            <a:r>
              <a:rPr lang="en-US" altLang="zh-CN" sz="1600" b="1" kern="0" dirty="0">
                <a:latin typeface="Times New Roman" panose="02020603050405020304" pitchFamily="18" charset="0"/>
                <a:cs typeface="Times New Roman" panose="02020603050405020304" pitchFamily="18" charset="0"/>
              </a:rPr>
              <a:t>=p;</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return OK;</a:t>
            </a:r>
          </a:p>
          <a:p>
            <a:pPr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a:t>
            </a:r>
          </a:p>
        </p:txBody>
      </p:sp>
      <p:sp>
        <p:nvSpPr>
          <p:cNvPr id="3" name="Text Box 4"/>
          <p:cNvSpPr txBox="1">
            <a:spLocks noChangeArrowheads="1"/>
          </p:cNvSpPr>
          <p:nvPr/>
        </p:nvSpPr>
        <p:spPr bwMode="auto">
          <a:xfrm>
            <a:off x="4579145" y="3644656"/>
            <a:ext cx="4572794" cy="2852737"/>
          </a:xfrm>
          <a:prstGeom prst="rect">
            <a:avLst/>
          </a:prstGeom>
          <a:noFill/>
          <a:ln>
            <a:noFill/>
          </a:ln>
          <a:effec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Status </a:t>
            </a:r>
            <a:r>
              <a:rPr lang="en-US" altLang="zh-CN" sz="1600" b="1" kern="0" dirty="0" err="1">
                <a:latin typeface="Times New Roman" panose="02020603050405020304" pitchFamily="18" charset="0"/>
                <a:cs typeface="Times New Roman" panose="02020603050405020304" pitchFamily="18" charset="0"/>
              </a:rPr>
              <a:t>DeQueue</a:t>
            </a:r>
            <a:r>
              <a:rPr lang="en-US" altLang="zh-CN" sz="1600" b="1" kern="0" dirty="0">
                <a:latin typeface="Times New Roman" panose="02020603050405020304" pitchFamily="18" charset="0"/>
                <a:cs typeface="Times New Roman" panose="02020603050405020304" pitchFamily="18" charset="0"/>
              </a:rPr>
              <a:t>(</a:t>
            </a:r>
            <a:r>
              <a:rPr lang="en-US" altLang="zh-CN" sz="1600" b="1" kern="0" dirty="0" err="1">
                <a:latin typeface="Times New Roman" panose="02020603050405020304" pitchFamily="18" charset="0"/>
                <a:cs typeface="Times New Roman" panose="02020603050405020304" pitchFamily="18" charset="0"/>
              </a:rPr>
              <a:t>LinkQueue</a:t>
            </a:r>
            <a:r>
              <a:rPr lang="en-US" altLang="zh-CN" sz="1600" b="1" kern="0" dirty="0">
                <a:latin typeface="Times New Roman" panose="02020603050405020304" pitchFamily="18" charset="0"/>
                <a:cs typeface="Times New Roman" panose="02020603050405020304" pitchFamily="18" charset="0"/>
              </a:rPr>
              <a:t> &amp;Q, </a:t>
            </a:r>
            <a:r>
              <a:rPr lang="en-US" altLang="zh-CN" sz="1600" b="1" kern="0" dirty="0" err="1">
                <a:latin typeface="Times New Roman" panose="02020603050405020304" pitchFamily="18" charset="0"/>
                <a:cs typeface="Times New Roman" panose="02020603050405020304" pitchFamily="18" charset="0"/>
              </a:rPr>
              <a:t>QElemType</a:t>
            </a:r>
            <a:r>
              <a:rPr lang="en-US" altLang="zh-CN" sz="1600" b="1" kern="0" dirty="0">
                <a:latin typeface="Times New Roman" panose="02020603050405020304" pitchFamily="18" charset="0"/>
                <a:cs typeface="Times New Roman" panose="02020603050405020304" pitchFamily="18" charset="0"/>
              </a:rPr>
              <a:t> &amp;e)</a:t>
            </a:r>
          </a:p>
          <a:p>
            <a:pPr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if(</a:t>
            </a:r>
            <a:r>
              <a:rPr lang="en-US" altLang="zh-CN" sz="1600" b="1" kern="0" dirty="0" err="1">
                <a:latin typeface="Times New Roman" panose="02020603050405020304" pitchFamily="18" charset="0"/>
                <a:cs typeface="Times New Roman" panose="02020603050405020304" pitchFamily="18" charset="0"/>
              </a:rPr>
              <a:t>Q.rear</a:t>
            </a:r>
            <a:r>
              <a:rPr lang="en-US" altLang="zh-CN" sz="1600" b="1" kern="0" dirty="0">
                <a:latin typeface="Times New Roman" panose="02020603050405020304" pitchFamily="18" charset="0"/>
                <a:cs typeface="Times New Roman" panose="02020603050405020304" pitchFamily="18" charset="0"/>
              </a:rPr>
              <a:t>== </a:t>
            </a:r>
            <a:r>
              <a:rPr lang="en-US" altLang="zh-CN" sz="1600" b="1" kern="0" dirty="0" err="1">
                <a:latin typeface="Times New Roman" panose="02020603050405020304" pitchFamily="18" charset="0"/>
                <a:cs typeface="Times New Roman" panose="02020603050405020304" pitchFamily="18" charset="0"/>
              </a:rPr>
              <a:t>Q.front</a:t>
            </a:r>
            <a:r>
              <a:rPr lang="en-US" altLang="zh-CN" sz="1600" b="1" kern="0" dirty="0">
                <a:latin typeface="Times New Roman" panose="02020603050405020304" pitchFamily="18" charset="0"/>
                <a:cs typeface="Times New Roman" panose="02020603050405020304" pitchFamily="18" charset="0"/>
              </a:rPr>
              <a:t>) </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return ERROR;</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p=</a:t>
            </a:r>
            <a:r>
              <a:rPr lang="en-US" altLang="zh-CN" sz="1600" b="1" kern="0" dirty="0" err="1">
                <a:latin typeface="Times New Roman" panose="02020603050405020304" pitchFamily="18" charset="0"/>
                <a:cs typeface="Times New Roman" panose="02020603050405020304" pitchFamily="18" charset="0"/>
              </a:rPr>
              <a:t>Q.front</a:t>
            </a:r>
            <a:r>
              <a:rPr lang="en-US" altLang="zh-CN" sz="1600" b="1" kern="0" dirty="0">
                <a:latin typeface="Times New Roman" panose="02020603050405020304" pitchFamily="18" charset="0"/>
                <a:cs typeface="Times New Roman" panose="02020603050405020304" pitchFamily="18" charset="0"/>
              </a:rPr>
              <a:t>-&gt;next;</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e=p-&gt;data;</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a:t>
            </a:r>
            <a:r>
              <a:rPr lang="en-US" altLang="zh-CN" sz="1600" b="1" kern="0" dirty="0" err="1">
                <a:latin typeface="Times New Roman" panose="02020603050405020304" pitchFamily="18" charset="0"/>
                <a:cs typeface="Times New Roman" panose="02020603050405020304" pitchFamily="18" charset="0"/>
              </a:rPr>
              <a:t>Q.front</a:t>
            </a:r>
            <a:r>
              <a:rPr lang="en-US" altLang="zh-CN" sz="1600" b="1" kern="0" dirty="0">
                <a:latin typeface="Times New Roman" panose="02020603050405020304" pitchFamily="18" charset="0"/>
                <a:cs typeface="Times New Roman" panose="02020603050405020304" pitchFamily="18" charset="0"/>
              </a:rPr>
              <a:t>-&gt;next=p-&gt;next;</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if(</a:t>
            </a:r>
            <a:r>
              <a:rPr lang="en-US" altLang="zh-CN" sz="1600" b="1" kern="0" dirty="0" err="1">
                <a:latin typeface="Times New Roman" panose="02020603050405020304" pitchFamily="18" charset="0"/>
                <a:cs typeface="Times New Roman" panose="02020603050405020304" pitchFamily="18" charset="0"/>
              </a:rPr>
              <a:t>Q.rear</a:t>
            </a:r>
            <a:r>
              <a:rPr lang="en-US" altLang="zh-CN" sz="1600" b="1" kern="0" dirty="0">
                <a:latin typeface="Times New Roman" panose="02020603050405020304" pitchFamily="18" charset="0"/>
                <a:cs typeface="Times New Roman" panose="02020603050405020304" pitchFamily="18" charset="0"/>
              </a:rPr>
              <a:t>==p)  </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a:t>
            </a:r>
            <a:r>
              <a:rPr lang="en-US" altLang="zh-CN" sz="1600" b="1" kern="0" dirty="0" err="1">
                <a:latin typeface="Times New Roman" panose="02020603050405020304" pitchFamily="18" charset="0"/>
                <a:cs typeface="Times New Roman" panose="02020603050405020304" pitchFamily="18" charset="0"/>
              </a:rPr>
              <a:t>Q.rear</a:t>
            </a:r>
            <a:r>
              <a:rPr lang="en-US" altLang="zh-CN" sz="1600" b="1" kern="0" dirty="0">
                <a:latin typeface="Times New Roman" panose="02020603050405020304" pitchFamily="18" charset="0"/>
                <a:cs typeface="Times New Roman" panose="02020603050405020304" pitchFamily="18" charset="0"/>
              </a:rPr>
              <a:t>=</a:t>
            </a:r>
            <a:r>
              <a:rPr lang="en-US" altLang="zh-CN" sz="1600" b="1" kern="0" dirty="0" err="1">
                <a:latin typeface="Times New Roman" panose="02020603050405020304" pitchFamily="18" charset="0"/>
                <a:cs typeface="Times New Roman" panose="02020603050405020304" pitchFamily="18" charset="0"/>
              </a:rPr>
              <a:t>Q.front</a:t>
            </a:r>
            <a:r>
              <a:rPr lang="en-US" altLang="zh-CN" sz="1600" b="1" kern="0" dirty="0">
                <a:latin typeface="Times New Roman" panose="02020603050405020304" pitchFamily="18" charset="0"/>
                <a:cs typeface="Times New Roman" panose="02020603050405020304" pitchFamily="18" charset="0"/>
              </a:rPr>
              <a:t> ;</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free(p); </a:t>
            </a:r>
          </a:p>
          <a:p>
            <a:pPr lvl="1"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   return OK;       </a:t>
            </a:r>
          </a:p>
          <a:p>
            <a:pPr eaLnBrk="1" hangingPunct="1">
              <a:lnSpc>
                <a:spcPct val="80000"/>
              </a:lnSpc>
              <a:buFont typeface="Wingdings" panose="05000000000000000000" pitchFamily="2" charset="2"/>
              <a:buNone/>
              <a:defRPr/>
            </a:pPr>
            <a:r>
              <a:rPr lang="en-US" altLang="zh-CN" sz="1600" b="1" kern="0" dirty="0">
                <a:latin typeface="Times New Roman" panose="02020603050405020304" pitchFamily="18" charset="0"/>
                <a:cs typeface="Times New Roman" panose="02020603050405020304" pitchFamily="18" charset="0"/>
              </a:rPr>
              <a:t>}</a:t>
            </a:r>
            <a:r>
              <a:rPr lang="en-US" altLang="zh-CN" sz="1600" kern="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970820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062574" y="191752"/>
            <a:ext cx="7560988" cy="736600"/>
          </a:xfrm>
        </p:spPr>
        <p:txBody>
          <a:bodyPr/>
          <a:lstStyle/>
          <a:p>
            <a:pPr eaLnBrk="1" hangingPunct="1">
              <a:defRPr/>
            </a:pPr>
            <a:r>
              <a:rPr lang="en-US" altLang="zh-CN" sz="3200" dirty="0">
                <a:latin typeface="Times New Roman" pitchFamily="18" charset="0"/>
              </a:rPr>
              <a:t>3.4.3</a:t>
            </a:r>
            <a:r>
              <a:rPr lang="en-US" altLang="zh-CN" sz="3200" dirty="0"/>
              <a:t> </a:t>
            </a:r>
            <a:r>
              <a:rPr lang="zh-CN" altLang="en-US" sz="3200" dirty="0"/>
              <a:t>循环队列</a:t>
            </a:r>
            <a:r>
              <a:rPr lang="en-US" altLang="zh-CN" sz="3200" dirty="0">
                <a:latin typeface="Arial"/>
              </a:rPr>
              <a:t>—</a:t>
            </a:r>
            <a:r>
              <a:rPr lang="zh-CN" altLang="en-US" sz="3200" dirty="0"/>
              <a:t>队列的顺序表示和实现</a:t>
            </a:r>
            <a:endParaRPr lang="zh-CN" altLang="en-US" sz="3200" dirty="0">
              <a:solidFill>
                <a:srgbClr val="CC3300"/>
              </a:solidFill>
              <a:effectLst>
                <a:outerShdw blurRad="38100" dist="38100" dir="2700000" algn="tl">
                  <a:srgbClr val="C0C0C0"/>
                </a:outerShdw>
              </a:effectLst>
            </a:endParaRPr>
          </a:p>
        </p:txBody>
      </p:sp>
      <p:sp>
        <p:nvSpPr>
          <p:cNvPr id="95235" name="Rectangle 3"/>
          <p:cNvSpPr>
            <a:spLocks noGrp="1" noChangeArrowheads="1"/>
          </p:cNvSpPr>
          <p:nvPr>
            <p:ph type="body" idx="1"/>
          </p:nvPr>
        </p:nvSpPr>
        <p:spPr>
          <a:xfrm>
            <a:off x="565597" y="1653727"/>
            <a:ext cx="8194511" cy="3897067"/>
          </a:xfrm>
        </p:spPr>
        <p:txBody>
          <a:bodyPr/>
          <a:lstStyle/>
          <a:p>
            <a:pPr algn="just" eaLnBrk="1" hangingPunct="1">
              <a:spcBef>
                <a:spcPts val="600"/>
              </a:spcBef>
            </a:pPr>
            <a:r>
              <a:rPr lang="zh-CN" altLang="en-US" sz="2400" b="1" dirty="0" smtClean="0">
                <a:ea typeface="楷体_GB2312" pitchFamily="49" charset="-122"/>
              </a:rPr>
              <a:t>队列的顺序表示：用一组地址</a:t>
            </a:r>
            <a:r>
              <a:rPr lang="zh-CN" altLang="en-US" sz="2400" b="1" dirty="0" smtClean="0">
                <a:solidFill>
                  <a:srgbClr val="FF0000"/>
                </a:solidFill>
                <a:ea typeface="楷体_GB2312" pitchFamily="49" charset="-122"/>
              </a:rPr>
              <a:t>连续</a:t>
            </a:r>
            <a:r>
              <a:rPr lang="zh-CN" altLang="en-US" sz="2400" b="1" dirty="0" smtClean="0">
                <a:ea typeface="楷体_GB2312" pitchFamily="49" charset="-122"/>
              </a:rPr>
              <a:t>的存储单元</a:t>
            </a:r>
            <a:r>
              <a:rPr lang="zh-CN" altLang="en-US" sz="2400" b="1" dirty="0" smtClean="0">
                <a:solidFill>
                  <a:srgbClr val="FF0000"/>
                </a:solidFill>
                <a:ea typeface="楷体_GB2312" pitchFamily="49" charset="-122"/>
              </a:rPr>
              <a:t>依次</a:t>
            </a:r>
            <a:r>
              <a:rPr lang="zh-CN" altLang="en-US" sz="2400" b="1" dirty="0" smtClean="0">
                <a:ea typeface="楷体_GB2312" pitchFamily="49" charset="-122"/>
              </a:rPr>
              <a:t>存储从队头到队尾的数据元素。</a:t>
            </a:r>
          </a:p>
          <a:p>
            <a:pPr algn="just" eaLnBrk="1" hangingPunct="1">
              <a:spcBef>
                <a:spcPts val="600"/>
              </a:spcBef>
            </a:pPr>
            <a:r>
              <a:rPr lang="zh-CN" altLang="en-US" sz="2400" b="1" dirty="0" smtClean="0">
                <a:ea typeface="楷体_GB2312" pitchFamily="49" charset="-122"/>
              </a:rPr>
              <a:t>队列顺序存储结构的实现</a:t>
            </a:r>
          </a:p>
          <a:p>
            <a:pPr eaLnBrk="1" hangingPunct="1">
              <a:spcBef>
                <a:spcPts val="600"/>
              </a:spcBef>
              <a:buFontTx/>
              <a:buNone/>
            </a:pPr>
            <a:r>
              <a:rPr lang="zh-CN" altLang="en-US" sz="2400" b="1" dirty="0" smtClean="0">
                <a:latin typeface="Times New Roman" pitchFamily="18" charset="0"/>
                <a:ea typeface="楷体_GB2312" pitchFamily="49" charset="-122"/>
              </a:rPr>
              <a:t>	</a:t>
            </a:r>
            <a:r>
              <a:rPr lang="en-US" altLang="zh-CN" sz="2400" b="1" dirty="0" smtClean="0">
                <a:latin typeface="Times New Roman" pitchFamily="18" charset="0"/>
                <a:ea typeface="楷体_GB2312" pitchFamily="49" charset="-122"/>
              </a:rPr>
              <a:t>#define MAXQSIZE 100</a:t>
            </a:r>
          </a:p>
          <a:p>
            <a:pPr eaLnBrk="1" hangingPunct="1">
              <a:spcBef>
                <a:spcPts val="600"/>
              </a:spcBef>
              <a:buFontTx/>
              <a:buNone/>
            </a:pPr>
            <a:r>
              <a:rPr lang="en-US" altLang="zh-CN" sz="2400" b="1" dirty="0" smtClean="0">
                <a:latin typeface="Times New Roman" pitchFamily="18" charset="0"/>
                <a:ea typeface="楷体_GB2312" pitchFamily="49" charset="-122"/>
              </a:rPr>
              <a:t>	</a:t>
            </a:r>
            <a:r>
              <a:rPr lang="en-US" altLang="zh-CN" sz="2400" b="1" dirty="0" err="1" smtClean="0">
                <a:latin typeface="Times New Roman" pitchFamily="18" charset="0"/>
                <a:ea typeface="楷体_GB2312" pitchFamily="49" charset="-122"/>
              </a:rPr>
              <a:t>typedef</a:t>
            </a:r>
            <a:r>
              <a:rPr lang="en-US" altLang="zh-CN" sz="2400" b="1" dirty="0" smtClean="0">
                <a:latin typeface="Times New Roman" pitchFamily="18" charset="0"/>
                <a:ea typeface="楷体_GB2312" pitchFamily="49" charset="-122"/>
              </a:rPr>
              <a:t> </a:t>
            </a:r>
            <a:r>
              <a:rPr lang="en-US" altLang="zh-CN" sz="2400" b="1" dirty="0" err="1" smtClean="0">
                <a:latin typeface="Times New Roman" pitchFamily="18" charset="0"/>
                <a:ea typeface="楷体_GB2312" pitchFamily="49" charset="-122"/>
              </a:rPr>
              <a:t>struct</a:t>
            </a:r>
            <a:r>
              <a:rPr lang="en-US" altLang="zh-CN" sz="2400" b="1" dirty="0" smtClean="0">
                <a:latin typeface="Times New Roman" pitchFamily="18" charset="0"/>
                <a:ea typeface="楷体_GB2312" pitchFamily="49" charset="-122"/>
              </a:rPr>
              <a:t> {</a:t>
            </a:r>
          </a:p>
          <a:p>
            <a:pPr eaLnBrk="1" hangingPunct="1">
              <a:spcBef>
                <a:spcPts val="600"/>
              </a:spcBef>
              <a:buFontTx/>
              <a:buNone/>
            </a:pPr>
            <a:r>
              <a:rPr lang="en-US" altLang="zh-CN" sz="2400" b="1" dirty="0" smtClean="0">
                <a:latin typeface="Times New Roman" pitchFamily="18" charset="0"/>
                <a:ea typeface="楷体_GB2312" pitchFamily="49" charset="-122"/>
              </a:rPr>
              <a:t>	   </a:t>
            </a:r>
            <a:r>
              <a:rPr lang="en-US" altLang="zh-CN" sz="2400" b="1" dirty="0" err="1" smtClean="0">
                <a:latin typeface="Times New Roman" pitchFamily="18" charset="0"/>
                <a:ea typeface="楷体_GB2312" pitchFamily="49" charset="-122"/>
              </a:rPr>
              <a:t>QElemType</a:t>
            </a:r>
            <a:r>
              <a:rPr lang="en-US" altLang="zh-CN" sz="2400" b="1" dirty="0" smtClean="0">
                <a:latin typeface="Times New Roman" pitchFamily="18" charset="0"/>
                <a:ea typeface="楷体_GB2312" pitchFamily="49" charset="-122"/>
              </a:rPr>
              <a:t> *base; </a:t>
            </a:r>
            <a:r>
              <a:rPr lang="en-US" altLang="zh-CN" sz="2400" b="1" dirty="0" smtClean="0">
                <a:solidFill>
                  <a:srgbClr val="008000"/>
                </a:solidFill>
                <a:latin typeface="Times New Roman" pitchFamily="18" charset="0"/>
                <a:ea typeface="楷体_GB2312" pitchFamily="49" charset="-122"/>
              </a:rPr>
              <a:t>//</a:t>
            </a:r>
            <a:r>
              <a:rPr lang="zh-CN" altLang="en-US" sz="2400" b="1" dirty="0" smtClean="0">
                <a:solidFill>
                  <a:srgbClr val="008000"/>
                </a:solidFill>
                <a:latin typeface="Times New Roman" pitchFamily="18" charset="0"/>
                <a:ea typeface="楷体_GB2312" pitchFamily="49" charset="-122"/>
              </a:rPr>
              <a:t>初始空间基地址</a:t>
            </a:r>
          </a:p>
          <a:p>
            <a:pPr eaLnBrk="1" hangingPunct="1">
              <a:spcBef>
                <a:spcPts val="600"/>
              </a:spcBef>
              <a:buFontTx/>
              <a:buNone/>
            </a:pPr>
            <a:r>
              <a:rPr lang="zh-CN" altLang="en-US" sz="2400" b="1" dirty="0" smtClean="0">
                <a:latin typeface="Times New Roman" pitchFamily="18" charset="0"/>
                <a:ea typeface="楷体_GB2312" pitchFamily="49" charset="-122"/>
              </a:rPr>
              <a:t>	   </a:t>
            </a:r>
            <a:r>
              <a:rPr lang="en-US" altLang="zh-CN" sz="2400" b="1" dirty="0" err="1" smtClean="0">
                <a:latin typeface="Times New Roman" pitchFamily="18" charset="0"/>
                <a:ea typeface="楷体_GB2312" pitchFamily="49" charset="-122"/>
              </a:rPr>
              <a:t>int</a:t>
            </a:r>
            <a:r>
              <a:rPr lang="en-US" altLang="zh-CN" sz="2400" b="1" dirty="0" smtClean="0">
                <a:latin typeface="Times New Roman" pitchFamily="18" charset="0"/>
                <a:ea typeface="楷体_GB2312" pitchFamily="49" charset="-122"/>
              </a:rPr>
              <a:t> front;                 </a:t>
            </a:r>
            <a:r>
              <a:rPr lang="en-US" altLang="zh-CN" sz="2400" b="1" dirty="0" smtClean="0">
                <a:solidFill>
                  <a:srgbClr val="008000"/>
                </a:solidFill>
                <a:latin typeface="Times New Roman" pitchFamily="18" charset="0"/>
                <a:ea typeface="楷体_GB2312" pitchFamily="49" charset="-122"/>
              </a:rPr>
              <a:t>//</a:t>
            </a:r>
            <a:r>
              <a:rPr lang="zh-CN" altLang="en-US" sz="2400" b="1" dirty="0" smtClean="0">
                <a:solidFill>
                  <a:srgbClr val="008000"/>
                </a:solidFill>
                <a:latin typeface="Times New Roman" pitchFamily="18" charset="0"/>
                <a:ea typeface="楷体_GB2312" pitchFamily="49" charset="-122"/>
              </a:rPr>
              <a:t>队头指针，指向队头元素</a:t>
            </a:r>
          </a:p>
          <a:p>
            <a:pPr eaLnBrk="1" hangingPunct="1">
              <a:spcBef>
                <a:spcPts val="600"/>
              </a:spcBef>
              <a:buFontTx/>
              <a:buNone/>
            </a:pPr>
            <a:r>
              <a:rPr lang="zh-CN" altLang="en-US" sz="2400" b="1" dirty="0" smtClean="0">
                <a:latin typeface="Times New Roman" pitchFamily="18" charset="0"/>
                <a:ea typeface="楷体_GB2312" pitchFamily="49" charset="-122"/>
              </a:rPr>
              <a:t>	   </a:t>
            </a:r>
            <a:r>
              <a:rPr lang="en-US" altLang="zh-CN" sz="2400" b="1" dirty="0" err="1" smtClean="0">
                <a:latin typeface="Times New Roman" pitchFamily="18" charset="0"/>
                <a:ea typeface="楷体_GB2312" pitchFamily="49" charset="-122"/>
              </a:rPr>
              <a:t>int</a:t>
            </a:r>
            <a:r>
              <a:rPr lang="en-US" altLang="zh-CN" sz="2400" b="1" dirty="0" smtClean="0">
                <a:latin typeface="Times New Roman" pitchFamily="18" charset="0"/>
                <a:ea typeface="楷体_GB2312" pitchFamily="49" charset="-122"/>
              </a:rPr>
              <a:t> rear;                   </a:t>
            </a:r>
            <a:r>
              <a:rPr lang="en-US" altLang="zh-CN" sz="2400" b="1" dirty="0" smtClean="0">
                <a:solidFill>
                  <a:srgbClr val="008000"/>
                </a:solidFill>
                <a:latin typeface="Times New Roman" pitchFamily="18" charset="0"/>
                <a:ea typeface="楷体_GB2312" pitchFamily="49" charset="-122"/>
              </a:rPr>
              <a:t>//</a:t>
            </a:r>
            <a:r>
              <a:rPr lang="zh-CN" altLang="en-US" sz="2400" b="1" dirty="0" smtClean="0">
                <a:solidFill>
                  <a:srgbClr val="008000"/>
                </a:solidFill>
                <a:latin typeface="Times New Roman" pitchFamily="18" charset="0"/>
                <a:ea typeface="楷体_GB2312" pitchFamily="49" charset="-122"/>
              </a:rPr>
              <a:t>队尾指针指向队尾元素</a:t>
            </a:r>
            <a:r>
              <a:rPr lang="zh-CN" altLang="en-US" sz="2400" b="1" dirty="0" smtClean="0">
                <a:solidFill>
                  <a:srgbClr val="FB1F44"/>
                </a:solidFill>
                <a:latin typeface="Times New Roman" pitchFamily="18" charset="0"/>
                <a:ea typeface="楷体_GB2312" pitchFamily="49" charset="-122"/>
              </a:rPr>
              <a:t>下一个</a:t>
            </a:r>
            <a:r>
              <a:rPr lang="zh-CN" altLang="en-US" sz="2400" b="1" dirty="0" smtClean="0">
                <a:solidFill>
                  <a:srgbClr val="008000"/>
                </a:solidFill>
                <a:latin typeface="Times New Roman" pitchFamily="18" charset="0"/>
                <a:ea typeface="楷体_GB2312" pitchFamily="49" charset="-122"/>
              </a:rPr>
              <a:t>位置</a:t>
            </a:r>
          </a:p>
          <a:p>
            <a:pPr eaLnBrk="1" hangingPunct="1">
              <a:spcBef>
                <a:spcPts val="600"/>
              </a:spcBef>
              <a:buFontTx/>
              <a:buNone/>
            </a:pPr>
            <a:r>
              <a:rPr lang="zh-CN" altLang="en-US" sz="2400" b="1" dirty="0" smtClean="0">
                <a:latin typeface="Times New Roman" pitchFamily="18" charset="0"/>
                <a:ea typeface="楷体_GB2312" pitchFamily="49" charset="-122"/>
              </a:rPr>
              <a:t>	</a:t>
            </a:r>
            <a:r>
              <a:rPr lang="en-US" altLang="zh-CN" sz="2400" b="1" dirty="0" smtClean="0">
                <a:latin typeface="Times New Roman" pitchFamily="18" charset="0"/>
                <a:ea typeface="楷体_GB2312" pitchFamily="49" charset="-122"/>
              </a:rPr>
              <a:t>}</a:t>
            </a:r>
            <a:r>
              <a:rPr lang="en-US" altLang="zh-CN" sz="2400" b="1" dirty="0" err="1" smtClean="0">
                <a:latin typeface="Times New Roman" pitchFamily="18" charset="0"/>
                <a:ea typeface="楷体_GB2312" pitchFamily="49" charset="-122"/>
              </a:rPr>
              <a:t>SqQueue</a:t>
            </a:r>
            <a:r>
              <a:rPr lang="en-US" altLang="zh-CN" sz="2400" b="1" dirty="0" smtClean="0">
                <a:latin typeface="Times New Roman" pitchFamily="18" charset="0"/>
                <a:ea typeface="楷体_GB2312" pitchFamily="49" charset="-122"/>
              </a:rPr>
              <a:t>;</a:t>
            </a:r>
          </a:p>
          <a:p>
            <a:pPr algn="just" eaLnBrk="1" hangingPunct="1">
              <a:lnSpc>
                <a:spcPct val="80000"/>
              </a:lnSpc>
            </a:pPr>
            <a:endParaRPr lang="en-US" altLang="zh-CN" sz="2400" b="1" dirty="0" smtClean="0">
              <a:ea typeface="楷体_GB2312" pitchFamily="49" charset="-122"/>
            </a:endParaRPr>
          </a:p>
        </p:txBody>
      </p:sp>
    </p:spTree>
    <p:extLst>
      <p:ext uri="{BB962C8B-B14F-4D97-AF65-F5344CB8AC3E}">
        <p14:creationId xmlns:p14="http://schemas.microsoft.com/office/powerpoint/2010/main" val="3319991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7" name="Group 3"/>
          <p:cNvGrpSpPr>
            <a:grpSpLocks/>
          </p:cNvGrpSpPr>
          <p:nvPr/>
        </p:nvGrpSpPr>
        <p:grpSpPr bwMode="auto">
          <a:xfrm>
            <a:off x="1764020" y="1648725"/>
            <a:ext cx="2302275" cy="2419350"/>
            <a:chOff x="-45" y="1546"/>
            <a:chExt cx="1450" cy="1524"/>
          </a:xfrm>
        </p:grpSpPr>
        <p:grpSp>
          <p:nvGrpSpPr>
            <p:cNvPr id="16423" name="Group 4"/>
            <p:cNvGrpSpPr>
              <a:grpSpLocks/>
            </p:cNvGrpSpPr>
            <p:nvPr/>
          </p:nvGrpSpPr>
          <p:grpSpPr bwMode="auto">
            <a:xfrm>
              <a:off x="672" y="1546"/>
              <a:ext cx="690" cy="1152"/>
              <a:chOff x="2241" y="6040"/>
              <a:chExt cx="900" cy="1560"/>
            </a:xfrm>
          </p:grpSpPr>
          <p:sp>
            <p:nvSpPr>
              <p:cNvPr id="16427" name="Rectangle 5"/>
              <p:cNvSpPr>
                <a:spLocks noChangeArrowheads="1"/>
              </p:cNvSpPr>
              <p:nvPr/>
            </p:nvSpPr>
            <p:spPr bwMode="auto">
              <a:xfrm>
                <a:off x="2241" y="6040"/>
                <a:ext cx="900" cy="156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16428" name="Line 6"/>
              <p:cNvSpPr>
                <a:spLocks noChangeShapeType="1"/>
              </p:cNvSpPr>
              <p:nvPr/>
            </p:nvSpPr>
            <p:spPr bwMode="auto">
              <a:xfrm>
                <a:off x="2241" y="7288"/>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9" name="Line 7"/>
              <p:cNvSpPr>
                <a:spLocks noChangeShapeType="1"/>
              </p:cNvSpPr>
              <p:nvPr/>
            </p:nvSpPr>
            <p:spPr bwMode="auto">
              <a:xfrm>
                <a:off x="2241" y="6976"/>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0" name="Line 8"/>
              <p:cNvSpPr>
                <a:spLocks noChangeShapeType="1"/>
              </p:cNvSpPr>
              <p:nvPr/>
            </p:nvSpPr>
            <p:spPr bwMode="auto">
              <a:xfrm>
                <a:off x="2241" y="6664"/>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1" name="Line 9"/>
              <p:cNvSpPr>
                <a:spLocks noChangeShapeType="1"/>
              </p:cNvSpPr>
              <p:nvPr/>
            </p:nvSpPr>
            <p:spPr bwMode="auto">
              <a:xfrm>
                <a:off x="2241" y="6352"/>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424" name="Line 10"/>
            <p:cNvSpPr>
              <a:spLocks noChangeShapeType="1"/>
            </p:cNvSpPr>
            <p:nvPr/>
          </p:nvSpPr>
          <p:spPr bwMode="auto">
            <a:xfrm>
              <a:off x="375" y="2699"/>
              <a:ext cx="29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25" name="Text Box 11"/>
            <p:cNvSpPr txBox="1">
              <a:spLocks noChangeArrowheads="1"/>
            </p:cNvSpPr>
            <p:nvPr/>
          </p:nvSpPr>
          <p:spPr bwMode="auto">
            <a:xfrm>
              <a:off x="-45" y="2483"/>
              <a:ext cx="480"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tabLst>
                  <a:tab pos="5273675" algn="r"/>
                </a:tabLst>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tabLst>
                  <a:tab pos="5273675" algn="r"/>
                </a:tabLst>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tabLst>
                  <a:tab pos="5273675" algn="r"/>
                </a:tabLst>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tabLst>
                  <a:tab pos="5273675" algn="r"/>
                </a:tabLst>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top</a:t>
              </a:r>
            </a:p>
            <a:p>
              <a:pPr algn="ctr" eaLnBrk="1" hangingPunct="1">
                <a:spcBef>
                  <a:spcPct val="0"/>
                </a:spcBef>
                <a:buClrTx/>
                <a:buSzTx/>
                <a:buFontTx/>
                <a:buNone/>
              </a:pPr>
              <a:r>
                <a:rPr kumimoji="1" lang="en-US" altLang="zh-CN" sz="2000" b="1">
                  <a:latin typeface="Times New Roman" pitchFamily="18" charset="0"/>
                </a:rPr>
                <a:t>base</a:t>
              </a:r>
            </a:p>
            <a:p>
              <a:pPr>
                <a:spcBef>
                  <a:spcPct val="0"/>
                </a:spcBef>
                <a:buClrTx/>
                <a:buSzTx/>
                <a:buFontTx/>
                <a:buNone/>
              </a:pPr>
              <a:endParaRPr kumimoji="1" lang="en-US" altLang="zh-CN" sz="2000" b="1">
                <a:latin typeface="Times New Roman" pitchFamily="18" charset="0"/>
              </a:endParaRPr>
            </a:p>
          </p:txBody>
        </p:sp>
        <p:sp>
          <p:nvSpPr>
            <p:cNvPr id="16426" name="Text Box 12"/>
            <p:cNvSpPr txBox="1">
              <a:spLocks noChangeArrowheads="1"/>
            </p:cNvSpPr>
            <p:nvPr/>
          </p:nvSpPr>
          <p:spPr bwMode="auto">
            <a:xfrm>
              <a:off x="628" y="2850"/>
              <a:ext cx="77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(a) </a:t>
              </a:r>
              <a:r>
                <a:rPr kumimoji="1" lang="zh-CN" altLang="en-US" sz="2000" b="1">
                  <a:latin typeface="Times New Roman" pitchFamily="18" charset="0"/>
                </a:rPr>
                <a:t>空栈</a:t>
              </a:r>
              <a:r>
                <a:rPr kumimoji="1" lang="en-US" altLang="zh-CN" sz="2000" b="1">
                  <a:latin typeface="Times New Roman" pitchFamily="18" charset="0"/>
                </a:rPr>
                <a:t>S</a:t>
              </a:r>
            </a:p>
            <a:p>
              <a:pPr>
                <a:spcBef>
                  <a:spcPct val="0"/>
                </a:spcBef>
                <a:buClrTx/>
                <a:buSzTx/>
                <a:buFontTx/>
                <a:buNone/>
              </a:pPr>
              <a:endParaRPr kumimoji="1" lang="en-US" altLang="zh-CN" sz="2000" b="1">
                <a:latin typeface="Times New Roman" pitchFamily="18" charset="0"/>
              </a:endParaRPr>
            </a:p>
          </p:txBody>
        </p:sp>
      </p:grpSp>
      <p:sp>
        <p:nvSpPr>
          <p:cNvPr id="16388" name="Text Box 14"/>
          <p:cNvSpPr txBox="1">
            <a:spLocks noChangeArrowheads="1"/>
          </p:cNvSpPr>
          <p:nvPr/>
        </p:nvSpPr>
        <p:spPr bwMode="auto">
          <a:xfrm>
            <a:off x="5265064" y="3718826"/>
            <a:ext cx="96695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(b) </a:t>
            </a:r>
            <a:r>
              <a:rPr kumimoji="1" lang="zh-CN" altLang="en-US" sz="2000" b="1">
                <a:latin typeface="Times New Roman" pitchFamily="18" charset="0"/>
              </a:rPr>
              <a:t>栈</a:t>
            </a:r>
            <a:r>
              <a:rPr kumimoji="1" lang="en-US" altLang="zh-CN" sz="2000" b="1">
                <a:latin typeface="Times New Roman" pitchFamily="18" charset="0"/>
              </a:rPr>
              <a:t>S</a:t>
            </a:r>
          </a:p>
          <a:p>
            <a:pPr>
              <a:spcBef>
                <a:spcPct val="0"/>
              </a:spcBef>
              <a:buClrTx/>
              <a:buSzTx/>
              <a:buFontTx/>
              <a:buNone/>
            </a:pPr>
            <a:endParaRPr kumimoji="1" lang="en-US" altLang="zh-CN" sz="2000" b="1">
              <a:latin typeface="Times New Roman" pitchFamily="18" charset="0"/>
            </a:endParaRPr>
          </a:p>
        </p:txBody>
      </p:sp>
      <p:grpSp>
        <p:nvGrpSpPr>
          <p:cNvPr id="103439" name="Group 15"/>
          <p:cNvGrpSpPr>
            <a:grpSpLocks/>
          </p:cNvGrpSpPr>
          <p:nvPr/>
        </p:nvGrpSpPr>
        <p:grpSpPr bwMode="auto">
          <a:xfrm>
            <a:off x="4082172" y="2923489"/>
            <a:ext cx="1063810" cy="212725"/>
            <a:chOff x="1398" y="2230"/>
            <a:chExt cx="670" cy="134"/>
          </a:xfrm>
        </p:grpSpPr>
        <p:sp>
          <p:nvSpPr>
            <p:cNvPr id="16421" name="Text Box 16"/>
            <p:cNvSpPr txBox="1">
              <a:spLocks noChangeArrowheads="1"/>
            </p:cNvSpPr>
            <p:nvPr/>
          </p:nvSpPr>
          <p:spPr bwMode="auto">
            <a:xfrm>
              <a:off x="1398" y="2230"/>
              <a:ext cx="48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tabLst>
                  <a:tab pos="5273675" algn="r"/>
                </a:tabLst>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tabLst>
                  <a:tab pos="5273675" algn="r"/>
                </a:tabLst>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tabLst>
                  <a:tab pos="5273675" algn="r"/>
                </a:tabLst>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tabLst>
                  <a:tab pos="5273675" algn="r"/>
                </a:tabLst>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top</a:t>
              </a:r>
            </a:p>
          </p:txBody>
        </p:sp>
        <p:sp>
          <p:nvSpPr>
            <p:cNvPr id="16422" name="Line 17"/>
            <p:cNvSpPr>
              <a:spLocks noChangeShapeType="1"/>
            </p:cNvSpPr>
            <p:nvPr/>
          </p:nvSpPr>
          <p:spPr bwMode="auto">
            <a:xfrm>
              <a:off x="1774" y="2355"/>
              <a:ext cx="29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390" name="Group 18"/>
          <p:cNvGrpSpPr>
            <a:grpSpLocks/>
          </p:cNvGrpSpPr>
          <p:nvPr/>
        </p:nvGrpSpPr>
        <p:grpSpPr bwMode="auto">
          <a:xfrm>
            <a:off x="4121866" y="1723339"/>
            <a:ext cx="2110154" cy="2060575"/>
            <a:chOff x="1407" y="1594"/>
            <a:chExt cx="1329" cy="1298"/>
          </a:xfrm>
        </p:grpSpPr>
        <p:sp>
          <p:nvSpPr>
            <p:cNvPr id="16414" name="Rectangle 19"/>
            <p:cNvSpPr>
              <a:spLocks noChangeArrowheads="1"/>
            </p:cNvSpPr>
            <p:nvPr/>
          </p:nvSpPr>
          <p:spPr bwMode="auto">
            <a:xfrm>
              <a:off x="2058" y="1594"/>
              <a:ext cx="678" cy="110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16415" name="Line 20"/>
            <p:cNvSpPr>
              <a:spLocks noChangeShapeType="1"/>
            </p:cNvSpPr>
            <p:nvPr/>
          </p:nvSpPr>
          <p:spPr bwMode="auto">
            <a:xfrm>
              <a:off x="2058" y="2477"/>
              <a:ext cx="6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6" name="Line 21"/>
            <p:cNvSpPr>
              <a:spLocks noChangeShapeType="1"/>
            </p:cNvSpPr>
            <p:nvPr/>
          </p:nvSpPr>
          <p:spPr bwMode="auto">
            <a:xfrm>
              <a:off x="2058" y="2256"/>
              <a:ext cx="6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7" name="Line 22"/>
            <p:cNvSpPr>
              <a:spLocks noChangeShapeType="1"/>
            </p:cNvSpPr>
            <p:nvPr/>
          </p:nvSpPr>
          <p:spPr bwMode="auto">
            <a:xfrm>
              <a:off x="2058" y="2036"/>
              <a:ext cx="6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8" name="Line 23"/>
            <p:cNvSpPr>
              <a:spLocks noChangeShapeType="1"/>
            </p:cNvSpPr>
            <p:nvPr/>
          </p:nvSpPr>
          <p:spPr bwMode="auto">
            <a:xfrm>
              <a:off x="2058" y="1815"/>
              <a:ext cx="6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 name="Line 24"/>
            <p:cNvSpPr>
              <a:spLocks noChangeShapeType="1"/>
            </p:cNvSpPr>
            <p:nvPr/>
          </p:nvSpPr>
          <p:spPr bwMode="auto">
            <a:xfrm>
              <a:off x="1763" y="2694"/>
              <a:ext cx="29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20" name="Rectangle 25"/>
            <p:cNvSpPr>
              <a:spLocks noChangeArrowheads="1"/>
            </p:cNvSpPr>
            <p:nvPr/>
          </p:nvSpPr>
          <p:spPr bwMode="auto">
            <a:xfrm>
              <a:off x="1407" y="2642"/>
              <a:ext cx="4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base</a:t>
              </a:r>
            </a:p>
          </p:txBody>
        </p:sp>
      </p:grpSp>
      <p:sp>
        <p:nvSpPr>
          <p:cNvPr id="103450" name="Text Box 26"/>
          <p:cNvSpPr txBox="1">
            <a:spLocks noChangeArrowheads="1"/>
          </p:cNvSpPr>
          <p:nvPr/>
        </p:nvSpPr>
        <p:spPr bwMode="auto">
          <a:xfrm>
            <a:off x="5450834" y="3109226"/>
            <a:ext cx="48903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tabLst>
                <a:tab pos="5273675" algn="r"/>
              </a:tabLst>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tabLst>
                <a:tab pos="5273675" algn="r"/>
              </a:tabLst>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tabLst>
                <a:tab pos="5273675" algn="r"/>
              </a:tabLst>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tabLst>
                <a:tab pos="5273675" algn="r"/>
              </a:tabLst>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A</a:t>
            </a:r>
          </a:p>
          <a:p>
            <a:pPr>
              <a:spcBef>
                <a:spcPct val="0"/>
              </a:spcBef>
              <a:buClrTx/>
              <a:buSzTx/>
              <a:buFontTx/>
              <a:buNone/>
            </a:pPr>
            <a:endParaRPr kumimoji="1" lang="en-US" altLang="zh-CN" sz="2000" b="1">
              <a:latin typeface="Times New Roman" pitchFamily="18" charset="0"/>
            </a:endParaRPr>
          </a:p>
        </p:txBody>
      </p:sp>
      <p:sp>
        <p:nvSpPr>
          <p:cNvPr id="103451" name="Text Box 27"/>
          <p:cNvSpPr txBox="1">
            <a:spLocks noChangeArrowheads="1"/>
          </p:cNvSpPr>
          <p:nvPr/>
        </p:nvSpPr>
        <p:spPr bwMode="auto">
          <a:xfrm>
            <a:off x="5517521" y="2761564"/>
            <a:ext cx="42393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kumimoji="1" lang="en-US" altLang="zh-CN" sz="2000" b="1">
                <a:latin typeface="Times New Roman" pitchFamily="18" charset="0"/>
              </a:rPr>
              <a:t>B</a:t>
            </a:r>
          </a:p>
        </p:txBody>
      </p:sp>
      <p:sp>
        <p:nvSpPr>
          <p:cNvPr id="103452" name="Rectangle 28"/>
          <p:cNvSpPr>
            <a:spLocks noChangeArrowheads="1"/>
          </p:cNvSpPr>
          <p:nvPr/>
        </p:nvSpPr>
        <p:spPr bwMode="auto">
          <a:xfrm>
            <a:off x="5493704" y="2394851"/>
            <a:ext cx="40329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C</a:t>
            </a:r>
          </a:p>
        </p:txBody>
      </p:sp>
      <p:sp>
        <p:nvSpPr>
          <p:cNvPr id="103453" name="Rectangle 29"/>
          <p:cNvSpPr>
            <a:spLocks noChangeArrowheads="1"/>
          </p:cNvSpPr>
          <p:nvPr/>
        </p:nvSpPr>
        <p:spPr bwMode="auto">
          <a:xfrm>
            <a:off x="5493704" y="2055126"/>
            <a:ext cx="36836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D</a:t>
            </a:r>
          </a:p>
        </p:txBody>
      </p:sp>
      <p:sp>
        <p:nvSpPr>
          <p:cNvPr id="103454" name="Rectangle 30"/>
          <p:cNvSpPr>
            <a:spLocks noChangeArrowheads="1"/>
          </p:cNvSpPr>
          <p:nvPr/>
        </p:nvSpPr>
        <p:spPr bwMode="auto">
          <a:xfrm>
            <a:off x="5514346" y="1709051"/>
            <a:ext cx="35407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E</a:t>
            </a:r>
          </a:p>
        </p:txBody>
      </p:sp>
      <p:sp>
        <p:nvSpPr>
          <p:cNvPr id="103455" name="Rectangle 31"/>
          <p:cNvSpPr>
            <a:spLocks noChangeArrowheads="1"/>
          </p:cNvSpPr>
          <p:nvPr/>
        </p:nvSpPr>
        <p:spPr bwMode="auto">
          <a:xfrm>
            <a:off x="1905331" y="4215713"/>
            <a:ext cx="489987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solidFill>
                  <a:srgbClr val="FF0000"/>
                </a:solidFill>
                <a:ea typeface="楷体_GB2312" pitchFamily="49" charset="-122"/>
              </a:rPr>
              <a:t>判空条件：</a:t>
            </a:r>
            <a:r>
              <a:rPr kumimoji="1" lang="en-US" altLang="zh-CN" sz="2400" b="1">
                <a:solidFill>
                  <a:srgbClr val="FF0000"/>
                </a:solidFill>
                <a:ea typeface="楷体_GB2312" pitchFamily="49" charset="-122"/>
              </a:rPr>
              <a:t>S.top==S.base</a:t>
            </a:r>
          </a:p>
        </p:txBody>
      </p:sp>
      <p:sp>
        <p:nvSpPr>
          <p:cNvPr id="103456" name="Rectangle 32"/>
          <p:cNvSpPr>
            <a:spLocks noChangeArrowheads="1"/>
          </p:cNvSpPr>
          <p:nvPr/>
        </p:nvSpPr>
        <p:spPr bwMode="auto">
          <a:xfrm>
            <a:off x="1905331" y="5126938"/>
            <a:ext cx="592557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solidFill>
                  <a:srgbClr val="FF0000"/>
                </a:solidFill>
                <a:ea typeface="楷体_GB2312" pitchFamily="49" charset="-122"/>
              </a:rPr>
              <a:t>判满条件：</a:t>
            </a:r>
            <a:r>
              <a:rPr kumimoji="1" lang="en-US" altLang="zh-CN" sz="2400" b="1">
                <a:solidFill>
                  <a:srgbClr val="FF0000"/>
                </a:solidFill>
                <a:ea typeface="楷体_GB2312" pitchFamily="49" charset="-122"/>
              </a:rPr>
              <a:t>S.top-S.base==S.stacksize</a:t>
            </a:r>
          </a:p>
        </p:txBody>
      </p:sp>
      <p:grpSp>
        <p:nvGrpSpPr>
          <p:cNvPr id="103457" name="Group 33"/>
          <p:cNvGrpSpPr>
            <a:grpSpLocks/>
          </p:cNvGrpSpPr>
          <p:nvPr/>
        </p:nvGrpSpPr>
        <p:grpSpPr bwMode="auto">
          <a:xfrm>
            <a:off x="4082172" y="2556776"/>
            <a:ext cx="1052695" cy="212725"/>
            <a:chOff x="1398" y="2230"/>
            <a:chExt cx="663" cy="134"/>
          </a:xfrm>
        </p:grpSpPr>
        <p:sp>
          <p:nvSpPr>
            <p:cNvPr id="16412" name="Text Box 34"/>
            <p:cNvSpPr txBox="1">
              <a:spLocks noChangeArrowheads="1"/>
            </p:cNvSpPr>
            <p:nvPr/>
          </p:nvSpPr>
          <p:spPr bwMode="auto">
            <a:xfrm>
              <a:off x="1398" y="2230"/>
              <a:ext cx="48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tabLst>
                  <a:tab pos="5273675" algn="r"/>
                </a:tabLst>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tabLst>
                  <a:tab pos="5273675" algn="r"/>
                </a:tabLst>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tabLst>
                  <a:tab pos="5273675" algn="r"/>
                </a:tabLst>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tabLst>
                  <a:tab pos="5273675" algn="r"/>
                </a:tabLst>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top</a:t>
              </a:r>
            </a:p>
          </p:txBody>
        </p:sp>
        <p:sp>
          <p:nvSpPr>
            <p:cNvPr id="16413" name="Line 35"/>
            <p:cNvSpPr>
              <a:spLocks noChangeShapeType="1"/>
            </p:cNvSpPr>
            <p:nvPr/>
          </p:nvSpPr>
          <p:spPr bwMode="auto">
            <a:xfrm>
              <a:off x="1767" y="2362"/>
              <a:ext cx="29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3460" name="Group 36"/>
          <p:cNvGrpSpPr>
            <a:grpSpLocks/>
          </p:cNvGrpSpPr>
          <p:nvPr/>
        </p:nvGrpSpPr>
        <p:grpSpPr bwMode="auto">
          <a:xfrm>
            <a:off x="4086935" y="2202764"/>
            <a:ext cx="1055871" cy="231775"/>
            <a:chOff x="1410" y="2230"/>
            <a:chExt cx="665" cy="146"/>
          </a:xfrm>
        </p:grpSpPr>
        <p:sp>
          <p:nvSpPr>
            <p:cNvPr id="16410" name="Text Box 37"/>
            <p:cNvSpPr txBox="1">
              <a:spLocks noChangeArrowheads="1"/>
            </p:cNvSpPr>
            <p:nvPr/>
          </p:nvSpPr>
          <p:spPr bwMode="auto">
            <a:xfrm>
              <a:off x="1410" y="2230"/>
              <a:ext cx="48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tabLst>
                  <a:tab pos="5273675" algn="r"/>
                </a:tabLst>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tabLst>
                  <a:tab pos="5273675" algn="r"/>
                </a:tabLst>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tabLst>
                  <a:tab pos="5273675" algn="r"/>
                </a:tabLst>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tabLst>
                  <a:tab pos="5273675" algn="r"/>
                </a:tabLst>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top</a:t>
              </a:r>
            </a:p>
          </p:txBody>
        </p:sp>
        <p:sp>
          <p:nvSpPr>
            <p:cNvPr id="16411" name="Line 38"/>
            <p:cNvSpPr>
              <a:spLocks noChangeShapeType="1"/>
            </p:cNvSpPr>
            <p:nvPr/>
          </p:nvSpPr>
          <p:spPr bwMode="auto">
            <a:xfrm>
              <a:off x="1781" y="2376"/>
              <a:ext cx="29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3463" name="Group 39"/>
          <p:cNvGrpSpPr>
            <a:grpSpLocks/>
          </p:cNvGrpSpPr>
          <p:nvPr/>
        </p:nvGrpSpPr>
        <p:grpSpPr bwMode="auto">
          <a:xfrm>
            <a:off x="4082172" y="1853514"/>
            <a:ext cx="1052695" cy="212725"/>
            <a:chOff x="1398" y="2230"/>
            <a:chExt cx="663" cy="134"/>
          </a:xfrm>
        </p:grpSpPr>
        <p:sp>
          <p:nvSpPr>
            <p:cNvPr id="16408" name="Text Box 40"/>
            <p:cNvSpPr txBox="1">
              <a:spLocks noChangeArrowheads="1"/>
            </p:cNvSpPr>
            <p:nvPr/>
          </p:nvSpPr>
          <p:spPr bwMode="auto">
            <a:xfrm>
              <a:off x="1398" y="2230"/>
              <a:ext cx="48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tabLst>
                  <a:tab pos="5273675" algn="r"/>
                </a:tabLst>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tabLst>
                  <a:tab pos="5273675" algn="r"/>
                </a:tabLst>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tabLst>
                  <a:tab pos="5273675" algn="r"/>
                </a:tabLst>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tabLst>
                  <a:tab pos="5273675" algn="r"/>
                </a:tabLst>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top</a:t>
              </a:r>
            </a:p>
          </p:txBody>
        </p:sp>
        <p:sp>
          <p:nvSpPr>
            <p:cNvPr id="16409" name="Line 41"/>
            <p:cNvSpPr>
              <a:spLocks noChangeShapeType="1"/>
            </p:cNvSpPr>
            <p:nvPr/>
          </p:nvSpPr>
          <p:spPr bwMode="auto">
            <a:xfrm>
              <a:off x="1767" y="2362"/>
              <a:ext cx="29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3466" name="Group 42"/>
          <p:cNvGrpSpPr>
            <a:grpSpLocks/>
          </p:cNvGrpSpPr>
          <p:nvPr/>
        </p:nvGrpSpPr>
        <p:grpSpPr bwMode="auto">
          <a:xfrm>
            <a:off x="4064706" y="1521726"/>
            <a:ext cx="1086039" cy="220663"/>
            <a:chOff x="1398" y="2230"/>
            <a:chExt cx="684" cy="139"/>
          </a:xfrm>
        </p:grpSpPr>
        <p:sp>
          <p:nvSpPr>
            <p:cNvPr id="16406" name="Text Box 43"/>
            <p:cNvSpPr txBox="1">
              <a:spLocks noChangeArrowheads="1"/>
            </p:cNvSpPr>
            <p:nvPr/>
          </p:nvSpPr>
          <p:spPr bwMode="auto">
            <a:xfrm>
              <a:off x="1398" y="2230"/>
              <a:ext cx="48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tabLst>
                  <a:tab pos="5273675" algn="r"/>
                </a:tabLst>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tabLst>
                  <a:tab pos="5273675" algn="r"/>
                </a:tabLst>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tabLst>
                  <a:tab pos="5273675" algn="r"/>
                </a:tabLst>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tabLst>
                  <a:tab pos="5273675" algn="r"/>
                </a:tabLst>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top</a:t>
              </a:r>
            </a:p>
          </p:txBody>
        </p:sp>
        <p:sp>
          <p:nvSpPr>
            <p:cNvPr id="16407" name="Line 44"/>
            <p:cNvSpPr>
              <a:spLocks noChangeShapeType="1"/>
            </p:cNvSpPr>
            <p:nvPr/>
          </p:nvSpPr>
          <p:spPr bwMode="auto">
            <a:xfrm>
              <a:off x="1788" y="2369"/>
              <a:ext cx="29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332" name="Text Box 46"/>
          <p:cNvSpPr txBox="1">
            <a:spLocks noChangeArrowheads="1"/>
          </p:cNvSpPr>
          <p:nvPr/>
        </p:nvSpPr>
        <p:spPr bwMode="auto">
          <a:xfrm>
            <a:off x="4082172" y="3139389"/>
            <a:ext cx="76213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tabLst>
                <a:tab pos="5273675" algn="r"/>
              </a:tabLst>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tabLst>
                <a:tab pos="5273675" algn="r"/>
              </a:tabLst>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tabLst>
                <a:tab pos="5273675" algn="r"/>
              </a:tabLst>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tabLst>
                <a:tab pos="5273675" algn="r"/>
              </a:tabLst>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5273675" algn="r"/>
              </a:tabLst>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top</a:t>
            </a:r>
          </a:p>
        </p:txBody>
      </p:sp>
      <p:sp>
        <p:nvSpPr>
          <p:cNvPr id="2" name="标题 1"/>
          <p:cNvSpPr>
            <a:spLocks noGrp="1"/>
          </p:cNvSpPr>
          <p:nvPr>
            <p:ph type="title"/>
          </p:nvPr>
        </p:nvSpPr>
        <p:spPr>
          <a:xfrm>
            <a:off x="929108" y="365126"/>
            <a:ext cx="7718503" cy="596760"/>
          </a:xfrm>
        </p:spPr>
        <p:txBody>
          <a:bodyPr/>
          <a:lstStyle/>
          <a:p>
            <a:r>
              <a:rPr lang="zh-CN" altLang="en-US" dirty="0"/>
              <a:t>顺序栈栈顶、栈底指针和栈中元素的</a:t>
            </a:r>
            <a:r>
              <a:rPr lang="zh-CN" altLang="en-US" dirty="0" smtClean="0"/>
              <a:t>关系</a:t>
            </a:r>
            <a:endParaRPr lang="zh-CN" altLang="en-US" dirty="0"/>
          </a:p>
        </p:txBody>
      </p:sp>
      <p:sp>
        <p:nvSpPr>
          <p:cNvPr id="49" name="TextBox 30"/>
          <p:cNvSpPr txBox="1">
            <a:spLocks noChangeArrowheads="1"/>
          </p:cNvSpPr>
          <p:nvPr/>
        </p:nvSpPr>
        <p:spPr bwMode="auto">
          <a:xfrm>
            <a:off x="1921209" y="4647513"/>
            <a:ext cx="5122164"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solidFill>
                  <a:srgbClr val="FF0000"/>
                </a:solidFill>
                <a:ea typeface="楷体_GB2312" pitchFamily="49" charset="-122"/>
              </a:rPr>
              <a:t>插入元素：</a:t>
            </a:r>
            <a:r>
              <a:rPr kumimoji="1" lang="en-US" altLang="zh-CN" sz="2400" b="1">
                <a:solidFill>
                  <a:srgbClr val="FF0000"/>
                </a:solidFill>
                <a:ea typeface="楷体_GB2312" pitchFamily="49" charset="-122"/>
              </a:rPr>
              <a:t>S.base[S.top++]=‘A’;   </a:t>
            </a:r>
            <a:endParaRPr kumimoji="1" lang="zh-CN" altLang="en-US" sz="2400" b="1">
              <a:solidFill>
                <a:srgbClr val="FF0000"/>
              </a:solidFill>
              <a:ea typeface="楷体_GB2312" pitchFamily="49" charset="-122"/>
            </a:endParaRPr>
          </a:p>
        </p:txBody>
      </p:sp>
      <p:sp>
        <p:nvSpPr>
          <p:cNvPr id="51" name="文本框 50"/>
          <p:cNvSpPr txBox="1">
            <a:spLocks noChangeArrowheads="1"/>
          </p:cNvSpPr>
          <p:nvPr/>
        </p:nvSpPr>
        <p:spPr bwMode="auto">
          <a:xfrm>
            <a:off x="1895083" y="5571075"/>
            <a:ext cx="45727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dirty="0">
                <a:solidFill>
                  <a:srgbClr val="FF0000"/>
                </a:solidFill>
                <a:ea typeface="楷体_GB2312" pitchFamily="49" charset="-122"/>
              </a:rPr>
              <a:t>删除元素：</a:t>
            </a:r>
            <a:r>
              <a:rPr kumimoji="1" lang="en-US" altLang="zh-CN" sz="2400" b="1" dirty="0">
                <a:solidFill>
                  <a:srgbClr val="FF0000"/>
                </a:solidFill>
                <a:ea typeface="楷体_GB2312" pitchFamily="49" charset="-122"/>
              </a:rPr>
              <a:t>e=</a:t>
            </a:r>
            <a:r>
              <a:rPr kumimoji="1" lang="en-US" altLang="zh-CN" sz="2400" b="1" dirty="0" err="1">
                <a:solidFill>
                  <a:srgbClr val="FF0000"/>
                </a:solidFill>
                <a:ea typeface="楷体_GB2312" pitchFamily="49" charset="-122"/>
              </a:rPr>
              <a:t>S.base</a:t>
            </a:r>
            <a:r>
              <a:rPr kumimoji="1" lang="en-US" altLang="zh-CN" sz="2400" b="1" dirty="0">
                <a:solidFill>
                  <a:srgbClr val="FF0000"/>
                </a:solidFill>
                <a:ea typeface="楷体_GB2312" pitchFamily="49" charset="-122"/>
              </a:rPr>
              <a:t>[--</a:t>
            </a:r>
            <a:r>
              <a:rPr kumimoji="1" lang="en-US" altLang="zh-CN" sz="2400" b="1" dirty="0" err="1">
                <a:solidFill>
                  <a:srgbClr val="FF0000"/>
                </a:solidFill>
                <a:ea typeface="楷体_GB2312" pitchFamily="49" charset="-122"/>
              </a:rPr>
              <a:t>S.top</a:t>
            </a:r>
            <a:r>
              <a:rPr kumimoji="1" lang="en-US" altLang="zh-CN" sz="2400" b="1" dirty="0">
                <a:solidFill>
                  <a:srgbClr val="FF0000"/>
                </a:solidFill>
                <a:ea typeface="楷体_GB2312" pitchFamily="49" charset="-122"/>
              </a:rPr>
              <a:t>];</a:t>
            </a:r>
          </a:p>
        </p:txBody>
      </p:sp>
    </p:spTree>
    <p:extLst>
      <p:ext uri="{BB962C8B-B14F-4D97-AF65-F5344CB8AC3E}">
        <p14:creationId xmlns:p14="http://schemas.microsoft.com/office/powerpoint/2010/main" val="39119697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4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13332"/>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34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34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103439"/>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345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345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nodeType="clickEffect">
                                  <p:stCondLst>
                                    <p:cond delay="0"/>
                                  </p:stCondLst>
                                  <p:childTnLst>
                                    <p:set>
                                      <p:cBhvr>
                                        <p:cTn id="42" dur="1" fill="hold">
                                          <p:stCondLst>
                                            <p:cond delay="0"/>
                                          </p:stCondLst>
                                        </p:cTn>
                                        <p:tgtEl>
                                          <p:spTgt spid="10345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0346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0345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xit" presetSubtype="0" fill="hold" nodeType="clickEffect">
                                  <p:stCondLst>
                                    <p:cond delay="0"/>
                                  </p:stCondLst>
                                  <p:childTnLst>
                                    <p:set>
                                      <p:cBhvr>
                                        <p:cTn id="54" dur="1" fill="hold">
                                          <p:stCondLst>
                                            <p:cond delay="0"/>
                                          </p:stCondLst>
                                        </p:cTn>
                                        <p:tgtEl>
                                          <p:spTgt spid="103460"/>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0346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10345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nodeType="clickEffect">
                                  <p:stCondLst>
                                    <p:cond delay="0"/>
                                  </p:stCondLst>
                                  <p:childTnLst>
                                    <p:set>
                                      <p:cBhvr>
                                        <p:cTn id="66" dur="1" fill="hold">
                                          <p:stCondLst>
                                            <p:cond delay="0"/>
                                          </p:stCondLst>
                                        </p:cTn>
                                        <p:tgtEl>
                                          <p:spTgt spid="103463"/>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10346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10345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xit" presetSubtype="0" fill="hold" nodeType="clickEffect">
                                  <p:stCondLst>
                                    <p:cond delay="0"/>
                                  </p:stCondLst>
                                  <p:childTnLst>
                                    <p:set>
                                      <p:cBhvr>
                                        <p:cTn id="78" dur="1" fill="hold">
                                          <p:stCondLst>
                                            <p:cond delay="0"/>
                                          </p:stCondLst>
                                        </p:cTn>
                                        <p:tgtEl>
                                          <p:spTgt spid="103466"/>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10346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nodeType="clickEffect">
                                  <p:stCondLst>
                                    <p:cond delay="0"/>
                                  </p:stCondLst>
                                  <p:childTnLst>
                                    <p:set>
                                      <p:cBhvr>
                                        <p:cTn id="90" dur="1" fill="hold">
                                          <p:stCondLst>
                                            <p:cond delay="0"/>
                                          </p:stCondLst>
                                        </p:cTn>
                                        <p:tgtEl>
                                          <p:spTgt spid="1034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50" grpId="0"/>
      <p:bldP spid="103451" grpId="0"/>
      <p:bldP spid="103452" grpId="0"/>
      <p:bldP spid="103453" grpId="0"/>
      <p:bldP spid="103454" grpId="0"/>
      <p:bldP spid="103454" grpId="1"/>
      <p:bldP spid="103455" grpId="0"/>
      <p:bldP spid="103456" grpId="0"/>
      <p:bldP spid="13332" grpId="0"/>
      <p:bldP spid="49" grpId="0"/>
      <p:bldP spid="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4"/>
          <p:cNvSpPr>
            <a:spLocks noChangeArrowheads="1"/>
          </p:cNvSpPr>
          <p:nvPr/>
        </p:nvSpPr>
        <p:spPr bwMode="auto">
          <a:xfrm>
            <a:off x="5219019" y="2523472"/>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7284" name="Rectangle 5"/>
          <p:cNvSpPr>
            <a:spLocks noChangeArrowheads="1"/>
          </p:cNvSpPr>
          <p:nvPr/>
        </p:nvSpPr>
        <p:spPr bwMode="auto">
          <a:xfrm>
            <a:off x="4761740" y="2523472"/>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7285" name="Rectangle 6"/>
          <p:cNvSpPr>
            <a:spLocks noChangeArrowheads="1"/>
          </p:cNvSpPr>
          <p:nvPr/>
        </p:nvSpPr>
        <p:spPr bwMode="auto">
          <a:xfrm>
            <a:off x="4304461" y="2523472"/>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7286" name="Rectangle 7"/>
          <p:cNvSpPr>
            <a:spLocks noChangeArrowheads="1"/>
          </p:cNvSpPr>
          <p:nvPr/>
        </p:nvSpPr>
        <p:spPr bwMode="auto">
          <a:xfrm>
            <a:off x="3847181" y="2523472"/>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7287" name="Rectangle 8"/>
          <p:cNvSpPr>
            <a:spLocks noChangeArrowheads="1"/>
          </p:cNvSpPr>
          <p:nvPr/>
        </p:nvSpPr>
        <p:spPr bwMode="auto">
          <a:xfrm>
            <a:off x="3389902" y="2523472"/>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7288" name="Rectangle 9"/>
          <p:cNvSpPr>
            <a:spLocks noChangeArrowheads="1"/>
          </p:cNvSpPr>
          <p:nvPr/>
        </p:nvSpPr>
        <p:spPr bwMode="auto">
          <a:xfrm>
            <a:off x="2932622" y="2523472"/>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zh-CN" altLang="en-US" sz="2800"/>
              <a:t>　</a:t>
            </a:r>
          </a:p>
        </p:txBody>
      </p:sp>
      <p:sp>
        <p:nvSpPr>
          <p:cNvPr id="97289" name="Line 10"/>
          <p:cNvSpPr>
            <a:spLocks noChangeShapeType="1"/>
          </p:cNvSpPr>
          <p:nvPr/>
        </p:nvSpPr>
        <p:spPr bwMode="auto">
          <a:xfrm>
            <a:off x="2932622" y="2523471"/>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0" name="Line 11"/>
          <p:cNvSpPr>
            <a:spLocks noChangeShapeType="1"/>
          </p:cNvSpPr>
          <p:nvPr/>
        </p:nvSpPr>
        <p:spPr bwMode="auto">
          <a:xfrm>
            <a:off x="2932622" y="3040996"/>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1" name="Line 12"/>
          <p:cNvSpPr>
            <a:spLocks noChangeShapeType="1"/>
          </p:cNvSpPr>
          <p:nvPr/>
        </p:nvSpPr>
        <p:spPr bwMode="auto">
          <a:xfrm>
            <a:off x="2932622" y="2523472"/>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2" name="Line 13"/>
          <p:cNvSpPr>
            <a:spLocks noChangeShapeType="1"/>
          </p:cNvSpPr>
          <p:nvPr/>
        </p:nvSpPr>
        <p:spPr bwMode="auto">
          <a:xfrm>
            <a:off x="3389902" y="2523472"/>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3" name="Line 14"/>
          <p:cNvSpPr>
            <a:spLocks noChangeShapeType="1"/>
          </p:cNvSpPr>
          <p:nvPr/>
        </p:nvSpPr>
        <p:spPr bwMode="auto">
          <a:xfrm>
            <a:off x="3847181" y="2523472"/>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4" name="Line 15"/>
          <p:cNvSpPr>
            <a:spLocks noChangeShapeType="1"/>
          </p:cNvSpPr>
          <p:nvPr/>
        </p:nvSpPr>
        <p:spPr bwMode="auto">
          <a:xfrm>
            <a:off x="4304460" y="2523472"/>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5" name="Line 16"/>
          <p:cNvSpPr>
            <a:spLocks noChangeShapeType="1"/>
          </p:cNvSpPr>
          <p:nvPr/>
        </p:nvSpPr>
        <p:spPr bwMode="auto">
          <a:xfrm>
            <a:off x="5676299" y="2523472"/>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6" name="Line 17"/>
          <p:cNvSpPr>
            <a:spLocks noChangeShapeType="1"/>
          </p:cNvSpPr>
          <p:nvPr/>
        </p:nvSpPr>
        <p:spPr bwMode="auto">
          <a:xfrm>
            <a:off x="4761740" y="2523472"/>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7" name="Line 18"/>
          <p:cNvSpPr>
            <a:spLocks noChangeShapeType="1"/>
          </p:cNvSpPr>
          <p:nvPr/>
        </p:nvSpPr>
        <p:spPr bwMode="auto">
          <a:xfrm>
            <a:off x="5219019" y="2523472"/>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8" name="Text Box 21"/>
          <p:cNvSpPr txBox="1">
            <a:spLocks noChangeArrowheads="1"/>
          </p:cNvSpPr>
          <p:nvPr/>
        </p:nvSpPr>
        <p:spPr bwMode="auto">
          <a:xfrm>
            <a:off x="2268932" y="3098146"/>
            <a:ext cx="1008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en-US" altLang="zh-CN" sz="1800" b="1">
                <a:latin typeface="Times New Roman" pitchFamily="18" charset="0"/>
                <a:ea typeface="楷体_GB2312" pitchFamily="49" charset="-122"/>
              </a:rPr>
              <a:t>Q.front</a:t>
            </a:r>
          </a:p>
        </p:txBody>
      </p:sp>
      <p:sp>
        <p:nvSpPr>
          <p:cNvPr id="97299" name="Line 22"/>
          <p:cNvSpPr>
            <a:spLocks noChangeShapeType="1"/>
          </p:cNvSpPr>
          <p:nvPr/>
        </p:nvSpPr>
        <p:spPr bwMode="auto">
          <a:xfrm flipV="1">
            <a:off x="3170789" y="3052108"/>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00" name="Rectangle 112"/>
          <p:cNvSpPr>
            <a:spLocks noChangeArrowheads="1"/>
          </p:cNvSpPr>
          <p:nvPr/>
        </p:nvSpPr>
        <p:spPr bwMode="auto">
          <a:xfrm>
            <a:off x="3220009" y="3098146"/>
            <a:ext cx="838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Q.rear</a:t>
            </a:r>
          </a:p>
        </p:txBody>
      </p:sp>
      <p:sp>
        <p:nvSpPr>
          <p:cNvPr id="97301" name="Line 113"/>
          <p:cNvSpPr>
            <a:spLocks noChangeShapeType="1"/>
          </p:cNvSpPr>
          <p:nvPr/>
        </p:nvSpPr>
        <p:spPr bwMode="auto">
          <a:xfrm flipV="1">
            <a:off x="3281933" y="3040996"/>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02" name="Rectangle 114"/>
          <p:cNvSpPr>
            <a:spLocks noChangeArrowheads="1"/>
          </p:cNvSpPr>
          <p:nvPr/>
        </p:nvSpPr>
        <p:spPr bwMode="auto">
          <a:xfrm>
            <a:off x="2268933" y="3963333"/>
            <a:ext cx="436638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latin typeface="楷体_GB2312" pitchFamily="49" charset="-122"/>
                <a:ea typeface="楷体_GB2312" pitchFamily="49" charset="-122"/>
              </a:rPr>
              <a:t>初始化空队列</a:t>
            </a:r>
            <a:r>
              <a:rPr kumimoji="1" lang="en-US" altLang="zh-CN" sz="2400" b="1">
                <a:latin typeface="楷体_GB2312" pitchFamily="49" charset="-122"/>
                <a:ea typeface="楷体_GB2312" pitchFamily="49" charset="-122"/>
              </a:rPr>
              <a:t>:</a:t>
            </a:r>
            <a:r>
              <a:rPr kumimoji="1" lang="en-US" altLang="zh-CN" sz="2400" b="1">
                <a:latin typeface="Times New Roman" pitchFamily="18" charset="0"/>
                <a:ea typeface="楷体_GB2312" pitchFamily="49" charset="-122"/>
              </a:rPr>
              <a:t>Q.front==Q.rear</a:t>
            </a:r>
          </a:p>
        </p:txBody>
      </p:sp>
      <p:sp>
        <p:nvSpPr>
          <p:cNvPr id="2" name="标题 1"/>
          <p:cNvSpPr>
            <a:spLocks noGrp="1"/>
          </p:cNvSpPr>
          <p:nvPr>
            <p:ph type="title"/>
          </p:nvPr>
        </p:nvSpPr>
        <p:spPr/>
        <p:txBody>
          <a:bodyPr/>
          <a:lstStyle/>
          <a:p>
            <a:r>
              <a:rPr lang="zh-CN" altLang="en-US" dirty="0"/>
              <a:t>头、尾指针和队列中元素的</a:t>
            </a:r>
            <a:r>
              <a:rPr lang="zh-CN" altLang="en-US" dirty="0" smtClean="0"/>
              <a:t>关系</a:t>
            </a:r>
            <a:endParaRPr lang="zh-CN" altLang="en-US" dirty="0"/>
          </a:p>
        </p:txBody>
      </p:sp>
    </p:spTree>
    <p:extLst>
      <p:ext uri="{BB962C8B-B14F-4D97-AF65-F5344CB8AC3E}">
        <p14:creationId xmlns:p14="http://schemas.microsoft.com/office/powerpoint/2010/main" val="12949369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5"/>
          <p:cNvSpPr>
            <a:spLocks noChangeArrowheads="1"/>
          </p:cNvSpPr>
          <p:nvPr/>
        </p:nvSpPr>
        <p:spPr bwMode="auto">
          <a:xfrm>
            <a:off x="5219019"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8307" name="Rectangle 6"/>
          <p:cNvSpPr>
            <a:spLocks noChangeArrowheads="1"/>
          </p:cNvSpPr>
          <p:nvPr/>
        </p:nvSpPr>
        <p:spPr bwMode="auto">
          <a:xfrm>
            <a:off x="4761740"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8308" name="Rectangle 7"/>
          <p:cNvSpPr>
            <a:spLocks noChangeArrowheads="1"/>
          </p:cNvSpPr>
          <p:nvPr/>
        </p:nvSpPr>
        <p:spPr bwMode="auto">
          <a:xfrm>
            <a:off x="4304461"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8309" name="Rectangle 8"/>
          <p:cNvSpPr>
            <a:spLocks noChangeArrowheads="1"/>
          </p:cNvSpPr>
          <p:nvPr/>
        </p:nvSpPr>
        <p:spPr bwMode="auto">
          <a:xfrm>
            <a:off x="3847181"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8310" name="Rectangle 9"/>
          <p:cNvSpPr>
            <a:spLocks noChangeArrowheads="1"/>
          </p:cNvSpPr>
          <p:nvPr/>
        </p:nvSpPr>
        <p:spPr bwMode="auto">
          <a:xfrm>
            <a:off x="338990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400"/>
          </a:p>
        </p:txBody>
      </p:sp>
      <p:sp>
        <p:nvSpPr>
          <p:cNvPr id="98311" name="Rectangle 10"/>
          <p:cNvSpPr>
            <a:spLocks noChangeArrowheads="1"/>
          </p:cNvSpPr>
          <p:nvPr/>
        </p:nvSpPr>
        <p:spPr bwMode="auto">
          <a:xfrm>
            <a:off x="293262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J1</a:t>
            </a:r>
            <a:r>
              <a:rPr lang="zh-CN" altLang="en-US" sz="2800"/>
              <a:t>　</a:t>
            </a:r>
          </a:p>
        </p:txBody>
      </p:sp>
      <p:sp>
        <p:nvSpPr>
          <p:cNvPr id="98312" name="Line 11"/>
          <p:cNvSpPr>
            <a:spLocks noChangeShapeType="1"/>
          </p:cNvSpPr>
          <p:nvPr/>
        </p:nvSpPr>
        <p:spPr bwMode="auto">
          <a:xfrm>
            <a:off x="2932622" y="3141663"/>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13" name="Line 12"/>
          <p:cNvSpPr>
            <a:spLocks noChangeShapeType="1"/>
          </p:cNvSpPr>
          <p:nvPr/>
        </p:nvSpPr>
        <p:spPr bwMode="auto">
          <a:xfrm>
            <a:off x="2932622" y="3659188"/>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14" name="Line 13"/>
          <p:cNvSpPr>
            <a:spLocks noChangeShapeType="1"/>
          </p:cNvSpPr>
          <p:nvPr/>
        </p:nvSpPr>
        <p:spPr bwMode="auto">
          <a:xfrm>
            <a:off x="2932622"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15" name="Line 14"/>
          <p:cNvSpPr>
            <a:spLocks noChangeShapeType="1"/>
          </p:cNvSpPr>
          <p:nvPr/>
        </p:nvSpPr>
        <p:spPr bwMode="auto">
          <a:xfrm>
            <a:off x="3389902"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16" name="Line 15"/>
          <p:cNvSpPr>
            <a:spLocks noChangeShapeType="1"/>
          </p:cNvSpPr>
          <p:nvPr/>
        </p:nvSpPr>
        <p:spPr bwMode="auto">
          <a:xfrm>
            <a:off x="3847181"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17" name="Line 16"/>
          <p:cNvSpPr>
            <a:spLocks noChangeShapeType="1"/>
          </p:cNvSpPr>
          <p:nvPr/>
        </p:nvSpPr>
        <p:spPr bwMode="auto">
          <a:xfrm>
            <a:off x="430446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18" name="Line 17"/>
          <p:cNvSpPr>
            <a:spLocks noChangeShapeType="1"/>
          </p:cNvSpPr>
          <p:nvPr/>
        </p:nvSpPr>
        <p:spPr bwMode="auto">
          <a:xfrm>
            <a:off x="5676299"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19" name="Line 18"/>
          <p:cNvSpPr>
            <a:spLocks noChangeShapeType="1"/>
          </p:cNvSpPr>
          <p:nvPr/>
        </p:nvSpPr>
        <p:spPr bwMode="auto">
          <a:xfrm>
            <a:off x="476174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20" name="Line 19"/>
          <p:cNvSpPr>
            <a:spLocks noChangeShapeType="1"/>
          </p:cNvSpPr>
          <p:nvPr/>
        </p:nvSpPr>
        <p:spPr bwMode="auto">
          <a:xfrm>
            <a:off x="5219019"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21" name="Text Box 20"/>
          <p:cNvSpPr txBox="1">
            <a:spLocks noChangeArrowheads="1"/>
          </p:cNvSpPr>
          <p:nvPr/>
        </p:nvSpPr>
        <p:spPr bwMode="auto">
          <a:xfrm>
            <a:off x="2268932" y="3716338"/>
            <a:ext cx="1008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en-US" altLang="zh-CN" sz="1800" b="1">
                <a:latin typeface="Times New Roman" pitchFamily="18" charset="0"/>
                <a:ea typeface="楷体_GB2312" pitchFamily="49" charset="-122"/>
              </a:rPr>
              <a:t>Q.front</a:t>
            </a:r>
          </a:p>
        </p:txBody>
      </p:sp>
      <p:sp>
        <p:nvSpPr>
          <p:cNvPr id="98322" name="Line 21"/>
          <p:cNvSpPr>
            <a:spLocks noChangeShapeType="1"/>
          </p:cNvSpPr>
          <p:nvPr/>
        </p:nvSpPr>
        <p:spPr bwMode="auto">
          <a:xfrm flipV="1">
            <a:off x="3170789" y="3670300"/>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23" name="Rectangle 22"/>
          <p:cNvSpPr>
            <a:spLocks noChangeArrowheads="1"/>
          </p:cNvSpPr>
          <p:nvPr/>
        </p:nvSpPr>
        <p:spPr bwMode="auto">
          <a:xfrm>
            <a:off x="2700807" y="4581525"/>
            <a:ext cx="41567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latin typeface="Times New Roman" pitchFamily="18" charset="0"/>
                <a:ea typeface="楷体_GB2312" pitchFamily="49" charset="-122"/>
              </a:rPr>
              <a:t>入队列</a:t>
            </a:r>
            <a:r>
              <a:rPr kumimoji="1" lang="en-US" altLang="zh-CN" sz="2400" b="1">
                <a:latin typeface="Times New Roman" pitchFamily="18" charset="0"/>
                <a:ea typeface="楷体_GB2312" pitchFamily="49" charset="-122"/>
              </a:rPr>
              <a:t>:Q.rear++(</a:t>
            </a:r>
            <a:r>
              <a:rPr kumimoji="1" lang="zh-CN" altLang="en-US" sz="2400" b="1">
                <a:latin typeface="Times New Roman" pitchFamily="18" charset="0"/>
                <a:ea typeface="楷体_GB2312" pitchFamily="49" charset="-122"/>
              </a:rPr>
              <a:t>尾指针增１</a:t>
            </a:r>
            <a:r>
              <a:rPr kumimoji="1" lang="en-US" altLang="zh-CN" sz="2400" b="1">
                <a:latin typeface="Times New Roman" pitchFamily="18" charset="0"/>
                <a:ea typeface="楷体_GB2312" pitchFamily="49" charset="-122"/>
              </a:rPr>
              <a:t>)</a:t>
            </a:r>
          </a:p>
        </p:txBody>
      </p:sp>
      <p:sp>
        <p:nvSpPr>
          <p:cNvPr id="98324" name="Rectangle 23"/>
          <p:cNvSpPr>
            <a:spLocks noChangeArrowheads="1"/>
          </p:cNvSpPr>
          <p:nvPr/>
        </p:nvSpPr>
        <p:spPr bwMode="auto">
          <a:xfrm>
            <a:off x="3591548" y="3716338"/>
            <a:ext cx="838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Q.rear</a:t>
            </a:r>
          </a:p>
        </p:txBody>
      </p:sp>
      <p:sp>
        <p:nvSpPr>
          <p:cNvPr id="98325" name="Line 24"/>
          <p:cNvSpPr>
            <a:spLocks noChangeShapeType="1"/>
          </p:cNvSpPr>
          <p:nvPr/>
        </p:nvSpPr>
        <p:spPr bwMode="auto">
          <a:xfrm flipV="1">
            <a:off x="3634419" y="3659188"/>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 name="标题 1"/>
          <p:cNvSpPr>
            <a:spLocks noGrp="1"/>
          </p:cNvSpPr>
          <p:nvPr>
            <p:ph type="title"/>
          </p:nvPr>
        </p:nvSpPr>
        <p:spPr/>
        <p:txBody>
          <a:bodyPr/>
          <a:lstStyle/>
          <a:p>
            <a:r>
              <a:rPr lang="zh-CN" altLang="en-US" dirty="0"/>
              <a:t>头、尾指针和队列中元素的关系</a:t>
            </a:r>
          </a:p>
        </p:txBody>
      </p:sp>
    </p:spTree>
    <p:extLst>
      <p:ext uri="{BB962C8B-B14F-4D97-AF65-F5344CB8AC3E}">
        <p14:creationId xmlns:p14="http://schemas.microsoft.com/office/powerpoint/2010/main" val="32092633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5"/>
          <p:cNvSpPr>
            <a:spLocks noChangeArrowheads="1"/>
          </p:cNvSpPr>
          <p:nvPr/>
        </p:nvSpPr>
        <p:spPr bwMode="auto">
          <a:xfrm>
            <a:off x="5219019"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9331" name="Rectangle 6"/>
          <p:cNvSpPr>
            <a:spLocks noChangeArrowheads="1"/>
          </p:cNvSpPr>
          <p:nvPr/>
        </p:nvSpPr>
        <p:spPr bwMode="auto">
          <a:xfrm>
            <a:off x="4761740"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9332" name="Rectangle 7"/>
          <p:cNvSpPr>
            <a:spLocks noChangeArrowheads="1"/>
          </p:cNvSpPr>
          <p:nvPr/>
        </p:nvSpPr>
        <p:spPr bwMode="auto">
          <a:xfrm>
            <a:off x="4304461"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9333" name="Rectangle 8"/>
          <p:cNvSpPr>
            <a:spLocks noChangeArrowheads="1"/>
          </p:cNvSpPr>
          <p:nvPr/>
        </p:nvSpPr>
        <p:spPr bwMode="auto">
          <a:xfrm>
            <a:off x="3847181"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99334" name="Rectangle 9"/>
          <p:cNvSpPr>
            <a:spLocks noChangeArrowheads="1"/>
          </p:cNvSpPr>
          <p:nvPr/>
        </p:nvSpPr>
        <p:spPr bwMode="auto">
          <a:xfrm>
            <a:off x="338990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J2</a:t>
            </a:r>
          </a:p>
        </p:txBody>
      </p:sp>
      <p:sp>
        <p:nvSpPr>
          <p:cNvPr id="99335" name="Rectangle 10"/>
          <p:cNvSpPr>
            <a:spLocks noChangeArrowheads="1"/>
          </p:cNvSpPr>
          <p:nvPr/>
        </p:nvSpPr>
        <p:spPr bwMode="auto">
          <a:xfrm>
            <a:off x="293262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J1</a:t>
            </a:r>
          </a:p>
        </p:txBody>
      </p:sp>
      <p:sp>
        <p:nvSpPr>
          <p:cNvPr id="99336" name="Line 11"/>
          <p:cNvSpPr>
            <a:spLocks noChangeShapeType="1"/>
          </p:cNvSpPr>
          <p:nvPr/>
        </p:nvSpPr>
        <p:spPr bwMode="auto">
          <a:xfrm>
            <a:off x="2932622" y="3141663"/>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337" name="Line 12"/>
          <p:cNvSpPr>
            <a:spLocks noChangeShapeType="1"/>
          </p:cNvSpPr>
          <p:nvPr/>
        </p:nvSpPr>
        <p:spPr bwMode="auto">
          <a:xfrm>
            <a:off x="2932622" y="3659188"/>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338" name="Line 13"/>
          <p:cNvSpPr>
            <a:spLocks noChangeShapeType="1"/>
          </p:cNvSpPr>
          <p:nvPr/>
        </p:nvSpPr>
        <p:spPr bwMode="auto">
          <a:xfrm>
            <a:off x="2932622"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339" name="Line 14"/>
          <p:cNvSpPr>
            <a:spLocks noChangeShapeType="1"/>
          </p:cNvSpPr>
          <p:nvPr/>
        </p:nvSpPr>
        <p:spPr bwMode="auto">
          <a:xfrm>
            <a:off x="3389902"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340" name="Line 15"/>
          <p:cNvSpPr>
            <a:spLocks noChangeShapeType="1"/>
          </p:cNvSpPr>
          <p:nvPr/>
        </p:nvSpPr>
        <p:spPr bwMode="auto">
          <a:xfrm>
            <a:off x="3847181"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341" name="Line 16"/>
          <p:cNvSpPr>
            <a:spLocks noChangeShapeType="1"/>
          </p:cNvSpPr>
          <p:nvPr/>
        </p:nvSpPr>
        <p:spPr bwMode="auto">
          <a:xfrm>
            <a:off x="430446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342" name="Line 17"/>
          <p:cNvSpPr>
            <a:spLocks noChangeShapeType="1"/>
          </p:cNvSpPr>
          <p:nvPr/>
        </p:nvSpPr>
        <p:spPr bwMode="auto">
          <a:xfrm>
            <a:off x="5676299"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343" name="Line 18"/>
          <p:cNvSpPr>
            <a:spLocks noChangeShapeType="1"/>
          </p:cNvSpPr>
          <p:nvPr/>
        </p:nvSpPr>
        <p:spPr bwMode="auto">
          <a:xfrm>
            <a:off x="476174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344" name="Line 19"/>
          <p:cNvSpPr>
            <a:spLocks noChangeShapeType="1"/>
          </p:cNvSpPr>
          <p:nvPr/>
        </p:nvSpPr>
        <p:spPr bwMode="auto">
          <a:xfrm>
            <a:off x="5219019"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345" name="Text Box 20"/>
          <p:cNvSpPr txBox="1">
            <a:spLocks noChangeArrowheads="1"/>
          </p:cNvSpPr>
          <p:nvPr/>
        </p:nvSpPr>
        <p:spPr bwMode="auto">
          <a:xfrm>
            <a:off x="2268932" y="3716338"/>
            <a:ext cx="1008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en-US" altLang="zh-CN" sz="1800" b="1">
                <a:latin typeface="Times New Roman" pitchFamily="18" charset="0"/>
                <a:ea typeface="楷体_GB2312" pitchFamily="49" charset="-122"/>
              </a:rPr>
              <a:t>Q.front</a:t>
            </a:r>
          </a:p>
        </p:txBody>
      </p:sp>
      <p:sp>
        <p:nvSpPr>
          <p:cNvPr id="99346" name="Line 21"/>
          <p:cNvSpPr>
            <a:spLocks noChangeShapeType="1"/>
          </p:cNvSpPr>
          <p:nvPr/>
        </p:nvSpPr>
        <p:spPr bwMode="auto">
          <a:xfrm flipV="1">
            <a:off x="3180315" y="3670300"/>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347" name="Rectangle 23"/>
          <p:cNvSpPr>
            <a:spLocks noChangeArrowheads="1"/>
          </p:cNvSpPr>
          <p:nvPr/>
        </p:nvSpPr>
        <p:spPr bwMode="auto">
          <a:xfrm>
            <a:off x="4021836" y="3716338"/>
            <a:ext cx="838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Q.rear</a:t>
            </a:r>
          </a:p>
        </p:txBody>
      </p:sp>
      <p:sp>
        <p:nvSpPr>
          <p:cNvPr id="99348" name="Line 24"/>
          <p:cNvSpPr>
            <a:spLocks noChangeShapeType="1"/>
          </p:cNvSpPr>
          <p:nvPr/>
        </p:nvSpPr>
        <p:spPr bwMode="auto">
          <a:xfrm flipV="1">
            <a:off x="4064706" y="3659188"/>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350" name="Rectangle 26"/>
          <p:cNvSpPr>
            <a:spLocks noChangeArrowheads="1"/>
          </p:cNvSpPr>
          <p:nvPr/>
        </p:nvSpPr>
        <p:spPr bwMode="auto">
          <a:xfrm>
            <a:off x="2700807" y="4581525"/>
            <a:ext cx="41567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latin typeface="Times New Roman" pitchFamily="18" charset="0"/>
                <a:ea typeface="楷体_GB2312" pitchFamily="49" charset="-122"/>
              </a:rPr>
              <a:t>入队列</a:t>
            </a:r>
            <a:r>
              <a:rPr kumimoji="1" lang="en-US" altLang="zh-CN" sz="2400" b="1">
                <a:latin typeface="Times New Roman" pitchFamily="18" charset="0"/>
                <a:ea typeface="楷体_GB2312" pitchFamily="49" charset="-122"/>
              </a:rPr>
              <a:t>:Q.rear++(</a:t>
            </a:r>
            <a:r>
              <a:rPr kumimoji="1" lang="zh-CN" altLang="en-US" sz="2400" b="1">
                <a:latin typeface="Times New Roman" pitchFamily="18" charset="0"/>
                <a:ea typeface="楷体_GB2312" pitchFamily="49" charset="-122"/>
              </a:rPr>
              <a:t>尾指针增１</a:t>
            </a:r>
            <a:r>
              <a:rPr kumimoji="1" lang="en-US" altLang="zh-CN" sz="2400" b="1">
                <a:latin typeface="Times New Roman" pitchFamily="18" charset="0"/>
                <a:ea typeface="楷体_GB2312" pitchFamily="49" charset="-122"/>
              </a:rPr>
              <a:t>)</a:t>
            </a:r>
          </a:p>
        </p:txBody>
      </p:sp>
      <p:sp>
        <p:nvSpPr>
          <p:cNvPr id="2" name="标题 1"/>
          <p:cNvSpPr>
            <a:spLocks noGrp="1"/>
          </p:cNvSpPr>
          <p:nvPr>
            <p:ph type="title"/>
          </p:nvPr>
        </p:nvSpPr>
        <p:spPr/>
        <p:txBody>
          <a:bodyPr/>
          <a:lstStyle/>
          <a:p>
            <a:r>
              <a:rPr lang="zh-CN" altLang="en-US" dirty="0"/>
              <a:t>头、尾指针和队列中元素的</a:t>
            </a:r>
            <a:r>
              <a:rPr lang="zh-CN" altLang="en-US" dirty="0" smtClean="0"/>
              <a:t>关系</a:t>
            </a:r>
            <a:endParaRPr lang="zh-CN" altLang="en-US" dirty="0"/>
          </a:p>
        </p:txBody>
      </p:sp>
    </p:spTree>
    <p:extLst>
      <p:ext uri="{BB962C8B-B14F-4D97-AF65-F5344CB8AC3E}">
        <p14:creationId xmlns:p14="http://schemas.microsoft.com/office/powerpoint/2010/main" val="40754007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5"/>
          <p:cNvSpPr>
            <a:spLocks noChangeArrowheads="1"/>
          </p:cNvSpPr>
          <p:nvPr/>
        </p:nvSpPr>
        <p:spPr bwMode="auto">
          <a:xfrm>
            <a:off x="5219019"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0355" name="Rectangle 6"/>
          <p:cNvSpPr>
            <a:spLocks noChangeArrowheads="1"/>
          </p:cNvSpPr>
          <p:nvPr/>
        </p:nvSpPr>
        <p:spPr bwMode="auto">
          <a:xfrm>
            <a:off x="4761740"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0356" name="Rectangle 7"/>
          <p:cNvSpPr>
            <a:spLocks noChangeArrowheads="1"/>
          </p:cNvSpPr>
          <p:nvPr/>
        </p:nvSpPr>
        <p:spPr bwMode="auto">
          <a:xfrm>
            <a:off x="4304461"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0357" name="Rectangle 8"/>
          <p:cNvSpPr>
            <a:spLocks noChangeArrowheads="1"/>
          </p:cNvSpPr>
          <p:nvPr/>
        </p:nvSpPr>
        <p:spPr bwMode="auto">
          <a:xfrm>
            <a:off x="3847181"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J3</a:t>
            </a:r>
          </a:p>
        </p:txBody>
      </p:sp>
      <p:sp>
        <p:nvSpPr>
          <p:cNvPr id="100358" name="Rectangle 9"/>
          <p:cNvSpPr>
            <a:spLocks noChangeArrowheads="1"/>
          </p:cNvSpPr>
          <p:nvPr/>
        </p:nvSpPr>
        <p:spPr bwMode="auto">
          <a:xfrm>
            <a:off x="338990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J2</a:t>
            </a:r>
          </a:p>
        </p:txBody>
      </p:sp>
      <p:sp>
        <p:nvSpPr>
          <p:cNvPr id="100359" name="Rectangle 10"/>
          <p:cNvSpPr>
            <a:spLocks noChangeArrowheads="1"/>
          </p:cNvSpPr>
          <p:nvPr/>
        </p:nvSpPr>
        <p:spPr bwMode="auto">
          <a:xfrm>
            <a:off x="293262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J1</a:t>
            </a:r>
          </a:p>
        </p:txBody>
      </p:sp>
      <p:sp>
        <p:nvSpPr>
          <p:cNvPr id="100360" name="Line 11"/>
          <p:cNvSpPr>
            <a:spLocks noChangeShapeType="1"/>
          </p:cNvSpPr>
          <p:nvPr/>
        </p:nvSpPr>
        <p:spPr bwMode="auto">
          <a:xfrm>
            <a:off x="2932622" y="3141663"/>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1" name="Line 12"/>
          <p:cNvSpPr>
            <a:spLocks noChangeShapeType="1"/>
          </p:cNvSpPr>
          <p:nvPr/>
        </p:nvSpPr>
        <p:spPr bwMode="auto">
          <a:xfrm>
            <a:off x="2932622" y="3659188"/>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2" name="Line 13"/>
          <p:cNvSpPr>
            <a:spLocks noChangeShapeType="1"/>
          </p:cNvSpPr>
          <p:nvPr/>
        </p:nvSpPr>
        <p:spPr bwMode="auto">
          <a:xfrm>
            <a:off x="2932622"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3" name="Line 14"/>
          <p:cNvSpPr>
            <a:spLocks noChangeShapeType="1"/>
          </p:cNvSpPr>
          <p:nvPr/>
        </p:nvSpPr>
        <p:spPr bwMode="auto">
          <a:xfrm>
            <a:off x="3389902"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4" name="Line 15"/>
          <p:cNvSpPr>
            <a:spLocks noChangeShapeType="1"/>
          </p:cNvSpPr>
          <p:nvPr/>
        </p:nvSpPr>
        <p:spPr bwMode="auto">
          <a:xfrm>
            <a:off x="3847181"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5" name="Line 16"/>
          <p:cNvSpPr>
            <a:spLocks noChangeShapeType="1"/>
          </p:cNvSpPr>
          <p:nvPr/>
        </p:nvSpPr>
        <p:spPr bwMode="auto">
          <a:xfrm>
            <a:off x="430446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6" name="Line 17"/>
          <p:cNvSpPr>
            <a:spLocks noChangeShapeType="1"/>
          </p:cNvSpPr>
          <p:nvPr/>
        </p:nvSpPr>
        <p:spPr bwMode="auto">
          <a:xfrm>
            <a:off x="5676299"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7" name="Line 18"/>
          <p:cNvSpPr>
            <a:spLocks noChangeShapeType="1"/>
          </p:cNvSpPr>
          <p:nvPr/>
        </p:nvSpPr>
        <p:spPr bwMode="auto">
          <a:xfrm>
            <a:off x="476174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8" name="Line 19"/>
          <p:cNvSpPr>
            <a:spLocks noChangeShapeType="1"/>
          </p:cNvSpPr>
          <p:nvPr/>
        </p:nvSpPr>
        <p:spPr bwMode="auto">
          <a:xfrm>
            <a:off x="5219019"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9" name="Text Box 20"/>
          <p:cNvSpPr txBox="1">
            <a:spLocks noChangeArrowheads="1"/>
          </p:cNvSpPr>
          <p:nvPr/>
        </p:nvSpPr>
        <p:spPr bwMode="auto">
          <a:xfrm>
            <a:off x="2268932" y="3716338"/>
            <a:ext cx="1008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en-US" altLang="zh-CN" sz="1800" b="1">
                <a:latin typeface="Times New Roman" pitchFamily="18" charset="0"/>
                <a:ea typeface="楷体_GB2312" pitchFamily="49" charset="-122"/>
              </a:rPr>
              <a:t>Q.front</a:t>
            </a:r>
          </a:p>
        </p:txBody>
      </p:sp>
      <p:sp>
        <p:nvSpPr>
          <p:cNvPr id="100370" name="Line 21"/>
          <p:cNvSpPr>
            <a:spLocks noChangeShapeType="1"/>
          </p:cNvSpPr>
          <p:nvPr/>
        </p:nvSpPr>
        <p:spPr bwMode="auto">
          <a:xfrm flipV="1">
            <a:off x="3180315" y="3670300"/>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71" name="Rectangle 23"/>
          <p:cNvSpPr>
            <a:spLocks noChangeArrowheads="1"/>
          </p:cNvSpPr>
          <p:nvPr/>
        </p:nvSpPr>
        <p:spPr bwMode="auto">
          <a:xfrm>
            <a:off x="4526749" y="3716338"/>
            <a:ext cx="838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Q.rear</a:t>
            </a:r>
          </a:p>
        </p:txBody>
      </p:sp>
      <p:sp>
        <p:nvSpPr>
          <p:cNvPr id="100372" name="Line 24"/>
          <p:cNvSpPr>
            <a:spLocks noChangeShapeType="1"/>
          </p:cNvSpPr>
          <p:nvPr/>
        </p:nvSpPr>
        <p:spPr bwMode="auto">
          <a:xfrm flipV="1">
            <a:off x="4569618" y="3659188"/>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74" name="Rectangle 26"/>
          <p:cNvSpPr>
            <a:spLocks noChangeArrowheads="1"/>
          </p:cNvSpPr>
          <p:nvPr/>
        </p:nvSpPr>
        <p:spPr bwMode="auto">
          <a:xfrm>
            <a:off x="2700807" y="4581525"/>
            <a:ext cx="41567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latin typeface="Times New Roman" pitchFamily="18" charset="0"/>
                <a:ea typeface="楷体_GB2312" pitchFamily="49" charset="-122"/>
              </a:rPr>
              <a:t>入队列</a:t>
            </a:r>
            <a:r>
              <a:rPr kumimoji="1" lang="en-US" altLang="zh-CN" sz="2400" b="1">
                <a:latin typeface="Times New Roman" pitchFamily="18" charset="0"/>
                <a:ea typeface="楷体_GB2312" pitchFamily="49" charset="-122"/>
              </a:rPr>
              <a:t>:Q.rear++(</a:t>
            </a:r>
            <a:r>
              <a:rPr kumimoji="1" lang="zh-CN" altLang="en-US" sz="2400" b="1">
                <a:latin typeface="Times New Roman" pitchFamily="18" charset="0"/>
                <a:ea typeface="楷体_GB2312" pitchFamily="49" charset="-122"/>
              </a:rPr>
              <a:t>尾指针增１</a:t>
            </a:r>
            <a:r>
              <a:rPr kumimoji="1" lang="en-US" altLang="zh-CN" sz="2400" b="1">
                <a:latin typeface="Times New Roman" pitchFamily="18" charset="0"/>
                <a:ea typeface="楷体_GB2312" pitchFamily="49" charset="-122"/>
              </a:rPr>
              <a:t>)</a:t>
            </a:r>
          </a:p>
        </p:txBody>
      </p:sp>
      <p:sp>
        <p:nvSpPr>
          <p:cNvPr id="2" name="标题 1"/>
          <p:cNvSpPr>
            <a:spLocks noGrp="1"/>
          </p:cNvSpPr>
          <p:nvPr>
            <p:ph type="title"/>
          </p:nvPr>
        </p:nvSpPr>
        <p:spPr/>
        <p:txBody>
          <a:bodyPr/>
          <a:lstStyle/>
          <a:p>
            <a:r>
              <a:rPr lang="zh-CN" altLang="en-US" dirty="0"/>
              <a:t>头、尾指针和队列中元素的关系</a:t>
            </a:r>
          </a:p>
        </p:txBody>
      </p:sp>
    </p:spTree>
    <p:extLst>
      <p:ext uri="{BB962C8B-B14F-4D97-AF65-F5344CB8AC3E}">
        <p14:creationId xmlns:p14="http://schemas.microsoft.com/office/powerpoint/2010/main" val="37656274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5"/>
          <p:cNvSpPr>
            <a:spLocks noChangeArrowheads="1"/>
          </p:cNvSpPr>
          <p:nvPr/>
        </p:nvSpPr>
        <p:spPr bwMode="auto">
          <a:xfrm>
            <a:off x="5219019"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1379" name="Rectangle 6"/>
          <p:cNvSpPr>
            <a:spLocks noChangeArrowheads="1"/>
          </p:cNvSpPr>
          <p:nvPr/>
        </p:nvSpPr>
        <p:spPr bwMode="auto">
          <a:xfrm>
            <a:off x="4761740"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1380" name="Rectangle 7"/>
          <p:cNvSpPr>
            <a:spLocks noChangeArrowheads="1"/>
          </p:cNvSpPr>
          <p:nvPr/>
        </p:nvSpPr>
        <p:spPr bwMode="auto">
          <a:xfrm>
            <a:off x="4304461"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1381" name="Rectangle 8"/>
          <p:cNvSpPr>
            <a:spLocks noChangeArrowheads="1"/>
          </p:cNvSpPr>
          <p:nvPr/>
        </p:nvSpPr>
        <p:spPr bwMode="auto">
          <a:xfrm>
            <a:off x="3847181"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dirty="0"/>
              <a:t>J3</a:t>
            </a:r>
          </a:p>
        </p:txBody>
      </p:sp>
      <p:sp>
        <p:nvSpPr>
          <p:cNvPr id="101382" name="Rectangle 9"/>
          <p:cNvSpPr>
            <a:spLocks noChangeArrowheads="1"/>
          </p:cNvSpPr>
          <p:nvPr/>
        </p:nvSpPr>
        <p:spPr bwMode="auto">
          <a:xfrm>
            <a:off x="338990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J2</a:t>
            </a:r>
          </a:p>
        </p:txBody>
      </p:sp>
      <p:sp>
        <p:nvSpPr>
          <p:cNvPr id="101383" name="Rectangle 10"/>
          <p:cNvSpPr>
            <a:spLocks noChangeArrowheads="1"/>
          </p:cNvSpPr>
          <p:nvPr/>
        </p:nvSpPr>
        <p:spPr bwMode="auto">
          <a:xfrm>
            <a:off x="293262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1384" name="Line 11"/>
          <p:cNvSpPr>
            <a:spLocks noChangeShapeType="1"/>
          </p:cNvSpPr>
          <p:nvPr/>
        </p:nvSpPr>
        <p:spPr bwMode="auto">
          <a:xfrm>
            <a:off x="2932622" y="3141663"/>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85" name="Line 12"/>
          <p:cNvSpPr>
            <a:spLocks noChangeShapeType="1"/>
          </p:cNvSpPr>
          <p:nvPr/>
        </p:nvSpPr>
        <p:spPr bwMode="auto">
          <a:xfrm>
            <a:off x="2932622" y="3659188"/>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86" name="Line 13"/>
          <p:cNvSpPr>
            <a:spLocks noChangeShapeType="1"/>
          </p:cNvSpPr>
          <p:nvPr/>
        </p:nvSpPr>
        <p:spPr bwMode="auto">
          <a:xfrm>
            <a:off x="2932622"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87" name="Line 14"/>
          <p:cNvSpPr>
            <a:spLocks noChangeShapeType="1"/>
          </p:cNvSpPr>
          <p:nvPr/>
        </p:nvSpPr>
        <p:spPr bwMode="auto">
          <a:xfrm>
            <a:off x="3389902"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88" name="Line 15"/>
          <p:cNvSpPr>
            <a:spLocks noChangeShapeType="1"/>
          </p:cNvSpPr>
          <p:nvPr/>
        </p:nvSpPr>
        <p:spPr bwMode="auto">
          <a:xfrm>
            <a:off x="3847181"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89" name="Line 16"/>
          <p:cNvSpPr>
            <a:spLocks noChangeShapeType="1"/>
          </p:cNvSpPr>
          <p:nvPr/>
        </p:nvSpPr>
        <p:spPr bwMode="auto">
          <a:xfrm>
            <a:off x="430446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0" name="Line 17"/>
          <p:cNvSpPr>
            <a:spLocks noChangeShapeType="1"/>
          </p:cNvSpPr>
          <p:nvPr/>
        </p:nvSpPr>
        <p:spPr bwMode="auto">
          <a:xfrm>
            <a:off x="5676299"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1" name="Line 18"/>
          <p:cNvSpPr>
            <a:spLocks noChangeShapeType="1"/>
          </p:cNvSpPr>
          <p:nvPr/>
        </p:nvSpPr>
        <p:spPr bwMode="auto">
          <a:xfrm>
            <a:off x="476174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2" name="Line 19"/>
          <p:cNvSpPr>
            <a:spLocks noChangeShapeType="1"/>
          </p:cNvSpPr>
          <p:nvPr/>
        </p:nvSpPr>
        <p:spPr bwMode="auto">
          <a:xfrm>
            <a:off x="5219019"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3" name="Text Box 20"/>
          <p:cNvSpPr txBox="1">
            <a:spLocks noChangeArrowheads="1"/>
          </p:cNvSpPr>
          <p:nvPr/>
        </p:nvSpPr>
        <p:spPr bwMode="auto">
          <a:xfrm>
            <a:off x="2772257" y="3716338"/>
            <a:ext cx="10082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en-US" altLang="zh-CN" sz="1800" b="1">
                <a:latin typeface="Times New Roman" pitchFamily="18" charset="0"/>
                <a:ea typeface="楷体_GB2312" pitchFamily="49" charset="-122"/>
              </a:rPr>
              <a:t>Q.front</a:t>
            </a:r>
          </a:p>
        </p:txBody>
      </p:sp>
      <p:sp>
        <p:nvSpPr>
          <p:cNvPr id="101394" name="Line 21"/>
          <p:cNvSpPr>
            <a:spLocks noChangeShapeType="1"/>
          </p:cNvSpPr>
          <p:nvPr/>
        </p:nvSpPr>
        <p:spPr bwMode="auto">
          <a:xfrm flipV="1">
            <a:off x="3683640" y="3670300"/>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5" name="Rectangle 23"/>
          <p:cNvSpPr>
            <a:spLocks noChangeArrowheads="1"/>
          </p:cNvSpPr>
          <p:nvPr/>
        </p:nvSpPr>
        <p:spPr bwMode="auto">
          <a:xfrm>
            <a:off x="4526749" y="3716338"/>
            <a:ext cx="838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Q.rear</a:t>
            </a:r>
          </a:p>
        </p:txBody>
      </p:sp>
      <p:sp>
        <p:nvSpPr>
          <p:cNvPr id="101396" name="Line 24"/>
          <p:cNvSpPr>
            <a:spLocks noChangeShapeType="1"/>
          </p:cNvSpPr>
          <p:nvPr/>
        </p:nvSpPr>
        <p:spPr bwMode="auto">
          <a:xfrm flipV="1">
            <a:off x="4569618" y="3659188"/>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8" name="Rectangle 26"/>
          <p:cNvSpPr>
            <a:spLocks noChangeArrowheads="1"/>
          </p:cNvSpPr>
          <p:nvPr/>
        </p:nvSpPr>
        <p:spPr bwMode="auto">
          <a:xfrm>
            <a:off x="2700807" y="4581525"/>
            <a:ext cx="426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latin typeface="Times New Roman" pitchFamily="18" charset="0"/>
                <a:ea typeface="楷体_GB2312" pitchFamily="49" charset="-122"/>
              </a:rPr>
              <a:t>出队列</a:t>
            </a:r>
            <a:r>
              <a:rPr kumimoji="1" lang="en-US" altLang="zh-CN" sz="2400" b="1">
                <a:latin typeface="Times New Roman" pitchFamily="18" charset="0"/>
                <a:ea typeface="楷体_GB2312" pitchFamily="49" charset="-122"/>
              </a:rPr>
              <a:t>:Q.front++(</a:t>
            </a:r>
            <a:r>
              <a:rPr kumimoji="1" lang="zh-CN" altLang="en-US" sz="2400" b="1">
                <a:latin typeface="Times New Roman" pitchFamily="18" charset="0"/>
                <a:ea typeface="楷体_GB2312" pitchFamily="49" charset="-122"/>
              </a:rPr>
              <a:t>头指针增１</a:t>
            </a:r>
            <a:r>
              <a:rPr kumimoji="1" lang="en-US" altLang="zh-CN" sz="2400" b="1">
                <a:latin typeface="Times New Roman" pitchFamily="18" charset="0"/>
                <a:ea typeface="楷体_GB2312" pitchFamily="49" charset="-122"/>
              </a:rPr>
              <a:t>)</a:t>
            </a:r>
          </a:p>
        </p:txBody>
      </p:sp>
      <p:sp>
        <p:nvSpPr>
          <p:cNvPr id="2" name="标题 1"/>
          <p:cNvSpPr>
            <a:spLocks noGrp="1"/>
          </p:cNvSpPr>
          <p:nvPr>
            <p:ph type="title"/>
          </p:nvPr>
        </p:nvSpPr>
        <p:spPr/>
        <p:txBody>
          <a:bodyPr/>
          <a:lstStyle/>
          <a:p>
            <a:r>
              <a:rPr lang="zh-CN" altLang="en-US" dirty="0"/>
              <a:t>头、尾指针和队列中元素的</a:t>
            </a:r>
            <a:r>
              <a:rPr lang="zh-CN" altLang="en-US" dirty="0" smtClean="0"/>
              <a:t>关系</a:t>
            </a:r>
            <a:endParaRPr lang="zh-CN" altLang="en-US" dirty="0"/>
          </a:p>
        </p:txBody>
      </p:sp>
    </p:spTree>
    <p:extLst>
      <p:ext uri="{BB962C8B-B14F-4D97-AF65-F5344CB8AC3E}">
        <p14:creationId xmlns:p14="http://schemas.microsoft.com/office/powerpoint/2010/main" val="27436521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p:cNvSpPr>
            <a:spLocks noChangeArrowheads="1"/>
          </p:cNvSpPr>
          <p:nvPr/>
        </p:nvSpPr>
        <p:spPr bwMode="auto">
          <a:xfrm>
            <a:off x="5219019" y="2716657"/>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2403" name="Rectangle 6"/>
          <p:cNvSpPr>
            <a:spLocks noChangeArrowheads="1"/>
          </p:cNvSpPr>
          <p:nvPr/>
        </p:nvSpPr>
        <p:spPr bwMode="auto">
          <a:xfrm>
            <a:off x="4761740" y="2716657"/>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2404" name="Rectangle 7"/>
          <p:cNvSpPr>
            <a:spLocks noChangeArrowheads="1"/>
          </p:cNvSpPr>
          <p:nvPr/>
        </p:nvSpPr>
        <p:spPr bwMode="auto">
          <a:xfrm>
            <a:off x="4304461" y="2716657"/>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2405" name="Rectangle 8"/>
          <p:cNvSpPr>
            <a:spLocks noChangeArrowheads="1"/>
          </p:cNvSpPr>
          <p:nvPr/>
        </p:nvSpPr>
        <p:spPr bwMode="auto">
          <a:xfrm>
            <a:off x="3847181" y="2716657"/>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J3</a:t>
            </a:r>
          </a:p>
        </p:txBody>
      </p:sp>
      <p:sp>
        <p:nvSpPr>
          <p:cNvPr id="102406" name="Rectangle 9"/>
          <p:cNvSpPr>
            <a:spLocks noChangeArrowheads="1"/>
          </p:cNvSpPr>
          <p:nvPr/>
        </p:nvSpPr>
        <p:spPr bwMode="auto">
          <a:xfrm>
            <a:off x="3389902" y="2716657"/>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2407" name="Rectangle 10"/>
          <p:cNvSpPr>
            <a:spLocks noChangeArrowheads="1"/>
          </p:cNvSpPr>
          <p:nvPr/>
        </p:nvSpPr>
        <p:spPr bwMode="auto">
          <a:xfrm>
            <a:off x="2932622" y="2716657"/>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2408" name="Line 11"/>
          <p:cNvSpPr>
            <a:spLocks noChangeShapeType="1"/>
          </p:cNvSpPr>
          <p:nvPr/>
        </p:nvSpPr>
        <p:spPr bwMode="auto">
          <a:xfrm>
            <a:off x="2932622" y="2716656"/>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09" name="Line 12"/>
          <p:cNvSpPr>
            <a:spLocks noChangeShapeType="1"/>
          </p:cNvSpPr>
          <p:nvPr/>
        </p:nvSpPr>
        <p:spPr bwMode="auto">
          <a:xfrm>
            <a:off x="2932622" y="3234181"/>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0" name="Line 13"/>
          <p:cNvSpPr>
            <a:spLocks noChangeShapeType="1"/>
          </p:cNvSpPr>
          <p:nvPr/>
        </p:nvSpPr>
        <p:spPr bwMode="auto">
          <a:xfrm>
            <a:off x="2932622" y="2716657"/>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1" name="Line 14"/>
          <p:cNvSpPr>
            <a:spLocks noChangeShapeType="1"/>
          </p:cNvSpPr>
          <p:nvPr/>
        </p:nvSpPr>
        <p:spPr bwMode="auto">
          <a:xfrm>
            <a:off x="3389902" y="2716657"/>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2" name="Line 15"/>
          <p:cNvSpPr>
            <a:spLocks noChangeShapeType="1"/>
          </p:cNvSpPr>
          <p:nvPr/>
        </p:nvSpPr>
        <p:spPr bwMode="auto">
          <a:xfrm>
            <a:off x="3847181" y="2716657"/>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3" name="Line 16"/>
          <p:cNvSpPr>
            <a:spLocks noChangeShapeType="1"/>
          </p:cNvSpPr>
          <p:nvPr/>
        </p:nvSpPr>
        <p:spPr bwMode="auto">
          <a:xfrm>
            <a:off x="4304460" y="2716657"/>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4" name="Line 17"/>
          <p:cNvSpPr>
            <a:spLocks noChangeShapeType="1"/>
          </p:cNvSpPr>
          <p:nvPr/>
        </p:nvSpPr>
        <p:spPr bwMode="auto">
          <a:xfrm>
            <a:off x="5676299" y="2716657"/>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5" name="Line 18"/>
          <p:cNvSpPr>
            <a:spLocks noChangeShapeType="1"/>
          </p:cNvSpPr>
          <p:nvPr/>
        </p:nvSpPr>
        <p:spPr bwMode="auto">
          <a:xfrm>
            <a:off x="4761740" y="2716657"/>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6" name="Line 19"/>
          <p:cNvSpPr>
            <a:spLocks noChangeShapeType="1"/>
          </p:cNvSpPr>
          <p:nvPr/>
        </p:nvSpPr>
        <p:spPr bwMode="auto">
          <a:xfrm>
            <a:off x="5219019" y="2716657"/>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7" name="Text Box 20"/>
          <p:cNvSpPr txBox="1">
            <a:spLocks noChangeArrowheads="1"/>
          </p:cNvSpPr>
          <p:nvPr/>
        </p:nvSpPr>
        <p:spPr bwMode="auto">
          <a:xfrm>
            <a:off x="3277170" y="3291331"/>
            <a:ext cx="10082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en-US" altLang="zh-CN" sz="1800" b="1">
                <a:latin typeface="Times New Roman" pitchFamily="18" charset="0"/>
                <a:ea typeface="楷体_GB2312" pitchFamily="49" charset="-122"/>
              </a:rPr>
              <a:t>Q.front</a:t>
            </a:r>
          </a:p>
        </p:txBody>
      </p:sp>
      <p:sp>
        <p:nvSpPr>
          <p:cNvPr id="102418" name="Line 21"/>
          <p:cNvSpPr>
            <a:spLocks noChangeShapeType="1"/>
          </p:cNvSpPr>
          <p:nvPr/>
        </p:nvSpPr>
        <p:spPr bwMode="auto">
          <a:xfrm flipV="1">
            <a:off x="4188552" y="3245293"/>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9" name="Rectangle 23"/>
          <p:cNvSpPr>
            <a:spLocks noChangeArrowheads="1"/>
          </p:cNvSpPr>
          <p:nvPr/>
        </p:nvSpPr>
        <p:spPr bwMode="auto">
          <a:xfrm>
            <a:off x="4526749" y="3291331"/>
            <a:ext cx="838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Q.rear</a:t>
            </a:r>
          </a:p>
        </p:txBody>
      </p:sp>
      <p:sp>
        <p:nvSpPr>
          <p:cNvPr id="102420" name="Line 24"/>
          <p:cNvSpPr>
            <a:spLocks noChangeShapeType="1"/>
          </p:cNvSpPr>
          <p:nvPr/>
        </p:nvSpPr>
        <p:spPr bwMode="auto">
          <a:xfrm flipV="1">
            <a:off x="4569618" y="3234181"/>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22" name="Rectangle 26"/>
          <p:cNvSpPr>
            <a:spLocks noChangeArrowheads="1"/>
          </p:cNvSpPr>
          <p:nvPr/>
        </p:nvSpPr>
        <p:spPr bwMode="auto">
          <a:xfrm>
            <a:off x="2700807" y="4156518"/>
            <a:ext cx="426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latin typeface="Times New Roman" pitchFamily="18" charset="0"/>
                <a:ea typeface="楷体_GB2312" pitchFamily="49" charset="-122"/>
              </a:rPr>
              <a:t>出队列</a:t>
            </a:r>
            <a:r>
              <a:rPr kumimoji="1" lang="en-US" altLang="zh-CN" sz="2400" b="1">
                <a:latin typeface="Times New Roman" pitchFamily="18" charset="0"/>
                <a:ea typeface="楷体_GB2312" pitchFamily="49" charset="-122"/>
              </a:rPr>
              <a:t>:Q.front++(</a:t>
            </a:r>
            <a:r>
              <a:rPr kumimoji="1" lang="zh-CN" altLang="en-US" sz="2400" b="1">
                <a:latin typeface="Times New Roman" pitchFamily="18" charset="0"/>
                <a:ea typeface="楷体_GB2312" pitchFamily="49" charset="-122"/>
              </a:rPr>
              <a:t>头指针增１</a:t>
            </a:r>
            <a:r>
              <a:rPr kumimoji="1" lang="en-US" altLang="zh-CN" sz="2400" b="1">
                <a:latin typeface="Times New Roman" pitchFamily="18" charset="0"/>
                <a:ea typeface="楷体_GB2312" pitchFamily="49" charset="-122"/>
              </a:rPr>
              <a:t>)</a:t>
            </a:r>
          </a:p>
        </p:txBody>
      </p:sp>
      <p:sp>
        <p:nvSpPr>
          <p:cNvPr id="2" name="标题 1"/>
          <p:cNvSpPr>
            <a:spLocks noGrp="1"/>
          </p:cNvSpPr>
          <p:nvPr>
            <p:ph type="title"/>
          </p:nvPr>
        </p:nvSpPr>
        <p:spPr/>
        <p:txBody>
          <a:bodyPr/>
          <a:lstStyle/>
          <a:p>
            <a:r>
              <a:rPr lang="zh-CN" altLang="en-US" dirty="0"/>
              <a:t>头、尾指针和队列中元素的</a:t>
            </a:r>
            <a:r>
              <a:rPr lang="zh-CN" altLang="en-US" dirty="0" smtClean="0"/>
              <a:t>关系</a:t>
            </a:r>
            <a:endParaRPr lang="zh-CN" altLang="en-US" dirty="0"/>
          </a:p>
        </p:txBody>
      </p:sp>
    </p:spTree>
    <p:extLst>
      <p:ext uri="{BB962C8B-B14F-4D97-AF65-F5344CB8AC3E}">
        <p14:creationId xmlns:p14="http://schemas.microsoft.com/office/powerpoint/2010/main" val="29319656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ChangeArrowheads="1"/>
          </p:cNvSpPr>
          <p:nvPr/>
        </p:nvSpPr>
        <p:spPr bwMode="auto">
          <a:xfrm>
            <a:off x="5219019"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3427" name="Rectangle 4"/>
          <p:cNvSpPr>
            <a:spLocks noChangeArrowheads="1"/>
          </p:cNvSpPr>
          <p:nvPr/>
        </p:nvSpPr>
        <p:spPr bwMode="auto">
          <a:xfrm>
            <a:off x="4761740"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3428" name="Rectangle 5"/>
          <p:cNvSpPr>
            <a:spLocks noChangeArrowheads="1"/>
          </p:cNvSpPr>
          <p:nvPr/>
        </p:nvSpPr>
        <p:spPr bwMode="auto">
          <a:xfrm>
            <a:off x="4304461"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3429" name="Rectangle 7"/>
          <p:cNvSpPr>
            <a:spLocks noChangeArrowheads="1"/>
          </p:cNvSpPr>
          <p:nvPr/>
        </p:nvSpPr>
        <p:spPr bwMode="auto">
          <a:xfrm>
            <a:off x="338990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3430" name="Rectangle 8"/>
          <p:cNvSpPr>
            <a:spLocks noChangeArrowheads="1"/>
          </p:cNvSpPr>
          <p:nvPr/>
        </p:nvSpPr>
        <p:spPr bwMode="auto">
          <a:xfrm>
            <a:off x="293262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3431" name="Line 9"/>
          <p:cNvSpPr>
            <a:spLocks noChangeShapeType="1"/>
          </p:cNvSpPr>
          <p:nvPr/>
        </p:nvSpPr>
        <p:spPr bwMode="auto">
          <a:xfrm>
            <a:off x="2932622" y="3141663"/>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32" name="Line 10"/>
          <p:cNvSpPr>
            <a:spLocks noChangeShapeType="1"/>
          </p:cNvSpPr>
          <p:nvPr/>
        </p:nvSpPr>
        <p:spPr bwMode="auto">
          <a:xfrm>
            <a:off x="2932622" y="3659188"/>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33" name="Line 11"/>
          <p:cNvSpPr>
            <a:spLocks noChangeShapeType="1"/>
          </p:cNvSpPr>
          <p:nvPr/>
        </p:nvSpPr>
        <p:spPr bwMode="auto">
          <a:xfrm>
            <a:off x="2932622"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34" name="Line 12"/>
          <p:cNvSpPr>
            <a:spLocks noChangeShapeType="1"/>
          </p:cNvSpPr>
          <p:nvPr/>
        </p:nvSpPr>
        <p:spPr bwMode="auto">
          <a:xfrm>
            <a:off x="3389902"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35" name="Line 13"/>
          <p:cNvSpPr>
            <a:spLocks noChangeShapeType="1"/>
          </p:cNvSpPr>
          <p:nvPr/>
        </p:nvSpPr>
        <p:spPr bwMode="auto">
          <a:xfrm>
            <a:off x="3847181"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36" name="Line 14"/>
          <p:cNvSpPr>
            <a:spLocks noChangeShapeType="1"/>
          </p:cNvSpPr>
          <p:nvPr/>
        </p:nvSpPr>
        <p:spPr bwMode="auto">
          <a:xfrm>
            <a:off x="430446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37" name="Line 15"/>
          <p:cNvSpPr>
            <a:spLocks noChangeShapeType="1"/>
          </p:cNvSpPr>
          <p:nvPr/>
        </p:nvSpPr>
        <p:spPr bwMode="auto">
          <a:xfrm>
            <a:off x="5676299"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38" name="Line 16"/>
          <p:cNvSpPr>
            <a:spLocks noChangeShapeType="1"/>
          </p:cNvSpPr>
          <p:nvPr/>
        </p:nvSpPr>
        <p:spPr bwMode="auto">
          <a:xfrm>
            <a:off x="476174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39" name="Line 17"/>
          <p:cNvSpPr>
            <a:spLocks noChangeShapeType="1"/>
          </p:cNvSpPr>
          <p:nvPr/>
        </p:nvSpPr>
        <p:spPr bwMode="auto">
          <a:xfrm>
            <a:off x="5219019"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40" name="Text Box 18"/>
          <p:cNvSpPr txBox="1">
            <a:spLocks noChangeArrowheads="1"/>
          </p:cNvSpPr>
          <p:nvPr/>
        </p:nvSpPr>
        <p:spPr bwMode="auto">
          <a:xfrm>
            <a:off x="3526450" y="3716338"/>
            <a:ext cx="1008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en-US" altLang="zh-CN" sz="1800" b="1">
                <a:latin typeface="Times New Roman" pitchFamily="18" charset="0"/>
                <a:ea typeface="楷体_GB2312" pitchFamily="49" charset="-122"/>
              </a:rPr>
              <a:t>Q.front</a:t>
            </a:r>
          </a:p>
        </p:txBody>
      </p:sp>
      <p:sp>
        <p:nvSpPr>
          <p:cNvPr id="103441" name="Line 19"/>
          <p:cNvSpPr>
            <a:spLocks noChangeShapeType="1"/>
          </p:cNvSpPr>
          <p:nvPr/>
        </p:nvSpPr>
        <p:spPr bwMode="auto">
          <a:xfrm flipV="1">
            <a:off x="4437834" y="3670300"/>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42" name="Rectangle 20"/>
          <p:cNvSpPr>
            <a:spLocks noChangeArrowheads="1"/>
          </p:cNvSpPr>
          <p:nvPr/>
        </p:nvSpPr>
        <p:spPr bwMode="auto">
          <a:xfrm>
            <a:off x="2700808" y="4581525"/>
            <a:ext cx="33946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latin typeface="Times New Roman" pitchFamily="18" charset="0"/>
                <a:ea typeface="楷体_GB2312" pitchFamily="49" charset="-122"/>
              </a:rPr>
              <a:t>队列空</a:t>
            </a:r>
            <a:r>
              <a:rPr kumimoji="1" lang="en-US" altLang="zh-CN" sz="2400" b="1">
                <a:latin typeface="Times New Roman" pitchFamily="18" charset="0"/>
                <a:ea typeface="楷体_GB2312" pitchFamily="49" charset="-122"/>
              </a:rPr>
              <a:t>:Q.front==Q.rear</a:t>
            </a:r>
          </a:p>
        </p:txBody>
      </p:sp>
      <p:sp>
        <p:nvSpPr>
          <p:cNvPr id="103443" name="Rectangle 21"/>
          <p:cNvSpPr>
            <a:spLocks noChangeArrowheads="1"/>
          </p:cNvSpPr>
          <p:nvPr/>
        </p:nvSpPr>
        <p:spPr bwMode="auto">
          <a:xfrm>
            <a:off x="4526749" y="3716338"/>
            <a:ext cx="838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Q.rear</a:t>
            </a:r>
          </a:p>
        </p:txBody>
      </p:sp>
      <p:sp>
        <p:nvSpPr>
          <p:cNvPr id="103444" name="Line 22"/>
          <p:cNvSpPr>
            <a:spLocks noChangeShapeType="1"/>
          </p:cNvSpPr>
          <p:nvPr/>
        </p:nvSpPr>
        <p:spPr bwMode="auto">
          <a:xfrm flipV="1">
            <a:off x="4569618" y="3659188"/>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45" name="Rectangle 23"/>
          <p:cNvSpPr>
            <a:spLocks noChangeArrowheads="1"/>
          </p:cNvSpPr>
          <p:nvPr/>
        </p:nvSpPr>
        <p:spPr bwMode="auto">
          <a:xfrm>
            <a:off x="1219412" y="685800"/>
            <a:ext cx="6935404"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3600" b="1">
                <a:solidFill>
                  <a:schemeClr val="tx2"/>
                </a:solidFill>
                <a:latin typeface="楷体" pitchFamily="49" charset="-122"/>
                <a:ea typeface="楷体_GB2312" pitchFamily="49" charset="-122"/>
              </a:rPr>
              <a:t>头、尾指针和队列中元素的关系</a:t>
            </a:r>
          </a:p>
        </p:txBody>
      </p:sp>
      <p:sp>
        <p:nvSpPr>
          <p:cNvPr id="10344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0A3A472A-92B2-47F1-B359-08FC8298E243}" type="slidenum">
              <a:rPr lang="en-US" altLang="zh-CN" sz="1400"/>
              <a:pPr>
                <a:spcBef>
                  <a:spcPct val="0"/>
                </a:spcBef>
                <a:buClrTx/>
                <a:buSzTx/>
                <a:buFontTx/>
                <a:buNone/>
              </a:pPr>
              <a:t>66</a:t>
            </a:fld>
            <a:endParaRPr lang="en-US" altLang="zh-CN" sz="1400"/>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5264146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5"/>
          <p:cNvSpPr>
            <a:spLocks noChangeArrowheads="1"/>
          </p:cNvSpPr>
          <p:nvPr/>
        </p:nvSpPr>
        <p:spPr bwMode="auto">
          <a:xfrm>
            <a:off x="5219019" y="2806810"/>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4451" name="Rectangle 6"/>
          <p:cNvSpPr>
            <a:spLocks noChangeArrowheads="1"/>
          </p:cNvSpPr>
          <p:nvPr/>
        </p:nvSpPr>
        <p:spPr bwMode="auto">
          <a:xfrm>
            <a:off x="4761740" y="2806810"/>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4452" name="Rectangle 7"/>
          <p:cNvSpPr>
            <a:spLocks noChangeArrowheads="1"/>
          </p:cNvSpPr>
          <p:nvPr/>
        </p:nvSpPr>
        <p:spPr bwMode="auto">
          <a:xfrm>
            <a:off x="4304461" y="2806810"/>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J4</a:t>
            </a:r>
          </a:p>
        </p:txBody>
      </p:sp>
      <p:sp>
        <p:nvSpPr>
          <p:cNvPr id="104453" name="Rectangle 9"/>
          <p:cNvSpPr>
            <a:spLocks noChangeArrowheads="1"/>
          </p:cNvSpPr>
          <p:nvPr/>
        </p:nvSpPr>
        <p:spPr bwMode="auto">
          <a:xfrm>
            <a:off x="3389902" y="2806810"/>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4454" name="Rectangle 10"/>
          <p:cNvSpPr>
            <a:spLocks noChangeArrowheads="1"/>
          </p:cNvSpPr>
          <p:nvPr/>
        </p:nvSpPr>
        <p:spPr bwMode="auto">
          <a:xfrm>
            <a:off x="2932622" y="2806810"/>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4455" name="Line 11"/>
          <p:cNvSpPr>
            <a:spLocks noChangeShapeType="1"/>
          </p:cNvSpPr>
          <p:nvPr/>
        </p:nvSpPr>
        <p:spPr bwMode="auto">
          <a:xfrm>
            <a:off x="2932622" y="2806809"/>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56" name="Line 12"/>
          <p:cNvSpPr>
            <a:spLocks noChangeShapeType="1"/>
          </p:cNvSpPr>
          <p:nvPr/>
        </p:nvSpPr>
        <p:spPr bwMode="auto">
          <a:xfrm>
            <a:off x="2932622" y="3324334"/>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57" name="Line 13"/>
          <p:cNvSpPr>
            <a:spLocks noChangeShapeType="1"/>
          </p:cNvSpPr>
          <p:nvPr/>
        </p:nvSpPr>
        <p:spPr bwMode="auto">
          <a:xfrm>
            <a:off x="2932622" y="2806810"/>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58" name="Line 14"/>
          <p:cNvSpPr>
            <a:spLocks noChangeShapeType="1"/>
          </p:cNvSpPr>
          <p:nvPr/>
        </p:nvSpPr>
        <p:spPr bwMode="auto">
          <a:xfrm>
            <a:off x="3389902" y="2806810"/>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59" name="Line 15"/>
          <p:cNvSpPr>
            <a:spLocks noChangeShapeType="1"/>
          </p:cNvSpPr>
          <p:nvPr/>
        </p:nvSpPr>
        <p:spPr bwMode="auto">
          <a:xfrm>
            <a:off x="3847181" y="2806810"/>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60" name="Line 16"/>
          <p:cNvSpPr>
            <a:spLocks noChangeShapeType="1"/>
          </p:cNvSpPr>
          <p:nvPr/>
        </p:nvSpPr>
        <p:spPr bwMode="auto">
          <a:xfrm>
            <a:off x="4304460" y="2806810"/>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61" name="Line 17"/>
          <p:cNvSpPr>
            <a:spLocks noChangeShapeType="1"/>
          </p:cNvSpPr>
          <p:nvPr/>
        </p:nvSpPr>
        <p:spPr bwMode="auto">
          <a:xfrm>
            <a:off x="5676299" y="2806810"/>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62" name="Line 18"/>
          <p:cNvSpPr>
            <a:spLocks noChangeShapeType="1"/>
          </p:cNvSpPr>
          <p:nvPr/>
        </p:nvSpPr>
        <p:spPr bwMode="auto">
          <a:xfrm>
            <a:off x="4761740" y="2806810"/>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63" name="Line 19"/>
          <p:cNvSpPr>
            <a:spLocks noChangeShapeType="1"/>
          </p:cNvSpPr>
          <p:nvPr/>
        </p:nvSpPr>
        <p:spPr bwMode="auto">
          <a:xfrm>
            <a:off x="5219019" y="2806810"/>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64" name="Text Box 20"/>
          <p:cNvSpPr txBox="1">
            <a:spLocks noChangeArrowheads="1"/>
          </p:cNvSpPr>
          <p:nvPr/>
        </p:nvSpPr>
        <p:spPr bwMode="auto">
          <a:xfrm>
            <a:off x="3640770" y="3381484"/>
            <a:ext cx="1008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en-US" altLang="zh-CN" sz="1800" b="1">
                <a:latin typeface="Times New Roman" pitchFamily="18" charset="0"/>
                <a:ea typeface="楷体_GB2312" pitchFamily="49" charset="-122"/>
              </a:rPr>
              <a:t>Q.front</a:t>
            </a:r>
          </a:p>
        </p:txBody>
      </p:sp>
      <p:sp>
        <p:nvSpPr>
          <p:cNvPr id="104465" name="Line 21"/>
          <p:cNvSpPr>
            <a:spLocks noChangeShapeType="1"/>
          </p:cNvSpPr>
          <p:nvPr/>
        </p:nvSpPr>
        <p:spPr bwMode="auto">
          <a:xfrm flipV="1">
            <a:off x="4571207" y="3335446"/>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66" name="Rectangle 23"/>
          <p:cNvSpPr>
            <a:spLocks noChangeArrowheads="1"/>
          </p:cNvSpPr>
          <p:nvPr/>
        </p:nvSpPr>
        <p:spPr bwMode="auto">
          <a:xfrm>
            <a:off x="4958624" y="3381484"/>
            <a:ext cx="838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Q.rear</a:t>
            </a:r>
          </a:p>
        </p:txBody>
      </p:sp>
      <p:sp>
        <p:nvSpPr>
          <p:cNvPr id="104467" name="Line 24"/>
          <p:cNvSpPr>
            <a:spLocks noChangeShapeType="1"/>
          </p:cNvSpPr>
          <p:nvPr/>
        </p:nvSpPr>
        <p:spPr bwMode="auto">
          <a:xfrm flipV="1">
            <a:off x="5001493" y="3324334"/>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69" name="Rectangle 26"/>
          <p:cNvSpPr>
            <a:spLocks noChangeArrowheads="1"/>
          </p:cNvSpPr>
          <p:nvPr/>
        </p:nvSpPr>
        <p:spPr bwMode="auto">
          <a:xfrm>
            <a:off x="2700807" y="4246671"/>
            <a:ext cx="41567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latin typeface="Times New Roman" pitchFamily="18" charset="0"/>
                <a:ea typeface="楷体_GB2312" pitchFamily="49" charset="-122"/>
              </a:rPr>
              <a:t>入队列</a:t>
            </a:r>
            <a:r>
              <a:rPr kumimoji="1" lang="en-US" altLang="zh-CN" sz="2400" b="1">
                <a:latin typeface="Times New Roman" pitchFamily="18" charset="0"/>
                <a:ea typeface="楷体_GB2312" pitchFamily="49" charset="-122"/>
              </a:rPr>
              <a:t>:Q.rear++(</a:t>
            </a:r>
            <a:r>
              <a:rPr kumimoji="1" lang="zh-CN" altLang="en-US" sz="2400" b="1">
                <a:latin typeface="Times New Roman" pitchFamily="18" charset="0"/>
                <a:ea typeface="楷体_GB2312" pitchFamily="49" charset="-122"/>
              </a:rPr>
              <a:t>尾指针增１</a:t>
            </a:r>
            <a:r>
              <a:rPr kumimoji="1" lang="en-US" altLang="zh-CN" sz="2400" b="1">
                <a:latin typeface="Times New Roman" pitchFamily="18" charset="0"/>
                <a:ea typeface="楷体_GB2312" pitchFamily="49" charset="-122"/>
              </a:rPr>
              <a:t>)</a:t>
            </a:r>
          </a:p>
        </p:txBody>
      </p:sp>
      <p:sp>
        <p:nvSpPr>
          <p:cNvPr id="2" name="标题 1"/>
          <p:cNvSpPr>
            <a:spLocks noGrp="1"/>
          </p:cNvSpPr>
          <p:nvPr>
            <p:ph type="title"/>
          </p:nvPr>
        </p:nvSpPr>
        <p:spPr/>
        <p:txBody>
          <a:bodyPr/>
          <a:lstStyle/>
          <a:p>
            <a:r>
              <a:rPr lang="zh-CN" altLang="en-US" dirty="0"/>
              <a:t>头、尾指针和队列中元素的</a:t>
            </a:r>
            <a:r>
              <a:rPr lang="zh-CN" altLang="en-US" dirty="0" smtClean="0"/>
              <a:t>关系</a:t>
            </a:r>
            <a:endParaRPr lang="zh-CN" altLang="en-US" dirty="0"/>
          </a:p>
        </p:txBody>
      </p:sp>
    </p:spTree>
    <p:extLst>
      <p:ext uri="{BB962C8B-B14F-4D97-AF65-F5344CB8AC3E}">
        <p14:creationId xmlns:p14="http://schemas.microsoft.com/office/powerpoint/2010/main" val="4170321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5"/>
          <p:cNvSpPr>
            <a:spLocks noChangeArrowheads="1"/>
          </p:cNvSpPr>
          <p:nvPr/>
        </p:nvSpPr>
        <p:spPr bwMode="auto">
          <a:xfrm>
            <a:off x="5219019" y="2768173"/>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800"/>
          </a:p>
        </p:txBody>
      </p:sp>
      <p:sp>
        <p:nvSpPr>
          <p:cNvPr id="105475" name="Rectangle 6"/>
          <p:cNvSpPr>
            <a:spLocks noChangeArrowheads="1"/>
          </p:cNvSpPr>
          <p:nvPr/>
        </p:nvSpPr>
        <p:spPr bwMode="auto">
          <a:xfrm>
            <a:off x="4761740" y="2768173"/>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J5</a:t>
            </a:r>
          </a:p>
        </p:txBody>
      </p:sp>
      <p:sp>
        <p:nvSpPr>
          <p:cNvPr id="105476" name="Rectangle 7"/>
          <p:cNvSpPr>
            <a:spLocks noChangeArrowheads="1"/>
          </p:cNvSpPr>
          <p:nvPr/>
        </p:nvSpPr>
        <p:spPr bwMode="auto">
          <a:xfrm>
            <a:off x="4304461" y="2768173"/>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J4</a:t>
            </a:r>
          </a:p>
        </p:txBody>
      </p:sp>
      <p:sp>
        <p:nvSpPr>
          <p:cNvPr id="105477" name="Rectangle 9"/>
          <p:cNvSpPr>
            <a:spLocks noChangeArrowheads="1"/>
          </p:cNvSpPr>
          <p:nvPr/>
        </p:nvSpPr>
        <p:spPr bwMode="auto">
          <a:xfrm>
            <a:off x="3389902" y="2768173"/>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5478" name="Rectangle 10"/>
          <p:cNvSpPr>
            <a:spLocks noChangeArrowheads="1"/>
          </p:cNvSpPr>
          <p:nvPr/>
        </p:nvSpPr>
        <p:spPr bwMode="auto">
          <a:xfrm>
            <a:off x="2932622" y="2768173"/>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5479" name="Line 11"/>
          <p:cNvSpPr>
            <a:spLocks noChangeShapeType="1"/>
          </p:cNvSpPr>
          <p:nvPr/>
        </p:nvSpPr>
        <p:spPr bwMode="auto">
          <a:xfrm>
            <a:off x="2932622" y="2768172"/>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80" name="Line 12"/>
          <p:cNvSpPr>
            <a:spLocks noChangeShapeType="1"/>
          </p:cNvSpPr>
          <p:nvPr/>
        </p:nvSpPr>
        <p:spPr bwMode="auto">
          <a:xfrm>
            <a:off x="2932622" y="3285697"/>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81" name="Line 13"/>
          <p:cNvSpPr>
            <a:spLocks noChangeShapeType="1"/>
          </p:cNvSpPr>
          <p:nvPr/>
        </p:nvSpPr>
        <p:spPr bwMode="auto">
          <a:xfrm>
            <a:off x="2932622" y="2768173"/>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82" name="Line 14"/>
          <p:cNvSpPr>
            <a:spLocks noChangeShapeType="1"/>
          </p:cNvSpPr>
          <p:nvPr/>
        </p:nvSpPr>
        <p:spPr bwMode="auto">
          <a:xfrm>
            <a:off x="3389902" y="2768173"/>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83" name="Line 15"/>
          <p:cNvSpPr>
            <a:spLocks noChangeShapeType="1"/>
          </p:cNvSpPr>
          <p:nvPr/>
        </p:nvSpPr>
        <p:spPr bwMode="auto">
          <a:xfrm>
            <a:off x="3847181" y="2768173"/>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84" name="Line 16"/>
          <p:cNvSpPr>
            <a:spLocks noChangeShapeType="1"/>
          </p:cNvSpPr>
          <p:nvPr/>
        </p:nvSpPr>
        <p:spPr bwMode="auto">
          <a:xfrm>
            <a:off x="4304460" y="2768173"/>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85" name="Line 17"/>
          <p:cNvSpPr>
            <a:spLocks noChangeShapeType="1"/>
          </p:cNvSpPr>
          <p:nvPr/>
        </p:nvSpPr>
        <p:spPr bwMode="auto">
          <a:xfrm>
            <a:off x="5676299" y="2768173"/>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86" name="Line 18"/>
          <p:cNvSpPr>
            <a:spLocks noChangeShapeType="1"/>
          </p:cNvSpPr>
          <p:nvPr/>
        </p:nvSpPr>
        <p:spPr bwMode="auto">
          <a:xfrm>
            <a:off x="4761740" y="2768173"/>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87" name="Line 19"/>
          <p:cNvSpPr>
            <a:spLocks noChangeShapeType="1"/>
          </p:cNvSpPr>
          <p:nvPr/>
        </p:nvSpPr>
        <p:spPr bwMode="auto">
          <a:xfrm>
            <a:off x="5219019" y="2768173"/>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88" name="Text Box 20"/>
          <p:cNvSpPr txBox="1">
            <a:spLocks noChangeArrowheads="1"/>
          </p:cNvSpPr>
          <p:nvPr/>
        </p:nvSpPr>
        <p:spPr bwMode="auto">
          <a:xfrm>
            <a:off x="3640770" y="3342847"/>
            <a:ext cx="1008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en-US" altLang="zh-CN" sz="1800" b="1">
                <a:latin typeface="Times New Roman" pitchFamily="18" charset="0"/>
                <a:ea typeface="楷体_GB2312" pitchFamily="49" charset="-122"/>
              </a:rPr>
              <a:t>Q.front</a:t>
            </a:r>
          </a:p>
        </p:txBody>
      </p:sp>
      <p:sp>
        <p:nvSpPr>
          <p:cNvPr id="105489" name="Line 21"/>
          <p:cNvSpPr>
            <a:spLocks noChangeShapeType="1"/>
          </p:cNvSpPr>
          <p:nvPr/>
        </p:nvSpPr>
        <p:spPr bwMode="auto">
          <a:xfrm flipV="1">
            <a:off x="4552153" y="3296809"/>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90" name="Rectangle 23"/>
          <p:cNvSpPr>
            <a:spLocks noChangeArrowheads="1"/>
          </p:cNvSpPr>
          <p:nvPr/>
        </p:nvSpPr>
        <p:spPr bwMode="auto">
          <a:xfrm>
            <a:off x="5390499" y="3342847"/>
            <a:ext cx="838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Q.rear</a:t>
            </a:r>
          </a:p>
        </p:txBody>
      </p:sp>
      <p:sp>
        <p:nvSpPr>
          <p:cNvPr id="105491" name="Line 24"/>
          <p:cNvSpPr>
            <a:spLocks noChangeShapeType="1"/>
          </p:cNvSpPr>
          <p:nvPr/>
        </p:nvSpPr>
        <p:spPr bwMode="auto">
          <a:xfrm flipV="1">
            <a:off x="5433368" y="3285697"/>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93" name="Rectangle 26"/>
          <p:cNvSpPr>
            <a:spLocks noChangeArrowheads="1"/>
          </p:cNvSpPr>
          <p:nvPr/>
        </p:nvSpPr>
        <p:spPr bwMode="auto">
          <a:xfrm>
            <a:off x="2700807" y="4208034"/>
            <a:ext cx="41567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latin typeface="Times New Roman" pitchFamily="18" charset="0"/>
                <a:ea typeface="楷体_GB2312" pitchFamily="49" charset="-122"/>
              </a:rPr>
              <a:t>入队列</a:t>
            </a:r>
            <a:r>
              <a:rPr kumimoji="1" lang="en-US" altLang="zh-CN" sz="2400" b="1">
                <a:latin typeface="Times New Roman" pitchFamily="18" charset="0"/>
                <a:ea typeface="楷体_GB2312" pitchFamily="49" charset="-122"/>
              </a:rPr>
              <a:t>:Q.rear++(</a:t>
            </a:r>
            <a:r>
              <a:rPr kumimoji="1" lang="zh-CN" altLang="en-US" sz="2400" b="1">
                <a:latin typeface="Times New Roman" pitchFamily="18" charset="0"/>
                <a:ea typeface="楷体_GB2312" pitchFamily="49" charset="-122"/>
              </a:rPr>
              <a:t>尾指针增１</a:t>
            </a:r>
            <a:r>
              <a:rPr kumimoji="1" lang="en-US" altLang="zh-CN" sz="2400" b="1">
                <a:latin typeface="Times New Roman" pitchFamily="18" charset="0"/>
                <a:ea typeface="楷体_GB2312" pitchFamily="49" charset="-122"/>
              </a:rPr>
              <a:t>)</a:t>
            </a:r>
          </a:p>
        </p:txBody>
      </p:sp>
      <p:sp>
        <p:nvSpPr>
          <p:cNvPr id="2" name="标题 1"/>
          <p:cNvSpPr>
            <a:spLocks noGrp="1"/>
          </p:cNvSpPr>
          <p:nvPr>
            <p:ph type="title"/>
          </p:nvPr>
        </p:nvSpPr>
        <p:spPr/>
        <p:txBody>
          <a:bodyPr/>
          <a:lstStyle/>
          <a:p>
            <a:r>
              <a:rPr lang="zh-CN" altLang="en-US" dirty="0"/>
              <a:t>头、尾指针和队列中元素的关系</a:t>
            </a:r>
          </a:p>
        </p:txBody>
      </p:sp>
    </p:spTree>
    <p:extLst>
      <p:ext uri="{BB962C8B-B14F-4D97-AF65-F5344CB8AC3E}">
        <p14:creationId xmlns:p14="http://schemas.microsoft.com/office/powerpoint/2010/main" val="25303982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5"/>
          <p:cNvSpPr>
            <a:spLocks noChangeArrowheads="1"/>
          </p:cNvSpPr>
          <p:nvPr/>
        </p:nvSpPr>
        <p:spPr bwMode="auto">
          <a:xfrm>
            <a:off x="5219019"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J6</a:t>
            </a:r>
          </a:p>
        </p:txBody>
      </p:sp>
      <p:sp>
        <p:nvSpPr>
          <p:cNvPr id="106499" name="Rectangle 6"/>
          <p:cNvSpPr>
            <a:spLocks noChangeArrowheads="1"/>
          </p:cNvSpPr>
          <p:nvPr/>
        </p:nvSpPr>
        <p:spPr bwMode="auto">
          <a:xfrm>
            <a:off x="4761740"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J5</a:t>
            </a:r>
          </a:p>
        </p:txBody>
      </p:sp>
      <p:sp>
        <p:nvSpPr>
          <p:cNvPr id="106500" name="Rectangle 7"/>
          <p:cNvSpPr>
            <a:spLocks noChangeArrowheads="1"/>
          </p:cNvSpPr>
          <p:nvPr/>
        </p:nvSpPr>
        <p:spPr bwMode="auto">
          <a:xfrm>
            <a:off x="4304461"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000"/>
              <a:t>J4</a:t>
            </a:r>
          </a:p>
        </p:txBody>
      </p:sp>
      <p:sp>
        <p:nvSpPr>
          <p:cNvPr id="106501" name="Rectangle 8"/>
          <p:cNvSpPr>
            <a:spLocks noChangeArrowheads="1"/>
          </p:cNvSpPr>
          <p:nvPr/>
        </p:nvSpPr>
        <p:spPr bwMode="auto">
          <a:xfrm>
            <a:off x="3847181"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6502" name="Rectangle 9"/>
          <p:cNvSpPr>
            <a:spLocks noChangeArrowheads="1"/>
          </p:cNvSpPr>
          <p:nvPr/>
        </p:nvSpPr>
        <p:spPr bwMode="auto">
          <a:xfrm>
            <a:off x="338990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6503" name="Rectangle 10"/>
          <p:cNvSpPr>
            <a:spLocks noChangeArrowheads="1"/>
          </p:cNvSpPr>
          <p:nvPr/>
        </p:nvSpPr>
        <p:spPr bwMode="auto">
          <a:xfrm>
            <a:off x="2932622" y="3141664"/>
            <a:ext cx="45727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Font typeface="Wingdings" pitchFamily="2" charset="2"/>
              <a:buNone/>
            </a:pPr>
            <a:endParaRPr lang="zh-CN" altLang="zh-CN" sz="2000"/>
          </a:p>
        </p:txBody>
      </p:sp>
      <p:sp>
        <p:nvSpPr>
          <p:cNvPr id="106504" name="Line 11"/>
          <p:cNvSpPr>
            <a:spLocks noChangeShapeType="1"/>
          </p:cNvSpPr>
          <p:nvPr/>
        </p:nvSpPr>
        <p:spPr bwMode="auto">
          <a:xfrm>
            <a:off x="2932622" y="3141663"/>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05" name="Line 12"/>
          <p:cNvSpPr>
            <a:spLocks noChangeShapeType="1"/>
          </p:cNvSpPr>
          <p:nvPr/>
        </p:nvSpPr>
        <p:spPr bwMode="auto">
          <a:xfrm>
            <a:off x="2932622" y="3659188"/>
            <a:ext cx="2743676"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06" name="Line 13"/>
          <p:cNvSpPr>
            <a:spLocks noChangeShapeType="1"/>
          </p:cNvSpPr>
          <p:nvPr/>
        </p:nvSpPr>
        <p:spPr bwMode="auto">
          <a:xfrm>
            <a:off x="2932622"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07" name="Line 14"/>
          <p:cNvSpPr>
            <a:spLocks noChangeShapeType="1"/>
          </p:cNvSpPr>
          <p:nvPr/>
        </p:nvSpPr>
        <p:spPr bwMode="auto">
          <a:xfrm>
            <a:off x="3389902"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08" name="Line 15"/>
          <p:cNvSpPr>
            <a:spLocks noChangeShapeType="1"/>
          </p:cNvSpPr>
          <p:nvPr/>
        </p:nvSpPr>
        <p:spPr bwMode="auto">
          <a:xfrm>
            <a:off x="3847181"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09" name="Line 16"/>
          <p:cNvSpPr>
            <a:spLocks noChangeShapeType="1"/>
          </p:cNvSpPr>
          <p:nvPr/>
        </p:nvSpPr>
        <p:spPr bwMode="auto">
          <a:xfrm>
            <a:off x="430446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0" name="Line 17"/>
          <p:cNvSpPr>
            <a:spLocks noChangeShapeType="1"/>
          </p:cNvSpPr>
          <p:nvPr/>
        </p:nvSpPr>
        <p:spPr bwMode="auto">
          <a:xfrm>
            <a:off x="5676299" y="3141664"/>
            <a:ext cx="0" cy="517525"/>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1" name="Line 18"/>
          <p:cNvSpPr>
            <a:spLocks noChangeShapeType="1"/>
          </p:cNvSpPr>
          <p:nvPr/>
        </p:nvSpPr>
        <p:spPr bwMode="auto">
          <a:xfrm>
            <a:off x="4761740"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2" name="Line 19"/>
          <p:cNvSpPr>
            <a:spLocks noChangeShapeType="1"/>
          </p:cNvSpPr>
          <p:nvPr/>
        </p:nvSpPr>
        <p:spPr bwMode="auto">
          <a:xfrm>
            <a:off x="5219019" y="3141664"/>
            <a:ext cx="0" cy="517525"/>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3" name="Text Box 20"/>
          <p:cNvSpPr txBox="1">
            <a:spLocks noChangeArrowheads="1"/>
          </p:cNvSpPr>
          <p:nvPr/>
        </p:nvSpPr>
        <p:spPr bwMode="auto">
          <a:xfrm>
            <a:off x="3636007" y="3716338"/>
            <a:ext cx="10082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Tx/>
              <a:buSzTx/>
              <a:buFontTx/>
              <a:buNone/>
            </a:pPr>
            <a:r>
              <a:rPr kumimoji="1" lang="en-US" altLang="zh-CN" sz="1800" b="1">
                <a:latin typeface="Times New Roman" pitchFamily="18" charset="0"/>
                <a:ea typeface="楷体_GB2312" pitchFamily="49" charset="-122"/>
              </a:rPr>
              <a:t>Q.front</a:t>
            </a:r>
          </a:p>
        </p:txBody>
      </p:sp>
      <p:sp>
        <p:nvSpPr>
          <p:cNvPr id="106514" name="Line 21"/>
          <p:cNvSpPr>
            <a:spLocks noChangeShapeType="1"/>
          </p:cNvSpPr>
          <p:nvPr/>
        </p:nvSpPr>
        <p:spPr bwMode="auto">
          <a:xfrm flipV="1">
            <a:off x="4547390" y="3670300"/>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5" name="Rectangle 23"/>
          <p:cNvSpPr>
            <a:spLocks noChangeArrowheads="1"/>
          </p:cNvSpPr>
          <p:nvPr/>
        </p:nvSpPr>
        <p:spPr bwMode="auto">
          <a:xfrm>
            <a:off x="5895411" y="3716338"/>
            <a:ext cx="838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1800" b="1">
                <a:latin typeface="Times New Roman" pitchFamily="18" charset="0"/>
              </a:rPr>
              <a:t>Q.rear</a:t>
            </a:r>
          </a:p>
        </p:txBody>
      </p:sp>
      <p:sp>
        <p:nvSpPr>
          <p:cNvPr id="106516" name="Line 24"/>
          <p:cNvSpPr>
            <a:spLocks noChangeShapeType="1"/>
          </p:cNvSpPr>
          <p:nvPr/>
        </p:nvSpPr>
        <p:spPr bwMode="auto">
          <a:xfrm flipV="1">
            <a:off x="5938281" y="3659188"/>
            <a:ext cx="0" cy="3048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2473" name="Rectangle 25"/>
          <p:cNvSpPr>
            <a:spLocks noChangeArrowheads="1"/>
          </p:cNvSpPr>
          <p:nvPr/>
        </p:nvSpPr>
        <p:spPr bwMode="auto">
          <a:xfrm>
            <a:off x="7011617" y="5445125"/>
            <a:ext cx="2133971" cy="4206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just" eaLnBrk="1" hangingPunct="1">
              <a:lnSpc>
                <a:spcPct val="90000"/>
              </a:lnSpc>
              <a:buSzPct val="90000"/>
              <a:buFont typeface="Wingdings" pitchFamily="2" charset="2"/>
              <a:buChar char="§"/>
            </a:pPr>
            <a:r>
              <a:rPr kumimoji="1" lang="zh-CN" altLang="en-US" sz="2400">
                <a:solidFill>
                  <a:srgbClr val="FF0000"/>
                </a:solidFill>
                <a:ea typeface="楷体_GB2312" pitchFamily="49" charset="-122"/>
              </a:rPr>
              <a:t>假上溢现象</a:t>
            </a:r>
          </a:p>
        </p:txBody>
      </p:sp>
      <p:sp>
        <p:nvSpPr>
          <p:cNvPr id="106519" name="Rectangle 27"/>
          <p:cNvSpPr>
            <a:spLocks noChangeArrowheads="1"/>
          </p:cNvSpPr>
          <p:nvPr/>
        </p:nvSpPr>
        <p:spPr bwMode="auto">
          <a:xfrm>
            <a:off x="2700807" y="4581525"/>
            <a:ext cx="41567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latin typeface="Times New Roman" pitchFamily="18" charset="0"/>
                <a:ea typeface="楷体_GB2312" pitchFamily="49" charset="-122"/>
              </a:rPr>
              <a:t>入队列</a:t>
            </a:r>
            <a:r>
              <a:rPr kumimoji="1" lang="en-US" altLang="zh-CN" sz="2400" b="1">
                <a:latin typeface="Times New Roman" pitchFamily="18" charset="0"/>
                <a:ea typeface="楷体_GB2312" pitchFamily="49" charset="-122"/>
              </a:rPr>
              <a:t>:Q.rear++(</a:t>
            </a:r>
            <a:r>
              <a:rPr kumimoji="1" lang="zh-CN" altLang="en-US" sz="2400" b="1">
                <a:latin typeface="Times New Roman" pitchFamily="18" charset="0"/>
                <a:ea typeface="楷体_GB2312" pitchFamily="49" charset="-122"/>
              </a:rPr>
              <a:t>尾指针增１</a:t>
            </a:r>
            <a:r>
              <a:rPr kumimoji="1" lang="en-US" altLang="zh-CN" sz="2400" b="1">
                <a:latin typeface="Times New Roman" pitchFamily="18" charset="0"/>
                <a:ea typeface="楷体_GB2312" pitchFamily="49" charset="-122"/>
              </a:rPr>
              <a:t>)</a:t>
            </a:r>
          </a:p>
        </p:txBody>
      </p:sp>
      <p:sp>
        <p:nvSpPr>
          <p:cNvPr id="2" name="标题 1"/>
          <p:cNvSpPr>
            <a:spLocks noGrp="1"/>
          </p:cNvSpPr>
          <p:nvPr>
            <p:ph type="title"/>
          </p:nvPr>
        </p:nvSpPr>
        <p:spPr/>
        <p:txBody>
          <a:bodyPr/>
          <a:lstStyle/>
          <a:p>
            <a:r>
              <a:rPr lang="zh-CN" altLang="en-US" dirty="0"/>
              <a:t>头、尾指针和队列中元素的</a:t>
            </a:r>
            <a:r>
              <a:rPr lang="zh-CN" altLang="en-US" dirty="0" smtClean="0"/>
              <a:t>关系</a:t>
            </a:r>
            <a:endParaRPr lang="zh-CN" altLang="en-US" dirty="0"/>
          </a:p>
        </p:txBody>
      </p:sp>
    </p:spTree>
    <p:extLst>
      <p:ext uri="{BB962C8B-B14F-4D97-AF65-F5344CB8AC3E}">
        <p14:creationId xmlns:p14="http://schemas.microsoft.com/office/powerpoint/2010/main" val="683637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232473"/>
                                        </p:tgtEl>
                                        <p:attrNameLst>
                                          <p:attrName>style.visibility</p:attrName>
                                        </p:attrNameLst>
                                      </p:cBhvr>
                                      <p:to>
                                        <p:strVal val="visible"/>
                                      </p:to>
                                    </p:set>
                                    <p:animEffect transition="in" filter="strips(downLeft)">
                                      <p:cBhvr>
                                        <p:cTn id="7" dur="500"/>
                                        <p:tgtEl>
                                          <p:spTgt spid="232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326572" y="1246909"/>
            <a:ext cx="8699862" cy="5206142"/>
          </a:xfrm>
        </p:spPr>
        <p:txBody>
          <a:bodyPr/>
          <a:lstStyle/>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Status </a:t>
            </a:r>
            <a:r>
              <a:rPr lang="en-US" altLang="zh-CN" sz="2400" b="1" dirty="0" err="1" smtClean="0">
                <a:latin typeface="Times New Roman" pitchFamily="18" charset="0"/>
                <a:cs typeface="Times New Roman" pitchFamily="18" charset="0"/>
              </a:rPr>
              <a:t>InitStack</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SqStack</a:t>
            </a:r>
            <a:r>
              <a:rPr lang="en-US" altLang="zh-CN" sz="2400" b="1" dirty="0" smtClean="0">
                <a:latin typeface="Times New Roman" pitchFamily="18" charset="0"/>
                <a:cs typeface="Times New Roman" pitchFamily="18" charset="0"/>
              </a:rPr>
              <a:t> &amp;S) </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构造一个空栈</a:t>
            </a:r>
            <a:r>
              <a:rPr lang="en-US" altLang="zh-CN" sz="2400" b="1" dirty="0" smtClean="0">
                <a:solidFill>
                  <a:srgbClr val="008000"/>
                </a:solidFill>
                <a:latin typeface="Times New Roman" pitchFamily="18" charset="0"/>
                <a:cs typeface="Times New Roman" pitchFamily="18" charset="0"/>
              </a:rPr>
              <a:t>S</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SElemType</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malloc</a:t>
            </a:r>
            <a:r>
              <a:rPr lang="en-US" altLang="zh-CN" sz="2400" b="1" dirty="0" smtClean="0">
                <a:latin typeface="Times New Roman" pitchFamily="18" charset="0"/>
                <a:cs typeface="Times New Roman" pitchFamily="18" charset="0"/>
              </a:rPr>
              <a:t>((STACK_INIT_SIZE)*</a:t>
            </a:r>
            <a:r>
              <a:rPr lang="en-US" altLang="zh-CN" sz="2400" b="1" dirty="0" err="1" smtClean="0">
                <a:solidFill>
                  <a:schemeClr val="folHlink"/>
                </a:solidFill>
                <a:latin typeface="Times New Roman" pitchFamily="18" charset="0"/>
                <a:cs typeface="Times New Roman" pitchFamily="18" charset="0"/>
              </a:rPr>
              <a:t>sizeof</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SElemType</a:t>
            </a:r>
            <a:r>
              <a:rPr lang="en-US" altLang="zh-CN" sz="2400" b="1" dirty="0" smtClean="0">
                <a:latin typeface="Times New Roman" pitchFamily="18" charset="0"/>
                <a:cs typeface="Times New Roman" pitchFamily="18" charset="0"/>
              </a:rPr>
              <a:t>));</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if</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	exit(OVERFLOW);</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err="1" smtClean="0">
                <a:latin typeface="Times New Roman" pitchFamily="18" charset="0"/>
                <a:cs typeface="Times New Roman" pitchFamily="18" charset="0"/>
              </a:rPr>
              <a:t>S.top</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空栈</a:t>
            </a:r>
          </a:p>
          <a:p>
            <a:pPr eaLnBrk="1" hangingPunct="1">
              <a:lnSpc>
                <a:spcPct val="80000"/>
              </a:lnSpc>
              <a:buFont typeface="Wingdings" pitchFamily="2" charset="2"/>
              <a:buNone/>
            </a:pPr>
            <a:r>
              <a:rPr lang="zh-CN" altLang="en-US" sz="2400" b="1" dirty="0" smtClean="0">
                <a:latin typeface="Times New Roman" pitchFamily="18" charset="0"/>
                <a:cs typeface="Times New Roman" pitchFamily="18" charset="0"/>
              </a:rPr>
              <a:t>	</a:t>
            </a:r>
            <a:r>
              <a:rPr lang="en-US" altLang="zh-CN" sz="2400" b="1" dirty="0" err="1" smtClean="0">
                <a:latin typeface="Times New Roman" pitchFamily="18" charset="0"/>
                <a:cs typeface="Times New Roman" pitchFamily="18" charset="0"/>
              </a:rPr>
              <a:t>S.stacksize</a:t>
            </a:r>
            <a:r>
              <a:rPr lang="en-US" altLang="zh-CN" sz="2400" b="1" dirty="0" smtClean="0">
                <a:latin typeface="Times New Roman" pitchFamily="18" charset="0"/>
                <a:cs typeface="Times New Roman" pitchFamily="18" charset="0"/>
              </a:rPr>
              <a:t>=STACK_INIT_SIZE;</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栈的初始容量分配</a:t>
            </a:r>
          </a:p>
          <a:p>
            <a:pPr eaLnBrk="1" hangingPunct="1">
              <a:lnSpc>
                <a:spcPct val="80000"/>
              </a:lnSpc>
              <a:buFont typeface="Wingdings" pitchFamily="2" charset="2"/>
              <a:buNone/>
            </a:pPr>
            <a:r>
              <a:rPr lang="zh-CN" altLang="en-US"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return</a:t>
            </a:r>
            <a:r>
              <a:rPr lang="en-US" altLang="zh-CN" sz="2400" b="1" dirty="0" smtClean="0">
                <a:latin typeface="Times New Roman" pitchFamily="18" charset="0"/>
                <a:cs typeface="Times New Roman" pitchFamily="18" charset="0"/>
              </a:rPr>
              <a:t> OK;</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a:t>
            </a:r>
            <a:r>
              <a:rPr lang="en-US" altLang="zh-CN" sz="2400" b="1" dirty="0" smtClean="0">
                <a:solidFill>
                  <a:srgbClr val="00B050"/>
                </a:solidFill>
                <a:latin typeface="Times New Roman" pitchFamily="18" charset="0"/>
                <a:cs typeface="Times New Roman" pitchFamily="18" charset="0"/>
              </a:rPr>
              <a:t>//</a:t>
            </a:r>
            <a:r>
              <a:rPr lang="en-US" altLang="zh-CN" sz="2400" b="1" dirty="0" err="1" smtClean="0">
                <a:solidFill>
                  <a:srgbClr val="00B050"/>
                </a:solidFill>
                <a:latin typeface="Times New Roman" pitchFamily="18" charset="0"/>
                <a:cs typeface="Times New Roman" pitchFamily="18" charset="0"/>
              </a:rPr>
              <a:t>InitStack</a:t>
            </a:r>
            <a:endParaRPr lang="en-US" altLang="zh-CN" sz="2400" b="1" dirty="0" smtClean="0">
              <a:solidFill>
                <a:srgbClr val="00B050"/>
              </a:solidFill>
              <a:latin typeface="Times New Roman" pitchFamily="18" charset="0"/>
              <a:cs typeface="Times New Roman" pitchFamily="18" charset="0"/>
            </a:endParaRP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Status </a:t>
            </a:r>
            <a:r>
              <a:rPr lang="en-US" altLang="zh-CN" sz="2400" b="1" dirty="0" err="1" smtClean="0">
                <a:latin typeface="Times New Roman" pitchFamily="18" charset="0"/>
                <a:cs typeface="Times New Roman" pitchFamily="18" charset="0"/>
              </a:rPr>
              <a:t>DestroyStack</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SqStack</a:t>
            </a:r>
            <a:r>
              <a:rPr lang="en-US" altLang="zh-CN" sz="2400" b="1" dirty="0" smtClean="0">
                <a:latin typeface="Times New Roman" pitchFamily="18" charset="0"/>
                <a:cs typeface="Times New Roman" pitchFamily="18" charset="0"/>
              </a:rPr>
              <a:t> &amp;S)</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if</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free(</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return</a:t>
            </a:r>
            <a:r>
              <a:rPr lang="en-US" altLang="zh-CN" sz="2400" b="1" dirty="0" smtClean="0">
                <a:solidFill>
                  <a:schemeClr val="tx2"/>
                </a:solidFill>
                <a:latin typeface="Times New Roman" pitchFamily="18" charset="0"/>
                <a:cs typeface="Times New Roman" pitchFamily="18" charset="0"/>
              </a:rPr>
              <a:t> </a:t>
            </a:r>
            <a:r>
              <a:rPr lang="en-US" altLang="zh-CN" sz="2400" b="1" dirty="0" smtClean="0">
                <a:latin typeface="Times New Roman" pitchFamily="18" charset="0"/>
                <a:cs typeface="Times New Roman" pitchFamily="18" charset="0"/>
              </a:rPr>
              <a:t>OK;</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a:t>
            </a:r>
          </a:p>
        </p:txBody>
      </p:sp>
      <p:sp>
        <p:nvSpPr>
          <p:cNvPr id="18434" name="Rectangle 2"/>
          <p:cNvSpPr>
            <a:spLocks noGrp="1" noChangeArrowheads="1"/>
          </p:cNvSpPr>
          <p:nvPr>
            <p:ph type="title"/>
          </p:nvPr>
        </p:nvSpPr>
        <p:spPr/>
        <p:txBody>
          <a:bodyPr/>
          <a:lstStyle/>
          <a:p>
            <a:pPr eaLnBrk="1" hangingPunct="1"/>
            <a:r>
              <a:rPr lang="zh-CN" altLang="en-US" sz="3600" dirty="0" smtClean="0"/>
              <a:t>顺序栈的基本操作</a:t>
            </a:r>
            <a:r>
              <a:rPr lang="en-US" altLang="zh-CN" sz="3600" dirty="0" smtClean="0"/>
              <a:t>(1)</a:t>
            </a:r>
          </a:p>
        </p:txBody>
      </p:sp>
    </p:spTree>
    <p:extLst>
      <p:ext uri="{BB962C8B-B14F-4D97-AF65-F5344CB8AC3E}">
        <p14:creationId xmlns:p14="http://schemas.microsoft.com/office/powerpoint/2010/main" val="2728488561"/>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929109" y="365126"/>
            <a:ext cx="7522560" cy="596760"/>
          </a:xfrm>
        </p:spPr>
        <p:txBody>
          <a:bodyPr/>
          <a:lstStyle/>
          <a:p>
            <a:pPr eaLnBrk="1" hangingPunct="1"/>
            <a:r>
              <a:rPr lang="zh-CN" altLang="en-US" dirty="0" smtClean="0"/>
              <a:t>循环队列入队列和出队列示意图</a:t>
            </a:r>
          </a:p>
        </p:txBody>
      </p:sp>
      <p:sp>
        <p:nvSpPr>
          <p:cNvPr id="108547" name="AutoShape 6"/>
          <p:cNvSpPr>
            <a:spLocks noChangeArrowheads="1"/>
          </p:cNvSpPr>
          <p:nvPr/>
        </p:nvSpPr>
        <p:spPr bwMode="auto">
          <a:xfrm>
            <a:off x="1070161" y="2538413"/>
            <a:ext cx="2276870" cy="21653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8548" name="Line 7"/>
          <p:cNvSpPr>
            <a:spLocks noChangeShapeType="1"/>
          </p:cNvSpPr>
          <p:nvPr/>
        </p:nvSpPr>
        <p:spPr bwMode="auto">
          <a:xfrm>
            <a:off x="1066986" y="3606800"/>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8549" name="Line 8"/>
          <p:cNvSpPr>
            <a:spLocks noChangeShapeType="1"/>
          </p:cNvSpPr>
          <p:nvPr/>
        </p:nvSpPr>
        <p:spPr bwMode="auto">
          <a:xfrm>
            <a:off x="2645235" y="3643313"/>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8550" name="Line 9"/>
          <p:cNvSpPr>
            <a:spLocks noChangeShapeType="1"/>
          </p:cNvSpPr>
          <p:nvPr/>
        </p:nvSpPr>
        <p:spPr bwMode="auto">
          <a:xfrm>
            <a:off x="1635410" y="2692401"/>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8551" name="Line 10"/>
          <p:cNvSpPr>
            <a:spLocks noChangeShapeType="1"/>
          </p:cNvSpPr>
          <p:nvPr/>
        </p:nvSpPr>
        <p:spPr bwMode="auto">
          <a:xfrm>
            <a:off x="2511862" y="3954464"/>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8552" name="Line 11"/>
          <p:cNvSpPr>
            <a:spLocks noChangeShapeType="1"/>
          </p:cNvSpPr>
          <p:nvPr/>
        </p:nvSpPr>
        <p:spPr bwMode="auto">
          <a:xfrm flipH="1">
            <a:off x="2464228" y="2711451"/>
            <a:ext cx="369952"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8553" name="Line 12"/>
          <p:cNvSpPr>
            <a:spLocks noChangeShapeType="1"/>
          </p:cNvSpPr>
          <p:nvPr/>
        </p:nvSpPr>
        <p:spPr bwMode="auto">
          <a:xfrm flipH="1">
            <a:off x="1592540" y="3989389"/>
            <a:ext cx="369951"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8554" name="Text Box 16"/>
          <p:cNvSpPr txBox="1">
            <a:spLocks noChangeArrowheads="1"/>
          </p:cNvSpPr>
          <p:nvPr/>
        </p:nvSpPr>
        <p:spPr bwMode="auto">
          <a:xfrm>
            <a:off x="2399130" y="331152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0</a:t>
            </a:r>
            <a:endParaRPr kumimoji="1" lang="en-US" altLang="zh-CN" sz="2000">
              <a:latin typeface="Times New Roman" pitchFamily="18" charset="0"/>
            </a:endParaRPr>
          </a:p>
        </p:txBody>
      </p:sp>
      <p:sp>
        <p:nvSpPr>
          <p:cNvPr id="108555" name="Text Box 17"/>
          <p:cNvSpPr txBox="1">
            <a:spLocks noChangeArrowheads="1"/>
          </p:cNvSpPr>
          <p:nvPr/>
        </p:nvSpPr>
        <p:spPr bwMode="auto">
          <a:xfrm>
            <a:off x="2394366" y="360997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1</a:t>
            </a:r>
            <a:endParaRPr kumimoji="1" lang="en-US" altLang="zh-CN" sz="2000">
              <a:latin typeface="Times New Roman" pitchFamily="18" charset="0"/>
            </a:endParaRPr>
          </a:p>
        </p:txBody>
      </p:sp>
      <p:sp>
        <p:nvSpPr>
          <p:cNvPr id="108556" name="Text Box 18"/>
          <p:cNvSpPr txBox="1">
            <a:spLocks noChangeArrowheads="1"/>
          </p:cNvSpPr>
          <p:nvPr/>
        </p:nvSpPr>
        <p:spPr bwMode="auto">
          <a:xfrm>
            <a:off x="2094277" y="3763963"/>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2</a:t>
            </a:r>
            <a:endParaRPr kumimoji="1" lang="en-US" altLang="zh-CN" sz="2000">
              <a:latin typeface="Times New Roman" pitchFamily="18" charset="0"/>
            </a:endParaRPr>
          </a:p>
        </p:txBody>
      </p:sp>
      <p:sp>
        <p:nvSpPr>
          <p:cNvPr id="108557" name="Text Box 19"/>
          <p:cNvSpPr txBox="1">
            <a:spLocks noChangeArrowheads="1"/>
          </p:cNvSpPr>
          <p:nvPr/>
        </p:nvSpPr>
        <p:spPr bwMode="auto">
          <a:xfrm>
            <a:off x="1775133" y="3592514"/>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3</a:t>
            </a:r>
            <a:endParaRPr kumimoji="1" lang="en-US" altLang="zh-CN" sz="2000">
              <a:latin typeface="Times New Roman" pitchFamily="18" charset="0"/>
            </a:endParaRPr>
          </a:p>
        </p:txBody>
      </p:sp>
      <p:sp>
        <p:nvSpPr>
          <p:cNvPr id="108558" name="Text Box 20"/>
          <p:cNvSpPr txBox="1">
            <a:spLocks noChangeArrowheads="1"/>
          </p:cNvSpPr>
          <p:nvPr/>
        </p:nvSpPr>
        <p:spPr bwMode="auto">
          <a:xfrm>
            <a:off x="1792599" y="3305175"/>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4</a:t>
            </a:r>
            <a:endParaRPr kumimoji="1" lang="en-US" altLang="zh-CN" sz="2000">
              <a:latin typeface="Times New Roman" pitchFamily="18" charset="0"/>
            </a:endParaRPr>
          </a:p>
        </p:txBody>
      </p:sp>
      <p:sp>
        <p:nvSpPr>
          <p:cNvPr id="108559" name="Text Box 21"/>
          <p:cNvSpPr txBox="1">
            <a:spLocks noChangeArrowheads="1"/>
          </p:cNvSpPr>
          <p:nvPr/>
        </p:nvSpPr>
        <p:spPr bwMode="auto">
          <a:xfrm>
            <a:off x="2092689" y="3151189"/>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5</a:t>
            </a:r>
            <a:endParaRPr kumimoji="1" lang="en-US" altLang="zh-CN" sz="2000">
              <a:latin typeface="Times New Roman" pitchFamily="18" charset="0"/>
            </a:endParaRPr>
          </a:p>
        </p:txBody>
      </p:sp>
      <p:sp>
        <p:nvSpPr>
          <p:cNvPr id="108560" name="Line 22"/>
          <p:cNvSpPr>
            <a:spLocks noChangeShapeType="1"/>
          </p:cNvSpPr>
          <p:nvPr/>
        </p:nvSpPr>
        <p:spPr bwMode="auto">
          <a:xfrm flipH="1">
            <a:off x="3353382" y="3276600"/>
            <a:ext cx="533493" cy="1920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8561" name="Text Box 23"/>
          <p:cNvSpPr txBox="1">
            <a:spLocks noChangeArrowheads="1"/>
          </p:cNvSpPr>
          <p:nvPr/>
        </p:nvSpPr>
        <p:spPr bwMode="auto">
          <a:xfrm>
            <a:off x="3929746" y="3048000"/>
            <a:ext cx="577950" cy="431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rear</a:t>
            </a:r>
          </a:p>
        </p:txBody>
      </p:sp>
      <p:sp>
        <p:nvSpPr>
          <p:cNvPr id="108562" name="Line 24"/>
          <p:cNvSpPr>
            <a:spLocks noChangeShapeType="1"/>
          </p:cNvSpPr>
          <p:nvPr/>
        </p:nvSpPr>
        <p:spPr bwMode="auto">
          <a:xfrm flipH="1">
            <a:off x="3277169" y="3048001"/>
            <a:ext cx="611294" cy="2524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8563" name="Text Box 25"/>
          <p:cNvSpPr txBox="1">
            <a:spLocks noChangeArrowheads="1"/>
          </p:cNvSpPr>
          <p:nvPr/>
        </p:nvSpPr>
        <p:spPr bwMode="auto">
          <a:xfrm>
            <a:off x="3920219" y="2819401"/>
            <a:ext cx="676392"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front</a:t>
            </a:r>
          </a:p>
        </p:txBody>
      </p:sp>
      <p:sp>
        <p:nvSpPr>
          <p:cNvPr id="108564" name="Text Box 26"/>
          <p:cNvSpPr txBox="1">
            <a:spLocks noChangeArrowheads="1"/>
          </p:cNvSpPr>
          <p:nvPr/>
        </p:nvSpPr>
        <p:spPr bwMode="auto">
          <a:xfrm>
            <a:off x="1489333" y="4887914"/>
            <a:ext cx="1206710" cy="396875"/>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zh-CN" altLang="en-US" sz="2000" b="1">
                <a:latin typeface="Times New Roman" pitchFamily="18" charset="0"/>
                <a:ea typeface="楷体_GB2312" pitchFamily="49" charset="-122"/>
              </a:rPr>
              <a:t>初始状态</a:t>
            </a:r>
          </a:p>
        </p:txBody>
      </p:sp>
      <p:sp>
        <p:nvSpPr>
          <p:cNvPr id="108565" name="Rectangle 29"/>
          <p:cNvSpPr>
            <a:spLocks noChangeArrowheads="1"/>
          </p:cNvSpPr>
          <p:nvPr/>
        </p:nvSpPr>
        <p:spPr bwMode="auto">
          <a:xfrm>
            <a:off x="457280" y="5334000"/>
            <a:ext cx="426000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kumimoji="1" lang="zh-CN" altLang="en-US" sz="2400" b="1">
                <a:solidFill>
                  <a:srgbClr val="FF0000"/>
                </a:solidFill>
                <a:ea typeface="楷体_GB2312" pitchFamily="49" charset="-122"/>
              </a:rPr>
              <a:t>队列空： </a:t>
            </a:r>
            <a:r>
              <a:rPr kumimoji="1" lang="en-US" altLang="zh-CN" sz="2400" b="1">
                <a:solidFill>
                  <a:srgbClr val="FF0000"/>
                </a:solidFill>
                <a:ea typeface="楷体_GB2312" pitchFamily="49" charset="-122"/>
              </a:rPr>
              <a:t>Q.front==Q.rear</a:t>
            </a:r>
          </a:p>
        </p:txBody>
      </p:sp>
    </p:spTree>
    <p:extLst>
      <p:ext uri="{BB962C8B-B14F-4D97-AF65-F5344CB8AC3E}">
        <p14:creationId xmlns:p14="http://schemas.microsoft.com/office/powerpoint/2010/main" val="33488583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929109" y="365126"/>
            <a:ext cx="7496434" cy="596760"/>
          </a:xfrm>
        </p:spPr>
        <p:txBody>
          <a:bodyPr/>
          <a:lstStyle/>
          <a:p>
            <a:pPr eaLnBrk="1" hangingPunct="1"/>
            <a:r>
              <a:rPr lang="zh-CN" altLang="en-US" dirty="0" smtClean="0"/>
              <a:t>循环队列入队列和出队列示意图</a:t>
            </a:r>
          </a:p>
        </p:txBody>
      </p:sp>
      <p:sp>
        <p:nvSpPr>
          <p:cNvPr id="109571" name="Rectangle 6"/>
          <p:cNvSpPr>
            <a:spLocks noChangeArrowheads="1"/>
          </p:cNvSpPr>
          <p:nvPr/>
        </p:nvSpPr>
        <p:spPr bwMode="auto">
          <a:xfrm>
            <a:off x="2667463" y="3048001"/>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J1</a:t>
            </a:r>
          </a:p>
        </p:txBody>
      </p:sp>
      <p:sp>
        <p:nvSpPr>
          <p:cNvPr id="109572" name="AutoShape 7"/>
          <p:cNvSpPr>
            <a:spLocks noChangeArrowheads="1"/>
          </p:cNvSpPr>
          <p:nvPr/>
        </p:nvSpPr>
        <p:spPr bwMode="auto">
          <a:xfrm>
            <a:off x="1070161" y="2538413"/>
            <a:ext cx="2276870" cy="21653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9573" name="Line 8"/>
          <p:cNvSpPr>
            <a:spLocks noChangeShapeType="1"/>
          </p:cNvSpPr>
          <p:nvPr/>
        </p:nvSpPr>
        <p:spPr bwMode="auto">
          <a:xfrm>
            <a:off x="1066986" y="3606800"/>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9574" name="Line 9"/>
          <p:cNvSpPr>
            <a:spLocks noChangeShapeType="1"/>
          </p:cNvSpPr>
          <p:nvPr/>
        </p:nvSpPr>
        <p:spPr bwMode="auto">
          <a:xfrm>
            <a:off x="2645235" y="3643313"/>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9575" name="Line 10"/>
          <p:cNvSpPr>
            <a:spLocks noChangeShapeType="1"/>
          </p:cNvSpPr>
          <p:nvPr/>
        </p:nvSpPr>
        <p:spPr bwMode="auto">
          <a:xfrm>
            <a:off x="1635410" y="2692401"/>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9576" name="Line 11"/>
          <p:cNvSpPr>
            <a:spLocks noChangeShapeType="1"/>
          </p:cNvSpPr>
          <p:nvPr/>
        </p:nvSpPr>
        <p:spPr bwMode="auto">
          <a:xfrm>
            <a:off x="2511862" y="3954464"/>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9577" name="Line 12"/>
          <p:cNvSpPr>
            <a:spLocks noChangeShapeType="1"/>
          </p:cNvSpPr>
          <p:nvPr/>
        </p:nvSpPr>
        <p:spPr bwMode="auto">
          <a:xfrm flipH="1">
            <a:off x="2464228" y="2711451"/>
            <a:ext cx="369952"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9578" name="Line 13"/>
          <p:cNvSpPr>
            <a:spLocks noChangeShapeType="1"/>
          </p:cNvSpPr>
          <p:nvPr/>
        </p:nvSpPr>
        <p:spPr bwMode="auto">
          <a:xfrm flipH="1">
            <a:off x="1592540" y="3989389"/>
            <a:ext cx="369951"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9579" name="Text Box 14"/>
          <p:cNvSpPr txBox="1">
            <a:spLocks noChangeArrowheads="1"/>
          </p:cNvSpPr>
          <p:nvPr/>
        </p:nvSpPr>
        <p:spPr bwMode="auto">
          <a:xfrm>
            <a:off x="2399130" y="331152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0</a:t>
            </a:r>
            <a:endParaRPr kumimoji="1" lang="en-US" altLang="zh-CN" sz="2000">
              <a:latin typeface="Times New Roman" pitchFamily="18" charset="0"/>
            </a:endParaRPr>
          </a:p>
        </p:txBody>
      </p:sp>
      <p:sp>
        <p:nvSpPr>
          <p:cNvPr id="109580" name="Text Box 15"/>
          <p:cNvSpPr txBox="1">
            <a:spLocks noChangeArrowheads="1"/>
          </p:cNvSpPr>
          <p:nvPr/>
        </p:nvSpPr>
        <p:spPr bwMode="auto">
          <a:xfrm>
            <a:off x="2394366" y="360997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1</a:t>
            </a:r>
            <a:endParaRPr kumimoji="1" lang="en-US" altLang="zh-CN" sz="2000">
              <a:latin typeface="Times New Roman" pitchFamily="18" charset="0"/>
            </a:endParaRPr>
          </a:p>
        </p:txBody>
      </p:sp>
      <p:sp>
        <p:nvSpPr>
          <p:cNvPr id="109581" name="Text Box 16"/>
          <p:cNvSpPr txBox="1">
            <a:spLocks noChangeArrowheads="1"/>
          </p:cNvSpPr>
          <p:nvPr/>
        </p:nvSpPr>
        <p:spPr bwMode="auto">
          <a:xfrm>
            <a:off x="2094277" y="3763963"/>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2</a:t>
            </a:r>
            <a:endParaRPr kumimoji="1" lang="en-US" altLang="zh-CN" sz="2000">
              <a:latin typeface="Times New Roman" pitchFamily="18" charset="0"/>
            </a:endParaRPr>
          </a:p>
        </p:txBody>
      </p:sp>
      <p:sp>
        <p:nvSpPr>
          <p:cNvPr id="109582" name="Text Box 17"/>
          <p:cNvSpPr txBox="1">
            <a:spLocks noChangeArrowheads="1"/>
          </p:cNvSpPr>
          <p:nvPr/>
        </p:nvSpPr>
        <p:spPr bwMode="auto">
          <a:xfrm>
            <a:off x="1775133" y="3592514"/>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3</a:t>
            </a:r>
            <a:endParaRPr kumimoji="1" lang="en-US" altLang="zh-CN" sz="2000">
              <a:latin typeface="Times New Roman" pitchFamily="18" charset="0"/>
            </a:endParaRPr>
          </a:p>
        </p:txBody>
      </p:sp>
      <p:sp>
        <p:nvSpPr>
          <p:cNvPr id="109583" name="Text Box 18"/>
          <p:cNvSpPr txBox="1">
            <a:spLocks noChangeArrowheads="1"/>
          </p:cNvSpPr>
          <p:nvPr/>
        </p:nvSpPr>
        <p:spPr bwMode="auto">
          <a:xfrm>
            <a:off x="1792599" y="3305175"/>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4</a:t>
            </a:r>
            <a:endParaRPr kumimoji="1" lang="en-US" altLang="zh-CN" sz="2000">
              <a:latin typeface="Times New Roman" pitchFamily="18" charset="0"/>
            </a:endParaRPr>
          </a:p>
        </p:txBody>
      </p:sp>
      <p:sp>
        <p:nvSpPr>
          <p:cNvPr id="109584" name="Text Box 19"/>
          <p:cNvSpPr txBox="1">
            <a:spLocks noChangeArrowheads="1"/>
          </p:cNvSpPr>
          <p:nvPr/>
        </p:nvSpPr>
        <p:spPr bwMode="auto">
          <a:xfrm>
            <a:off x="2092689" y="3151189"/>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5</a:t>
            </a:r>
            <a:endParaRPr kumimoji="1" lang="en-US" altLang="zh-CN" sz="2000">
              <a:latin typeface="Times New Roman" pitchFamily="18" charset="0"/>
            </a:endParaRPr>
          </a:p>
        </p:txBody>
      </p:sp>
      <p:sp>
        <p:nvSpPr>
          <p:cNvPr id="109585" name="Line 20"/>
          <p:cNvSpPr>
            <a:spLocks noChangeShapeType="1"/>
          </p:cNvSpPr>
          <p:nvPr/>
        </p:nvSpPr>
        <p:spPr bwMode="auto">
          <a:xfrm flipH="1">
            <a:off x="3180316" y="4191000"/>
            <a:ext cx="4779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9586" name="Text Box 21"/>
          <p:cNvSpPr txBox="1">
            <a:spLocks noChangeArrowheads="1"/>
          </p:cNvSpPr>
          <p:nvPr/>
        </p:nvSpPr>
        <p:spPr bwMode="auto">
          <a:xfrm>
            <a:off x="3658235" y="3962400"/>
            <a:ext cx="577950" cy="431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rear</a:t>
            </a:r>
          </a:p>
        </p:txBody>
      </p:sp>
      <p:sp>
        <p:nvSpPr>
          <p:cNvPr id="109587" name="Line 22"/>
          <p:cNvSpPr>
            <a:spLocks noChangeShapeType="1"/>
          </p:cNvSpPr>
          <p:nvPr/>
        </p:nvSpPr>
        <p:spPr bwMode="auto">
          <a:xfrm flipH="1">
            <a:off x="3277169" y="3048001"/>
            <a:ext cx="611294" cy="2524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09588" name="Text Box 23"/>
          <p:cNvSpPr txBox="1">
            <a:spLocks noChangeArrowheads="1"/>
          </p:cNvSpPr>
          <p:nvPr/>
        </p:nvSpPr>
        <p:spPr bwMode="auto">
          <a:xfrm>
            <a:off x="3920219" y="2819401"/>
            <a:ext cx="676392"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front</a:t>
            </a:r>
          </a:p>
        </p:txBody>
      </p:sp>
      <p:sp>
        <p:nvSpPr>
          <p:cNvPr id="109589" name="Rectangle 25"/>
          <p:cNvSpPr>
            <a:spLocks noChangeArrowheads="1"/>
          </p:cNvSpPr>
          <p:nvPr/>
        </p:nvSpPr>
        <p:spPr bwMode="auto">
          <a:xfrm>
            <a:off x="457280" y="5334000"/>
            <a:ext cx="6636902"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kumimoji="1" lang="zh-CN" altLang="en-US" sz="2400" b="1">
                <a:solidFill>
                  <a:srgbClr val="FF0000"/>
                </a:solidFill>
                <a:ea typeface="楷体_GB2312" pitchFamily="49" charset="-122"/>
              </a:rPr>
              <a:t>入队列：</a:t>
            </a:r>
            <a:r>
              <a:rPr kumimoji="1" lang="en-US" altLang="zh-CN" sz="2400" b="1">
                <a:solidFill>
                  <a:srgbClr val="FF0000"/>
                </a:solidFill>
                <a:ea typeface="楷体_GB2312" pitchFamily="49" charset="-122"/>
              </a:rPr>
              <a:t>Q.rear=(Q.rear+1)%MAXQSIZE</a:t>
            </a:r>
          </a:p>
        </p:txBody>
      </p:sp>
    </p:spTree>
    <p:extLst>
      <p:ext uri="{BB962C8B-B14F-4D97-AF65-F5344CB8AC3E}">
        <p14:creationId xmlns:p14="http://schemas.microsoft.com/office/powerpoint/2010/main" val="29064190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6"/>
          <p:cNvSpPr>
            <a:spLocks noChangeArrowheads="1"/>
          </p:cNvSpPr>
          <p:nvPr/>
        </p:nvSpPr>
        <p:spPr bwMode="auto">
          <a:xfrm>
            <a:off x="3138108" y="2429439"/>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J1</a:t>
            </a:r>
          </a:p>
        </p:txBody>
      </p:sp>
      <p:sp>
        <p:nvSpPr>
          <p:cNvPr id="110596" name="AutoShape 7"/>
          <p:cNvSpPr>
            <a:spLocks noChangeArrowheads="1"/>
          </p:cNvSpPr>
          <p:nvPr/>
        </p:nvSpPr>
        <p:spPr bwMode="auto">
          <a:xfrm>
            <a:off x="1540806" y="1919851"/>
            <a:ext cx="2276870" cy="21653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0597" name="Line 8"/>
          <p:cNvSpPr>
            <a:spLocks noChangeShapeType="1"/>
          </p:cNvSpPr>
          <p:nvPr/>
        </p:nvSpPr>
        <p:spPr bwMode="auto">
          <a:xfrm>
            <a:off x="1537631" y="2988238"/>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0598" name="Line 9"/>
          <p:cNvSpPr>
            <a:spLocks noChangeShapeType="1"/>
          </p:cNvSpPr>
          <p:nvPr/>
        </p:nvSpPr>
        <p:spPr bwMode="auto">
          <a:xfrm>
            <a:off x="3115880" y="3024751"/>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0599" name="Line 10"/>
          <p:cNvSpPr>
            <a:spLocks noChangeShapeType="1"/>
          </p:cNvSpPr>
          <p:nvPr/>
        </p:nvSpPr>
        <p:spPr bwMode="auto">
          <a:xfrm>
            <a:off x="2106055" y="2073839"/>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0600" name="Line 11"/>
          <p:cNvSpPr>
            <a:spLocks noChangeShapeType="1"/>
          </p:cNvSpPr>
          <p:nvPr/>
        </p:nvSpPr>
        <p:spPr bwMode="auto">
          <a:xfrm>
            <a:off x="2982507" y="3335902"/>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0601" name="Line 12"/>
          <p:cNvSpPr>
            <a:spLocks noChangeShapeType="1"/>
          </p:cNvSpPr>
          <p:nvPr/>
        </p:nvSpPr>
        <p:spPr bwMode="auto">
          <a:xfrm flipH="1">
            <a:off x="2934873" y="2092889"/>
            <a:ext cx="369952"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0602" name="Line 13"/>
          <p:cNvSpPr>
            <a:spLocks noChangeShapeType="1"/>
          </p:cNvSpPr>
          <p:nvPr/>
        </p:nvSpPr>
        <p:spPr bwMode="auto">
          <a:xfrm flipH="1">
            <a:off x="2063185" y="3370827"/>
            <a:ext cx="369951"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0603" name="Text Box 14"/>
          <p:cNvSpPr txBox="1">
            <a:spLocks noChangeArrowheads="1"/>
          </p:cNvSpPr>
          <p:nvPr/>
        </p:nvSpPr>
        <p:spPr bwMode="auto">
          <a:xfrm>
            <a:off x="2869775" y="2692963"/>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0</a:t>
            </a:r>
            <a:endParaRPr kumimoji="1" lang="en-US" altLang="zh-CN" sz="2000">
              <a:latin typeface="Times New Roman" pitchFamily="18" charset="0"/>
            </a:endParaRPr>
          </a:p>
        </p:txBody>
      </p:sp>
      <p:sp>
        <p:nvSpPr>
          <p:cNvPr id="110604" name="Text Box 15"/>
          <p:cNvSpPr txBox="1">
            <a:spLocks noChangeArrowheads="1"/>
          </p:cNvSpPr>
          <p:nvPr/>
        </p:nvSpPr>
        <p:spPr bwMode="auto">
          <a:xfrm>
            <a:off x="2865011" y="2991413"/>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1</a:t>
            </a:r>
            <a:endParaRPr kumimoji="1" lang="en-US" altLang="zh-CN" sz="2000">
              <a:latin typeface="Times New Roman" pitchFamily="18" charset="0"/>
            </a:endParaRPr>
          </a:p>
        </p:txBody>
      </p:sp>
      <p:sp>
        <p:nvSpPr>
          <p:cNvPr id="110605" name="Text Box 16"/>
          <p:cNvSpPr txBox="1">
            <a:spLocks noChangeArrowheads="1"/>
          </p:cNvSpPr>
          <p:nvPr/>
        </p:nvSpPr>
        <p:spPr bwMode="auto">
          <a:xfrm>
            <a:off x="2564922" y="3145401"/>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2</a:t>
            </a:r>
            <a:endParaRPr kumimoji="1" lang="en-US" altLang="zh-CN" sz="2000">
              <a:latin typeface="Times New Roman" pitchFamily="18" charset="0"/>
            </a:endParaRPr>
          </a:p>
        </p:txBody>
      </p:sp>
      <p:sp>
        <p:nvSpPr>
          <p:cNvPr id="110606" name="Text Box 17"/>
          <p:cNvSpPr txBox="1">
            <a:spLocks noChangeArrowheads="1"/>
          </p:cNvSpPr>
          <p:nvPr/>
        </p:nvSpPr>
        <p:spPr bwMode="auto">
          <a:xfrm>
            <a:off x="2245778" y="2973952"/>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3</a:t>
            </a:r>
            <a:endParaRPr kumimoji="1" lang="en-US" altLang="zh-CN" sz="2000">
              <a:latin typeface="Times New Roman" pitchFamily="18" charset="0"/>
            </a:endParaRPr>
          </a:p>
        </p:txBody>
      </p:sp>
      <p:sp>
        <p:nvSpPr>
          <p:cNvPr id="110607" name="Text Box 18"/>
          <p:cNvSpPr txBox="1">
            <a:spLocks noChangeArrowheads="1"/>
          </p:cNvSpPr>
          <p:nvPr/>
        </p:nvSpPr>
        <p:spPr bwMode="auto">
          <a:xfrm>
            <a:off x="2263244" y="2686613"/>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4</a:t>
            </a:r>
            <a:endParaRPr kumimoji="1" lang="en-US" altLang="zh-CN" sz="2000">
              <a:latin typeface="Times New Roman" pitchFamily="18" charset="0"/>
            </a:endParaRPr>
          </a:p>
        </p:txBody>
      </p:sp>
      <p:sp>
        <p:nvSpPr>
          <p:cNvPr id="110608" name="Text Box 19"/>
          <p:cNvSpPr txBox="1">
            <a:spLocks noChangeArrowheads="1"/>
          </p:cNvSpPr>
          <p:nvPr/>
        </p:nvSpPr>
        <p:spPr bwMode="auto">
          <a:xfrm>
            <a:off x="2563334" y="2532627"/>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5</a:t>
            </a:r>
            <a:endParaRPr kumimoji="1" lang="en-US" altLang="zh-CN" sz="2000">
              <a:latin typeface="Times New Roman" pitchFamily="18" charset="0"/>
            </a:endParaRPr>
          </a:p>
        </p:txBody>
      </p:sp>
      <p:sp>
        <p:nvSpPr>
          <p:cNvPr id="110609" name="Line 20"/>
          <p:cNvSpPr>
            <a:spLocks noChangeShapeType="1"/>
          </p:cNvSpPr>
          <p:nvPr/>
        </p:nvSpPr>
        <p:spPr bwMode="auto">
          <a:xfrm flipH="1" flipV="1">
            <a:off x="2833255" y="4105838"/>
            <a:ext cx="401708" cy="10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0610" name="Text Box 21"/>
          <p:cNvSpPr txBox="1">
            <a:spLocks noChangeArrowheads="1"/>
          </p:cNvSpPr>
          <p:nvPr/>
        </p:nvSpPr>
        <p:spPr bwMode="auto">
          <a:xfrm>
            <a:off x="3234963" y="3978838"/>
            <a:ext cx="577950" cy="431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rear</a:t>
            </a:r>
          </a:p>
        </p:txBody>
      </p:sp>
      <p:sp>
        <p:nvSpPr>
          <p:cNvPr id="110611" name="Line 22"/>
          <p:cNvSpPr>
            <a:spLocks noChangeShapeType="1"/>
          </p:cNvSpPr>
          <p:nvPr/>
        </p:nvSpPr>
        <p:spPr bwMode="auto">
          <a:xfrm flipH="1">
            <a:off x="3747814" y="2429439"/>
            <a:ext cx="611294" cy="2524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0612" name="Text Box 23"/>
          <p:cNvSpPr txBox="1">
            <a:spLocks noChangeArrowheads="1"/>
          </p:cNvSpPr>
          <p:nvPr/>
        </p:nvSpPr>
        <p:spPr bwMode="auto">
          <a:xfrm>
            <a:off x="4390864" y="2200839"/>
            <a:ext cx="676392"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front</a:t>
            </a:r>
          </a:p>
        </p:txBody>
      </p:sp>
      <p:sp>
        <p:nvSpPr>
          <p:cNvPr id="110613" name="Rectangle 25"/>
          <p:cNvSpPr>
            <a:spLocks noChangeArrowheads="1"/>
          </p:cNvSpPr>
          <p:nvPr/>
        </p:nvSpPr>
        <p:spPr bwMode="auto">
          <a:xfrm>
            <a:off x="3138108" y="3191438"/>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J2</a:t>
            </a:r>
          </a:p>
        </p:txBody>
      </p:sp>
      <p:sp>
        <p:nvSpPr>
          <p:cNvPr id="110614" name="Rectangle 26"/>
          <p:cNvSpPr>
            <a:spLocks noChangeArrowheads="1"/>
          </p:cNvSpPr>
          <p:nvPr/>
        </p:nvSpPr>
        <p:spPr bwMode="auto">
          <a:xfrm>
            <a:off x="927924" y="4715438"/>
            <a:ext cx="7284715"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kumimoji="1" lang="zh-CN" altLang="en-US" sz="2400" b="1">
                <a:solidFill>
                  <a:srgbClr val="FF0000"/>
                </a:solidFill>
                <a:ea typeface="楷体_GB2312" pitchFamily="49" charset="-122"/>
              </a:rPr>
              <a:t>入队列：</a:t>
            </a:r>
            <a:r>
              <a:rPr kumimoji="1" lang="en-US" altLang="zh-CN" sz="2400" b="1">
                <a:solidFill>
                  <a:srgbClr val="FF0000"/>
                </a:solidFill>
                <a:ea typeface="楷体_GB2312" pitchFamily="49" charset="-122"/>
              </a:rPr>
              <a:t>Q.rear=(Q.rear+1)%MAXQSIZE</a:t>
            </a:r>
          </a:p>
        </p:txBody>
      </p:sp>
      <p:sp>
        <p:nvSpPr>
          <p:cNvPr id="2" name="标题 1"/>
          <p:cNvSpPr>
            <a:spLocks noGrp="1"/>
          </p:cNvSpPr>
          <p:nvPr>
            <p:ph type="title"/>
          </p:nvPr>
        </p:nvSpPr>
        <p:spPr>
          <a:xfrm>
            <a:off x="929108" y="365126"/>
            <a:ext cx="6950867" cy="596760"/>
          </a:xfrm>
        </p:spPr>
        <p:txBody>
          <a:bodyPr/>
          <a:lstStyle/>
          <a:p>
            <a:r>
              <a:rPr lang="zh-CN" altLang="en-US" dirty="0"/>
              <a:t>循环队列入队列和出队列</a:t>
            </a:r>
            <a:r>
              <a:rPr lang="zh-CN" altLang="en-US" dirty="0" smtClean="0"/>
              <a:t>示意图</a:t>
            </a:r>
            <a:endParaRPr lang="zh-CN" altLang="en-US" dirty="0"/>
          </a:p>
        </p:txBody>
      </p:sp>
    </p:spTree>
    <p:extLst>
      <p:ext uri="{BB962C8B-B14F-4D97-AF65-F5344CB8AC3E}">
        <p14:creationId xmlns:p14="http://schemas.microsoft.com/office/powerpoint/2010/main" val="37713221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6"/>
          <p:cNvSpPr>
            <a:spLocks noChangeArrowheads="1"/>
          </p:cNvSpPr>
          <p:nvPr/>
        </p:nvSpPr>
        <p:spPr bwMode="auto">
          <a:xfrm>
            <a:off x="2667463" y="3048001"/>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J1</a:t>
            </a:r>
          </a:p>
        </p:txBody>
      </p:sp>
      <p:sp>
        <p:nvSpPr>
          <p:cNvPr id="111620" name="AutoShape 7"/>
          <p:cNvSpPr>
            <a:spLocks noChangeArrowheads="1"/>
          </p:cNvSpPr>
          <p:nvPr/>
        </p:nvSpPr>
        <p:spPr bwMode="auto">
          <a:xfrm>
            <a:off x="1070161" y="2538413"/>
            <a:ext cx="2276870" cy="21653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1621" name="Line 8"/>
          <p:cNvSpPr>
            <a:spLocks noChangeShapeType="1"/>
          </p:cNvSpPr>
          <p:nvPr/>
        </p:nvSpPr>
        <p:spPr bwMode="auto">
          <a:xfrm>
            <a:off x="1066986" y="3606800"/>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1622" name="Line 9"/>
          <p:cNvSpPr>
            <a:spLocks noChangeShapeType="1"/>
          </p:cNvSpPr>
          <p:nvPr/>
        </p:nvSpPr>
        <p:spPr bwMode="auto">
          <a:xfrm>
            <a:off x="2645235" y="3643313"/>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1623" name="Line 10"/>
          <p:cNvSpPr>
            <a:spLocks noChangeShapeType="1"/>
          </p:cNvSpPr>
          <p:nvPr/>
        </p:nvSpPr>
        <p:spPr bwMode="auto">
          <a:xfrm>
            <a:off x="1635410" y="2692401"/>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1624" name="Line 11"/>
          <p:cNvSpPr>
            <a:spLocks noChangeShapeType="1"/>
          </p:cNvSpPr>
          <p:nvPr/>
        </p:nvSpPr>
        <p:spPr bwMode="auto">
          <a:xfrm>
            <a:off x="2511862" y="3954464"/>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1625" name="Line 12"/>
          <p:cNvSpPr>
            <a:spLocks noChangeShapeType="1"/>
          </p:cNvSpPr>
          <p:nvPr/>
        </p:nvSpPr>
        <p:spPr bwMode="auto">
          <a:xfrm flipH="1">
            <a:off x="2464228" y="2711451"/>
            <a:ext cx="369952"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1626" name="Line 13"/>
          <p:cNvSpPr>
            <a:spLocks noChangeShapeType="1"/>
          </p:cNvSpPr>
          <p:nvPr/>
        </p:nvSpPr>
        <p:spPr bwMode="auto">
          <a:xfrm flipH="1">
            <a:off x="1592540" y="3989389"/>
            <a:ext cx="369951"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1627" name="Text Box 14"/>
          <p:cNvSpPr txBox="1">
            <a:spLocks noChangeArrowheads="1"/>
          </p:cNvSpPr>
          <p:nvPr/>
        </p:nvSpPr>
        <p:spPr bwMode="auto">
          <a:xfrm>
            <a:off x="2399130" y="331152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0</a:t>
            </a:r>
            <a:endParaRPr kumimoji="1" lang="en-US" altLang="zh-CN" sz="2000">
              <a:latin typeface="Times New Roman" pitchFamily="18" charset="0"/>
            </a:endParaRPr>
          </a:p>
        </p:txBody>
      </p:sp>
      <p:sp>
        <p:nvSpPr>
          <p:cNvPr id="111628" name="Text Box 15"/>
          <p:cNvSpPr txBox="1">
            <a:spLocks noChangeArrowheads="1"/>
          </p:cNvSpPr>
          <p:nvPr/>
        </p:nvSpPr>
        <p:spPr bwMode="auto">
          <a:xfrm>
            <a:off x="2394366" y="360997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1</a:t>
            </a:r>
            <a:endParaRPr kumimoji="1" lang="en-US" altLang="zh-CN" sz="2000">
              <a:latin typeface="Times New Roman" pitchFamily="18" charset="0"/>
            </a:endParaRPr>
          </a:p>
        </p:txBody>
      </p:sp>
      <p:sp>
        <p:nvSpPr>
          <p:cNvPr id="111629" name="Text Box 16"/>
          <p:cNvSpPr txBox="1">
            <a:spLocks noChangeArrowheads="1"/>
          </p:cNvSpPr>
          <p:nvPr/>
        </p:nvSpPr>
        <p:spPr bwMode="auto">
          <a:xfrm>
            <a:off x="2094277" y="3763963"/>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2</a:t>
            </a:r>
            <a:endParaRPr kumimoji="1" lang="en-US" altLang="zh-CN" sz="2000">
              <a:latin typeface="Times New Roman" pitchFamily="18" charset="0"/>
            </a:endParaRPr>
          </a:p>
        </p:txBody>
      </p:sp>
      <p:sp>
        <p:nvSpPr>
          <p:cNvPr id="111630" name="Text Box 17"/>
          <p:cNvSpPr txBox="1">
            <a:spLocks noChangeArrowheads="1"/>
          </p:cNvSpPr>
          <p:nvPr/>
        </p:nvSpPr>
        <p:spPr bwMode="auto">
          <a:xfrm>
            <a:off x="1775133" y="3592514"/>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3</a:t>
            </a:r>
            <a:endParaRPr kumimoji="1" lang="en-US" altLang="zh-CN" sz="2000">
              <a:latin typeface="Times New Roman" pitchFamily="18" charset="0"/>
            </a:endParaRPr>
          </a:p>
        </p:txBody>
      </p:sp>
      <p:sp>
        <p:nvSpPr>
          <p:cNvPr id="111631" name="Text Box 18"/>
          <p:cNvSpPr txBox="1">
            <a:spLocks noChangeArrowheads="1"/>
          </p:cNvSpPr>
          <p:nvPr/>
        </p:nvSpPr>
        <p:spPr bwMode="auto">
          <a:xfrm>
            <a:off x="1792599" y="3305175"/>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4</a:t>
            </a:r>
            <a:endParaRPr kumimoji="1" lang="en-US" altLang="zh-CN" sz="2000">
              <a:latin typeface="Times New Roman" pitchFamily="18" charset="0"/>
            </a:endParaRPr>
          </a:p>
        </p:txBody>
      </p:sp>
      <p:sp>
        <p:nvSpPr>
          <p:cNvPr id="111632" name="Text Box 19"/>
          <p:cNvSpPr txBox="1">
            <a:spLocks noChangeArrowheads="1"/>
          </p:cNvSpPr>
          <p:nvPr/>
        </p:nvSpPr>
        <p:spPr bwMode="auto">
          <a:xfrm>
            <a:off x="2092689" y="3151189"/>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5</a:t>
            </a:r>
            <a:endParaRPr kumimoji="1" lang="en-US" altLang="zh-CN" sz="2000">
              <a:latin typeface="Times New Roman" pitchFamily="18" charset="0"/>
            </a:endParaRPr>
          </a:p>
        </p:txBody>
      </p:sp>
      <p:sp>
        <p:nvSpPr>
          <p:cNvPr id="111633" name="Line 20"/>
          <p:cNvSpPr>
            <a:spLocks noChangeShapeType="1"/>
          </p:cNvSpPr>
          <p:nvPr/>
        </p:nvSpPr>
        <p:spPr bwMode="auto">
          <a:xfrm flipV="1">
            <a:off x="671630" y="4052888"/>
            <a:ext cx="51285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1634" name="Text Box 21"/>
          <p:cNvSpPr txBox="1">
            <a:spLocks noChangeArrowheads="1"/>
          </p:cNvSpPr>
          <p:nvPr/>
        </p:nvSpPr>
        <p:spPr bwMode="auto">
          <a:xfrm>
            <a:off x="114320" y="3852863"/>
            <a:ext cx="665279" cy="304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rear</a:t>
            </a:r>
          </a:p>
        </p:txBody>
      </p:sp>
      <p:sp>
        <p:nvSpPr>
          <p:cNvPr id="111635" name="Line 22"/>
          <p:cNvSpPr>
            <a:spLocks noChangeShapeType="1"/>
          </p:cNvSpPr>
          <p:nvPr/>
        </p:nvSpPr>
        <p:spPr bwMode="auto">
          <a:xfrm flipH="1">
            <a:off x="3277169" y="3048001"/>
            <a:ext cx="611294" cy="2524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1636" name="Text Box 23"/>
          <p:cNvSpPr txBox="1">
            <a:spLocks noChangeArrowheads="1"/>
          </p:cNvSpPr>
          <p:nvPr/>
        </p:nvSpPr>
        <p:spPr bwMode="auto">
          <a:xfrm>
            <a:off x="3920219" y="2819401"/>
            <a:ext cx="676392"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front</a:t>
            </a:r>
          </a:p>
        </p:txBody>
      </p:sp>
      <p:sp>
        <p:nvSpPr>
          <p:cNvPr id="111637" name="Rectangle 25"/>
          <p:cNvSpPr>
            <a:spLocks noChangeArrowheads="1"/>
          </p:cNvSpPr>
          <p:nvPr/>
        </p:nvSpPr>
        <p:spPr bwMode="auto">
          <a:xfrm>
            <a:off x="2667463" y="3810000"/>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J2</a:t>
            </a:r>
          </a:p>
        </p:txBody>
      </p:sp>
      <p:sp>
        <p:nvSpPr>
          <p:cNvPr id="111638" name="Rectangle 26"/>
          <p:cNvSpPr>
            <a:spLocks noChangeArrowheads="1"/>
          </p:cNvSpPr>
          <p:nvPr/>
        </p:nvSpPr>
        <p:spPr bwMode="auto">
          <a:xfrm>
            <a:off x="1981544" y="4191001"/>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J3</a:t>
            </a:r>
          </a:p>
        </p:txBody>
      </p:sp>
      <p:sp>
        <p:nvSpPr>
          <p:cNvPr id="111639" name="Rectangle 28"/>
          <p:cNvSpPr>
            <a:spLocks noChangeArrowheads="1"/>
          </p:cNvSpPr>
          <p:nvPr/>
        </p:nvSpPr>
        <p:spPr bwMode="auto">
          <a:xfrm>
            <a:off x="457280" y="5334000"/>
            <a:ext cx="699574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kumimoji="1" lang="zh-CN" altLang="en-US" sz="2400" b="1">
                <a:solidFill>
                  <a:srgbClr val="FF0000"/>
                </a:solidFill>
                <a:ea typeface="楷体_GB2312" pitchFamily="49" charset="-122"/>
              </a:rPr>
              <a:t>入队列：</a:t>
            </a:r>
            <a:r>
              <a:rPr kumimoji="1" lang="en-US" altLang="zh-CN" sz="2400" b="1">
                <a:solidFill>
                  <a:srgbClr val="FF0000"/>
                </a:solidFill>
                <a:ea typeface="楷体_GB2312" pitchFamily="49" charset="-122"/>
              </a:rPr>
              <a:t>Q.rear=(Q.rear+1)%MAXQSIZE</a:t>
            </a:r>
          </a:p>
        </p:txBody>
      </p:sp>
      <p:sp>
        <p:nvSpPr>
          <p:cNvPr id="2" name="标题 1"/>
          <p:cNvSpPr>
            <a:spLocks noGrp="1"/>
          </p:cNvSpPr>
          <p:nvPr>
            <p:ph type="title"/>
          </p:nvPr>
        </p:nvSpPr>
        <p:spPr/>
        <p:txBody>
          <a:bodyPr/>
          <a:lstStyle/>
          <a:p>
            <a:r>
              <a:rPr lang="zh-CN" altLang="en-US" dirty="0"/>
              <a:t>循环队列入队列和出队列</a:t>
            </a:r>
            <a:r>
              <a:rPr lang="zh-CN" altLang="en-US" dirty="0" smtClean="0"/>
              <a:t>示意图</a:t>
            </a:r>
            <a:endParaRPr lang="zh-CN" altLang="en-US" dirty="0"/>
          </a:p>
        </p:txBody>
      </p:sp>
    </p:spTree>
    <p:extLst>
      <p:ext uri="{BB962C8B-B14F-4D97-AF65-F5344CB8AC3E}">
        <p14:creationId xmlns:p14="http://schemas.microsoft.com/office/powerpoint/2010/main" val="9847114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7"/>
          <p:cNvSpPr txBox="1">
            <a:spLocks noChangeArrowheads="1"/>
          </p:cNvSpPr>
          <p:nvPr/>
        </p:nvSpPr>
        <p:spPr bwMode="auto">
          <a:xfrm>
            <a:off x="2726212" y="2987677"/>
            <a:ext cx="409646"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J4</a:t>
            </a:r>
          </a:p>
        </p:txBody>
      </p:sp>
      <p:sp>
        <p:nvSpPr>
          <p:cNvPr id="112644" name="Rectangle 31"/>
          <p:cNvSpPr>
            <a:spLocks noChangeArrowheads="1"/>
          </p:cNvSpPr>
          <p:nvPr/>
        </p:nvSpPr>
        <p:spPr bwMode="auto">
          <a:xfrm>
            <a:off x="4021836" y="2301877"/>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J1</a:t>
            </a:r>
          </a:p>
        </p:txBody>
      </p:sp>
      <p:sp>
        <p:nvSpPr>
          <p:cNvPr id="112645" name="AutoShape 32"/>
          <p:cNvSpPr>
            <a:spLocks noChangeArrowheads="1"/>
          </p:cNvSpPr>
          <p:nvPr/>
        </p:nvSpPr>
        <p:spPr bwMode="auto">
          <a:xfrm>
            <a:off x="2424534" y="1792289"/>
            <a:ext cx="2276870" cy="21653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2646" name="Line 33"/>
          <p:cNvSpPr>
            <a:spLocks noChangeShapeType="1"/>
          </p:cNvSpPr>
          <p:nvPr/>
        </p:nvSpPr>
        <p:spPr bwMode="auto">
          <a:xfrm>
            <a:off x="2421359" y="2860676"/>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2647" name="Line 34"/>
          <p:cNvSpPr>
            <a:spLocks noChangeShapeType="1"/>
          </p:cNvSpPr>
          <p:nvPr/>
        </p:nvSpPr>
        <p:spPr bwMode="auto">
          <a:xfrm>
            <a:off x="3999608" y="2897189"/>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2648" name="Line 35"/>
          <p:cNvSpPr>
            <a:spLocks noChangeShapeType="1"/>
          </p:cNvSpPr>
          <p:nvPr/>
        </p:nvSpPr>
        <p:spPr bwMode="auto">
          <a:xfrm>
            <a:off x="2989783" y="1946277"/>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2649" name="Line 36"/>
          <p:cNvSpPr>
            <a:spLocks noChangeShapeType="1"/>
          </p:cNvSpPr>
          <p:nvPr/>
        </p:nvSpPr>
        <p:spPr bwMode="auto">
          <a:xfrm>
            <a:off x="3866235" y="3208340"/>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2650" name="Line 37"/>
          <p:cNvSpPr>
            <a:spLocks noChangeShapeType="1"/>
          </p:cNvSpPr>
          <p:nvPr/>
        </p:nvSpPr>
        <p:spPr bwMode="auto">
          <a:xfrm flipH="1">
            <a:off x="3818601" y="1965327"/>
            <a:ext cx="369952"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2651" name="Line 38"/>
          <p:cNvSpPr>
            <a:spLocks noChangeShapeType="1"/>
          </p:cNvSpPr>
          <p:nvPr/>
        </p:nvSpPr>
        <p:spPr bwMode="auto">
          <a:xfrm flipH="1">
            <a:off x="2946913" y="3243265"/>
            <a:ext cx="369951"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2652" name="Text Box 39"/>
          <p:cNvSpPr txBox="1">
            <a:spLocks noChangeArrowheads="1"/>
          </p:cNvSpPr>
          <p:nvPr/>
        </p:nvSpPr>
        <p:spPr bwMode="auto">
          <a:xfrm>
            <a:off x="3753503" y="2565401"/>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0</a:t>
            </a:r>
            <a:endParaRPr kumimoji="1" lang="en-US" altLang="zh-CN" sz="2000">
              <a:latin typeface="Times New Roman" pitchFamily="18" charset="0"/>
            </a:endParaRPr>
          </a:p>
        </p:txBody>
      </p:sp>
      <p:sp>
        <p:nvSpPr>
          <p:cNvPr id="112653" name="Text Box 40"/>
          <p:cNvSpPr txBox="1">
            <a:spLocks noChangeArrowheads="1"/>
          </p:cNvSpPr>
          <p:nvPr/>
        </p:nvSpPr>
        <p:spPr bwMode="auto">
          <a:xfrm>
            <a:off x="3748739" y="2863851"/>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1</a:t>
            </a:r>
            <a:endParaRPr kumimoji="1" lang="en-US" altLang="zh-CN" sz="2000">
              <a:latin typeface="Times New Roman" pitchFamily="18" charset="0"/>
            </a:endParaRPr>
          </a:p>
        </p:txBody>
      </p:sp>
      <p:sp>
        <p:nvSpPr>
          <p:cNvPr id="112654" name="Text Box 41"/>
          <p:cNvSpPr txBox="1">
            <a:spLocks noChangeArrowheads="1"/>
          </p:cNvSpPr>
          <p:nvPr/>
        </p:nvSpPr>
        <p:spPr bwMode="auto">
          <a:xfrm>
            <a:off x="3448650" y="3017839"/>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2</a:t>
            </a:r>
            <a:endParaRPr kumimoji="1" lang="en-US" altLang="zh-CN" sz="2000">
              <a:latin typeface="Times New Roman" pitchFamily="18" charset="0"/>
            </a:endParaRPr>
          </a:p>
        </p:txBody>
      </p:sp>
      <p:sp>
        <p:nvSpPr>
          <p:cNvPr id="112655" name="Text Box 42"/>
          <p:cNvSpPr txBox="1">
            <a:spLocks noChangeArrowheads="1"/>
          </p:cNvSpPr>
          <p:nvPr/>
        </p:nvSpPr>
        <p:spPr bwMode="auto">
          <a:xfrm>
            <a:off x="3129506" y="2846390"/>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3</a:t>
            </a:r>
            <a:endParaRPr kumimoji="1" lang="en-US" altLang="zh-CN" sz="2000">
              <a:latin typeface="Times New Roman" pitchFamily="18" charset="0"/>
            </a:endParaRPr>
          </a:p>
        </p:txBody>
      </p:sp>
      <p:sp>
        <p:nvSpPr>
          <p:cNvPr id="112656" name="Text Box 43"/>
          <p:cNvSpPr txBox="1">
            <a:spLocks noChangeArrowheads="1"/>
          </p:cNvSpPr>
          <p:nvPr/>
        </p:nvSpPr>
        <p:spPr bwMode="auto">
          <a:xfrm>
            <a:off x="3146972" y="2559051"/>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4</a:t>
            </a:r>
            <a:endParaRPr kumimoji="1" lang="en-US" altLang="zh-CN" sz="2000">
              <a:latin typeface="Times New Roman" pitchFamily="18" charset="0"/>
            </a:endParaRPr>
          </a:p>
        </p:txBody>
      </p:sp>
      <p:sp>
        <p:nvSpPr>
          <p:cNvPr id="112657" name="Text Box 44"/>
          <p:cNvSpPr txBox="1">
            <a:spLocks noChangeArrowheads="1"/>
          </p:cNvSpPr>
          <p:nvPr/>
        </p:nvSpPr>
        <p:spPr bwMode="auto">
          <a:xfrm>
            <a:off x="3447062" y="2405065"/>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5</a:t>
            </a:r>
            <a:endParaRPr kumimoji="1" lang="en-US" altLang="zh-CN" sz="2000">
              <a:latin typeface="Times New Roman" pitchFamily="18" charset="0"/>
            </a:endParaRPr>
          </a:p>
        </p:txBody>
      </p:sp>
      <p:sp>
        <p:nvSpPr>
          <p:cNvPr id="112658" name="Line 45"/>
          <p:cNvSpPr>
            <a:spLocks noChangeShapeType="1"/>
          </p:cNvSpPr>
          <p:nvPr/>
        </p:nvSpPr>
        <p:spPr bwMode="auto">
          <a:xfrm flipV="1">
            <a:off x="1997423" y="2473326"/>
            <a:ext cx="51285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2659" name="Text Box 46"/>
          <p:cNvSpPr txBox="1">
            <a:spLocks noChangeArrowheads="1"/>
          </p:cNvSpPr>
          <p:nvPr/>
        </p:nvSpPr>
        <p:spPr bwMode="auto">
          <a:xfrm>
            <a:off x="1440113" y="2273301"/>
            <a:ext cx="665279" cy="304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rear</a:t>
            </a:r>
          </a:p>
        </p:txBody>
      </p:sp>
      <p:sp>
        <p:nvSpPr>
          <p:cNvPr id="112660" name="Line 47"/>
          <p:cNvSpPr>
            <a:spLocks noChangeShapeType="1"/>
          </p:cNvSpPr>
          <p:nvPr/>
        </p:nvSpPr>
        <p:spPr bwMode="auto">
          <a:xfrm flipH="1">
            <a:off x="4631542" y="2301877"/>
            <a:ext cx="611294" cy="2524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2661" name="Text Box 48"/>
          <p:cNvSpPr txBox="1">
            <a:spLocks noChangeArrowheads="1"/>
          </p:cNvSpPr>
          <p:nvPr/>
        </p:nvSpPr>
        <p:spPr bwMode="auto">
          <a:xfrm>
            <a:off x="5274592" y="2073277"/>
            <a:ext cx="676392"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front</a:t>
            </a:r>
          </a:p>
        </p:txBody>
      </p:sp>
      <p:sp>
        <p:nvSpPr>
          <p:cNvPr id="112662" name="Rectangle 50"/>
          <p:cNvSpPr>
            <a:spLocks noChangeArrowheads="1"/>
          </p:cNvSpPr>
          <p:nvPr/>
        </p:nvSpPr>
        <p:spPr bwMode="auto">
          <a:xfrm>
            <a:off x="4021836" y="3063876"/>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J2</a:t>
            </a:r>
          </a:p>
        </p:txBody>
      </p:sp>
      <p:sp>
        <p:nvSpPr>
          <p:cNvPr id="112663" name="Rectangle 51"/>
          <p:cNvSpPr>
            <a:spLocks noChangeArrowheads="1"/>
          </p:cNvSpPr>
          <p:nvPr/>
        </p:nvSpPr>
        <p:spPr bwMode="auto">
          <a:xfrm>
            <a:off x="3335917" y="3444877"/>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J3</a:t>
            </a:r>
          </a:p>
        </p:txBody>
      </p:sp>
      <p:sp>
        <p:nvSpPr>
          <p:cNvPr id="112664" name="Rectangle 53"/>
          <p:cNvSpPr>
            <a:spLocks noChangeArrowheads="1"/>
          </p:cNvSpPr>
          <p:nvPr/>
        </p:nvSpPr>
        <p:spPr bwMode="auto">
          <a:xfrm>
            <a:off x="1811653" y="4587876"/>
            <a:ext cx="692429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kumimoji="1" lang="zh-CN" altLang="en-US" sz="2400" b="1">
                <a:solidFill>
                  <a:srgbClr val="FF0000"/>
                </a:solidFill>
                <a:ea typeface="楷体_GB2312" pitchFamily="49" charset="-122"/>
              </a:rPr>
              <a:t>入队列：</a:t>
            </a:r>
            <a:r>
              <a:rPr kumimoji="1" lang="en-US" altLang="zh-CN" sz="2400" b="1">
                <a:solidFill>
                  <a:srgbClr val="FF0000"/>
                </a:solidFill>
                <a:ea typeface="楷体_GB2312" pitchFamily="49" charset="-122"/>
              </a:rPr>
              <a:t>Q.rear=(Q.rear+1)%MAXQSIZE</a:t>
            </a:r>
          </a:p>
        </p:txBody>
      </p:sp>
      <p:sp>
        <p:nvSpPr>
          <p:cNvPr id="2" name="标题 1"/>
          <p:cNvSpPr>
            <a:spLocks noGrp="1"/>
          </p:cNvSpPr>
          <p:nvPr>
            <p:ph type="title"/>
          </p:nvPr>
        </p:nvSpPr>
        <p:spPr/>
        <p:txBody>
          <a:bodyPr/>
          <a:lstStyle/>
          <a:p>
            <a:r>
              <a:rPr lang="zh-CN" altLang="en-US" dirty="0"/>
              <a:t>循环队列入队列和出队列</a:t>
            </a:r>
            <a:r>
              <a:rPr lang="zh-CN" altLang="en-US" dirty="0" smtClean="0"/>
              <a:t>示意图</a:t>
            </a:r>
            <a:endParaRPr lang="zh-CN" altLang="en-US" dirty="0"/>
          </a:p>
        </p:txBody>
      </p:sp>
    </p:spTree>
    <p:extLst>
      <p:ext uri="{BB962C8B-B14F-4D97-AF65-F5344CB8AC3E}">
        <p14:creationId xmlns:p14="http://schemas.microsoft.com/office/powerpoint/2010/main" val="3185386759"/>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1371839" y="3733801"/>
            <a:ext cx="409646"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J4</a:t>
            </a:r>
          </a:p>
        </p:txBody>
      </p:sp>
      <p:sp>
        <p:nvSpPr>
          <p:cNvPr id="113667" name="Text Box 3"/>
          <p:cNvSpPr txBox="1">
            <a:spLocks noChangeArrowheads="1"/>
          </p:cNvSpPr>
          <p:nvPr/>
        </p:nvSpPr>
        <p:spPr bwMode="auto">
          <a:xfrm>
            <a:off x="1371839" y="3048000"/>
            <a:ext cx="409646" cy="431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J5</a:t>
            </a:r>
          </a:p>
        </p:txBody>
      </p:sp>
      <p:sp>
        <p:nvSpPr>
          <p:cNvPr id="113669" name="Rectangle 6"/>
          <p:cNvSpPr>
            <a:spLocks noChangeArrowheads="1"/>
          </p:cNvSpPr>
          <p:nvPr/>
        </p:nvSpPr>
        <p:spPr bwMode="auto">
          <a:xfrm>
            <a:off x="2667463" y="3048001"/>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J1</a:t>
            </a:r>
          </a:p>
        </p:txBody>
      </p:sp>
      <p:sp>
        <p:nvSpPr>
          <p:cNvPr id="113670" name="AutoShape 7"/>
          <p:cNvSpPr>
            <a:spLocks noChangeArrowheads="1"/>
          </p:cNvSpPr>
          <p:nvPr/>
        </p:nvSpPr>
        <p:spPr bwMode="auto">
          <a:xfrm>
            <a:off x="1070161" y="2538413"/>
            <a:ext cx="2276870" cy="21653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3671" name="Line 8"/>
          <p:cNvSpPr>
            <a:spLocks noChangeShapeType="1"/>
          </p:cNvSpPr>
          <p:nvPr/>
        </p:nvSpPr>
        <p:spPr bwMode="auto">
          <a:xfrm>
            <a:off x="1066986" y="3606800"/>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3672" name="Line 9"/>
          <p:cNvSpPr>
            <a:spLocks noChangeShapeType="1"/>
          </p:cNvSpPr>
          <p:nvPr/>
        </p:nvSpPr>
        <p:spPr bwMode="auto">
          <a:xfrm>
            <a:off x="2645235" y="3643313"/>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3673" name="Line 10"/>
          <p:cNvSpPr>
            <a:spLocks noChangeShapeType="1"/>
          </p:cNvSpPr>
          <p:nvPr/>
        </p:nvSpPr>
        <p:spPr bwMode="auto">
          <a:xfrm>
            <a:off x="1635410" y="2692401"/>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3674" name="Line 11"/>
          <p:cNvSpPr>
            <a:spLocks noChangeShapeType="1"/>
          </p:cNvSpPr>
          <p:nvPr/>
        </p:nvSpPr>
        <p:spPr bwMode="auto">
          <a:xfrm>
            <a:off x="2511862" y="3954464"/>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3675" name="Line 12"/>
          <p:cNvSpPr>
            <a:spLocks noChangeShapeType="1"/>
          </p:cNvSpPr>
          <p:nvPr/>
        </p:nvSpPr>
        <p:spPr bwMode="auto">
          <a:xfrm flipH="1">
            <a:off x="2464228" y="2711451"/>
            <a:ext cx="369952"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3676" name="Line 13"/>
          <p:cNvSpPr>
            <a:spLocks noChangeShapeType="1"/>
          </p:cNvSpPr>
          <p:nvPr/>
        </p:nvSpPr>
        <p:spPr bwMode="auto">
          <a:xfrm flipH="1">
            <a:off x="1592540" y="3989389"/>
            <a:ext cx="369951"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3677" name="Text Box 14"/>
          <p:cNvSpPr txBox="1">
            <a:spLocks noChangeArrowheads="1"/>
          </p:cNvSpPr>
          <p:nvPr/>
        </p:nvSpPr>
        <p:spPr bwMode="auto">
          <a:xfrm>
            <a:off x="2399130" y="331152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0</a:t>
            </a:r>
            <a:endParaRPr kumimoji="1" lang="en-US" altLang="zh-CN" sz="2000">
              <a:latin typeface="Times New Roman" pitchFamily="18" charset="0"/>
            </a:endParaRPr>
          </a:p>
        </p:txBody>
      </p:sp>
      <p:sp>
        <p:nvSpPr>
          <p:cNvPr id="113678" name="Text Box 15"/>
          <p:cNvSpPr txBox="1">
            <a:spLocks noChangeArrowheads="1"/>
          </p:cNvSpPr>
          <p:nvPr/>
        </p:nvSpPr>
        <p:spPr bwMode="auto">
          <a:xfrm>
            <a:off x="2394366" y="360997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1</a:t>
            </a:r>
            <a:endParaRPr kumimoji="1" lang="en-US" altLang="zh-CN" sz="2000">
              <a:latin typeface="Times New Roman" pitchFamily="18" charset="0"/>
            </a:endParaRPr>
          </a:p>
        </p:txBody>
      </p:sp>
      <p:sp>
        <p:nvSpPr>
          <p:cNvPr id="113679" name="Text Box 16"/>
          <p:cNvSpPr txBox="1">
            <a:spLocks noChangeArrowheads="1"/>
          </p:cNvSpPr>
          <p:nvPr/>
        </p:nvSpPr>
        <p:spPr bwMode="auto">
          <a:xfrm>
            <a:off x="2094277" y="3763963"/>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2</a:t>
            </a:r>
            <a:endParaRPr kumimoji="1" lang="en-US" altLang="zh-CN" sz="2000">
              <a:latin typeface="Times New Roman" pitchFamily="18" charset="0"/>
            </a:endParaRPr>
          </a:p>
        </p:txBody>
      </p:sp>
      <p:sp>
        <p:nvSpPr>
          <p:cNvPr id="113680" name="Text Box 17"/>
          <p:cNvSpPr txBox="1">
            <a:spLocks noChangeArrowheads="1"/>
          </p:cNvSpPr>
          <p:nvPr/>
        </p:nvSpPr>
        <p:spPr bwMode="auto">
          <a:xfrm>
            <a:off x="1775133" y="3592514"/>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3</a:t>
            </a:r>
            <a:endParaRPr kumimoji="1" lang="en-US" altLang="zh-CN" sz="2000">
              <a:latin typeface="Times New Roman" pitchFamily="18" charset="0"/>
            </a:endParaRPr>
          </a:p>
        </p:txBody>
      </p:sp>
      <p:sp>
        <p:nvSpPr>
          <p:cNvPr id="113681" name="Text Box 18"/>
          <p:cNvSpPr txBox="1">
            <a:spLocks noChangeArrowheads="1"/>
          </p:cNvSpPr>
          <p:nvPr/>
        </p:nvSpPr>
        <p:spPr bwMode="auto">
          <a:xfrm>
            <a:off x="1792599" y="3305175"/>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4</a:t>
            </a:r>
            <a:endParaRPr kumimoji="1" lang="en-US" altLang="zh-CN" sz="2000">
              <a:latin typeface="Times New Roman" pitchFamily="18" charset="0"/>
            </a:endParaRPr>
          </a:p>
        </p:txBody>
      </p:sp>
      <p:sp>
        <p:nvSpPr>
          <p:cNvPr id="113682" name="Text Box 19"/>
          <p:cNvSpPr txBox="1">
            <a:spLocks noChangeArrowheads="1"/>
          </p:cNvSpPr>
          <p:nvPr/>
        </p:nvSpPr>
        <p:spPr bwMode="auto">
          <a:xfrm>
            <a:off x="2092689" y="3151189"/>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5</a:t>
            </a:r>
            <a:endParaRPr kumimoji="1" lang="en-US" altLang="zh-CN" sz="2000">
              <a:latin typeface="Times New Roman" pitchFamily="18" charset="0"/>
            </a:endParaRPr>
          </a:p>
        </p:txBody>
      </p:sp>
      <p:sp>
        <p:nvSpPr>
          <p:cNvPr id="113683" name="Line 20"/>
          <p:cNvSpPr>
            <a:spLocks noChangeShapeType="1"/>
          </p:cNvSpPr>
          <p:nvPr/>
        </p:nvSpPr>
        <p:spPr bwMode="auto">
          <a:xfrm>
            <a:off x="1829118" y="2362201"/>
            <a:ext cx="457279" cy="200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3684" name="Text Box 21"/>
          <p:cNvSpPr txBox="1">
            <a:spLocks noChangeArrowheads="1"/>
          </p:cNvSpPr>
          <p:nvPr/>
        </p:nvSpPr>
        <p:spPr bwMode="auto">
          <a:xfrm>
            <a:off x="1240053" y="2133600"/>
            <a:ext cx="665278" cy="304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rear</a:t>
            </a:r>
          </a:p>
        </p:txBody>
      </p:sp>
      <p:sp>
        <p:nvSpPr>
          <p:cNvPr id="113685" name="Line 22"/>
          <p:cNvSpPr>
            <a:spLocks noChangeShapeType="1"/>
          </p:cNvSpPr>
          <p:nvPr/>
        </p:nvSpPr>
        <p:spPr bwMode="auto">
          <a:xfrm flipH="1">
            <a:off x="3277169" y="3048001"/>
            <a:ext cx="611294" cy="2524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3686" name="Text Box 23"/>
          <p:cNvSpPr txBox="1">
            <a:spLocks noChangeArrowheads="1"/>
          </p:cNvSpPr>
          <p:nvPr/>
        </p:nvSpPr>
        <p:spPr bwMode="auto">
          <a:xfrm>
            <a:off x="3920219" y="2819401"/>
            <a:ext cx="676392"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front</a:t>
            </a:r>
          </a:p>
        </p:txBody>
      </p:sp>
      <p:sp>
        <p:nvSpPr>
          <p:cNvPr id="113687" name="Rectangle 25"/>
          <p:cNvSpPr>
            <a:spLocks noChangeArrowheads="1"/>
          </p:cNvSpPr>
          <p:nvPr/>
        </p:nvSpPr>
        <p:spPr bwMode="auto">
          <a:xfrm>
            <a:off x="2667463" y="3810000"/>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J2</a:t>
            </a:r>
          </a:p>
        </p:txBody>
      </p:sp>
      <p:sp>
        <p:nvSpPr>
          <p:cNvPr id="113688" name="Rectangle 26"/>
          <p:cNvSpPr>
            <a:spLocks noChangeArrowheads="1"/>
          </p:cNvSpPr>
          <p:nvPr/>
        </p:nvSpPr>
        <p:spPr bwMode="auto">
          <a:xfrm>
            <a:off x="1981544" y="4191001"/>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J3</a:t>
            </a:r>
          </a:p>
        </p:txBody>
      </p:sp>
      <p:sp>
        <p:nvSpPr>
          <p:cNvPr id="113689" name="Rectangle 28"/>
          <p:cNvSpPr>
            <a:spLocks noChangeArrowheads="1"/>
          </p:cNvSpPr>
          <p:nvPr/>
        </p:nvSpPr>
        <p:spPr bwMode="auto">
          <a:xfrm>
            <a:off x="457279" y="5334000"/>
            <a:ext cx="670835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kumimoji="1" lang="zh-CN" altLang="en-US" sz="2400" b="1">
                <a:solidFill>
                  <a:srgbClr val="FF0000"/>
                </a:solidFill>
                <a:ea typeface="楷体_GB2312" pitchFamily="49" charset="-122"/>
              </a:rPr>
              <a:t>入队列：</a:t>
            </a:r>
            <a:r>
              <a:rPr kumimoji="1" lang="en-US" altLang="zh-CN" sz="2400" b="1">
                <a:solidFill>
                  <a:srgbClr val="FF0000"/>
                </a:solidFill>
                <a:ea typeface="楷体_GB2312" pitchFamily="49" charset="-122"/>
              </a:rPr>
              <a:t>Q.rear=(Q.rear+1)%MAXQSIZE</a:t>
            </a:r>
          </a:p>
        </p:txBody>
      </p:sp>
      <p:sp>
        <p:nvSpPr>
          <p:cNvPr id="4" name="标题 3"/>
          <p:cNvSpPr>
            <a:spLocks noGrp="1"/>
          </p:cNvSpPr>
          <p:nvPr>
            <p:ph type="title"/>
          </p:nvPr>
        </p:nvSpPr>
        <p:spPr/>
        <p:txBody>
          <a:bodyPr/>
          <a:lstStyle/>
          <a:p>
            <a:r>
              <a:rPr lang="zh-CN" altLang="en-US" dirty="0"/>
              <a:t>循环队列入队列和出队列</a:t>
            </a:r>
            <a:r>
              <a:rPr lang="zh-CN" altLang="en-US" dirty="0" smtClean="0"/>
              <a:t>示意图</a:t>
            </a:r>
            <a:endParaRPr lang="zh-CN" altLang="en-US" dirty="0"/>
          </a:p>
        </p:txBody>
      </p:sp>
    </p:spTree>
    <p:extLst>
      <p:ext uri="{BB962C8B-B14F-4D97-AF65-F5344CB8AC3E}">
        <p14:creationId xmlns:p14="http://schemas.microsoft.com/office/powerpoint/2010/main" val="40721407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371839" y="3733801"/>
            <a:ext cx="409646"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J4</a:t>
            </a:r>
          </a:p>
        </p:txBody>
      </p:sp>
      <p:sp>
        <p:nvSpPr>
          <p:cNvPr id="114691" name="Text Box 3"/>
          <p:cNvSpPr txBox="1">
            <a:spLocks noChangeArrowheads="1"/>
          </p:cNvSpPr>
          <p:nvPr/>
        </p:nvSpPr>
        <p:spPr bwMode="auto">
          <a:xfrm>
            <a:off x="1371839" y="3048000"/>
            <a:ext cx="409646" cy="431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J5</a:t>
            </a:r>
          </a:p>
        </p:txBody>
      </p:sp>
      <p:sp>
        <p:nvSpPr>
          <p:cNvPr id="114692" name="Text Box 4"/>
          <p:cNvSpPr txBox="1">
            <a:spLocks noChangeArrowheads="1"/>
          </p:cNvSpPr>
          <p:nvPr/>
        </p:nvSpPr>
        <p:spPr bwMode="auto">
          <a:xfrm>
            <a:off x="2057758" y="2667000"/>
            <a:ext cx="409646" cy="431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J6</a:t>
            </a:r>
          </a:p>
        </p:txBody>
      </p:sp>
      <p:sp>
        <p:nvSpPr>
          <p:cNvPr id="114693" name="Rectangle 5"/>
          <p:cNvSpPr>
            <a:spLocks noChangeArrowheads="1"/>
          </p:cNvSpPr>
          <p:nvPr/>
        </p:nvSpPr>
        <p:spPr bwMode="auto">
          <a:xfrm>
            <a:off x="1070161" y="0"/>
            <a:ext cx="7794391" cy="910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chemeClr val="tx2"/>
                </a:solidFill>
                <a:ea typeface="楷体_GB2312" pitchFamily="49" charset="-122"/>
              </a:rPr>
              <a:t>循环队列入队列和出队列示意图</a:t>
            </a:r>
          </a:p>
        </p:txBody>
      </p:sp>
      <p:sp>
        <p:nvSpPr>
          <p:cNvPr id="114694" name="Rectangle 6"/>
          <p:cNvSpPr>
            <a:spLocks noChangeArrowheads="1"/>
          </p:cNvSpPr>
          <p:nvPr/>
        </p:nvSpPr>
        <p:spPr bwMode="auto">
          <a:xfrm>
            <a:off x="2667463" y="3048001"/>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J1</a:t>
            </a:r>
          </a:p>
        </p:txBody>
      </p:sp>
      <p:sp>
        <p:nvSpPr>
          <p:cNvPr id="114695" name="AutoShape 7"/>
          <p:cNvSpPr>
            <a:spLocks noChangeArrowheads="1"/>
          </p:cNvSpPr>
          <p:nvPr/>
        </p:nvSpPr>
        <p:spPr bwMode="auto">
          <a:xfrm>
            <a:off x="1070161" y="2538413"/>
            <a:ext cx="2276870" cy="21653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4696" name="Line 8"/>
          <p:cNvSpPr>
            <a:spLocks noChangeShapeType="1"/>
          </p:cNvSpPr>
          <p:nvPr/>
        </p:nvSpPr>
        <p:spPr bwMode="auto">
          <a:xfrm>
            <a:off x="1066986" y="3606800"/>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4697" name="Line 9"/>
          <p:cNvSpPr>
            <a:spLocks noChangeShapeType="1"/>
          </p:cNvSpPr>
          <p:nvPr/>
        </p:nvSpPr>
        <p:spPr bwMode="auto">
          <a:xfrm>
            <a:off x="2645235" y="3643313"/>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4698" name="Line 10"/>
          <p:cNvSpPr>
            <a:spLocks noChangeShapeType="1"/>
          </p:cNvSpPr>
          <p:nvPr/>
        </p:nvSpPr>
        <p:spPr bwMode="auto">
          <a:xfrm>
            <a:off x="1635410" y="2692401"/>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4699" name="Line 11"/>
          <p:cNvSpPr>
            <a:spLocks noChangeShapeType="1"/>
          </p:cNvSpPr>
          <p:nvPr/>
        </p:nvSpPr>
        <p:spPr bwMode="auto">
          <a:xfrm>
            <a:off x="2511862" y="3954464"/>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4700" name="Line 12"/>
          <p:cNvSpPr>
            <a:spLocks noChangeShapeType="1"/>
          </p:cNvSpPr>
          <p:nvPr/>
        </p:nvSpPr>
        <p:spPr bwMode="auto">
          <a:xfrm flipH="1">
            <a:off x="2464228" y="2711451"/>
            <a:ext cx="369952"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4701" name="Line 13"/>
          <p:cNvSpPr>
            <a:spLocks noChangeShapeType="1"/>
          </p:cNvSpPr>
          <p:nvPr/>
        </p:nvSpPr>
        <p:spPr bwMode="auto">
          <a:xfrm flipH="1">
            <a:off x="1592540" y="3989389"/>
            <a:ext cx="369951"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4702" name="Text Box 14"/>
          <p:cNvSpPr txBox="1">
            <a:spLocks noChangeArrowheads="1"/>
          </p:cNvSpPr>
          <p:nvPr/>
        </p:nvSpPr>
        <p:spPr bwMode="auto">
          <a:xfrm>
            <a:off x="2399130" y="331152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0</a:t>
            </a:r>
            <a:endParaRPr kumimoji="1" lang="en-US" altLang="zh-CN" sz="2000">
              <a:latin typeface="Times New Roman" pitchFamily="18" charset="0"/>
            </a:endParaRPr>
          </a:p>
        </p:txBody>
      </p:sp>
      <p:sp>
        <p:nvSpPr>
          <p:cNvPr id="114703" name="Text Box 15"/>
          <p:cNvSpPr txBox="1">
            <a:spLocks noChangeArrowheads="1"/>
          </p:cNvSpPr>
          <p:nvPr/>
        </p:nvSpPr>
        <p:spPr bwMode="auto">
          <a:xfrm>
            <a:off x="2394366" y="360997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1</a:t>
            </a:r>
            <a:endParaRPr kumimoji="1" lang="en-US" altLang="zh-CN" sz="2000">
              <a:latin typeface="Times New Roman" pitchFamily="18" charset="0"/>
            </a:endParaRPr>
          </a:p>
        </p:txBody>
      </p:sp>
      <p:sp>
        <p:nvSpPr>
          <p:cNvPr id="114704" name="Text Box 16"/>
          <p:cNvSpPr txBox="1">
            <a:spLocks noChangeArrowheads="1"/>
          </p:cNvSpPr>
          <p:nvPr/>
        </p:nvSpPr>
        <p:spPr bwMode="auto">
          <a:xfrm>
            <a:off x="2094277" y="3763963"/>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2</a:t>
            </a:r>
            <a:endParaRPr kumimoji="1" lang="en-US" altLang="zh-CN" sz="2000">
              <a:latin typeface="Times New Roman" pitchFamily="18" charset="0"/>
            </a:endParaRPr>
          </a:p>
        </p:txBody>
      </p:sp>
      <p:sp>
        <p:nvSpPr>
          <p:cNvPr id="114705" name="Text Box 17"/>
          <p:cNvSpPr txBox="1">
            <a:spLocks noChangeArrowheads="1"/>
          </p:cNvSpPr>
          <p:nvPr/>
        </p:nvSpPr>
        <p:spPr bwMode="auto">
          <a:xfrm>
            <a:off x="1775133" y="3592514"/>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3</a:t>
            </a:r>
            <a:endParaRPr kumimoji="1" lang="en-US" altLang="zh-CN" sz="2000">
              <a:latin typeface="Times New Roman" pitchFamily="18" charset="0"/>
            </a:endParaRPr>
          </a:p>
        </p:txBody>
      </p:sp>
      <p:sp>
        <p:nvSpPr>
          <p:cNvPr id="114706" name="Text Box 18"/>
          <p:cNvSpPr txBox="1">
            <a:spLocks noChangeArrowheads="1"/>
          </p:cNvSpPr>
          <p:nvPr/>
        </p:nvSpPr>
        <p:spPr bwMode="auto">
          <a:xfrm>
            <a:off x="1792599" y="3305175"/>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4</a:t>
            </a:r>
            <a:endParaRPr kumimoji="1" lang="en-US" altLang="zh-CN" sz="2000">
              <a:latin typeface="Times New Roman" pitchFamily="18" charset="0"/>
            </a:endParaRPr>
          </a:p>
        </p:txBody>
      </p:sp>
      <p:sp>
        <p:nvSpPr>
          <p:cNvPr id="114707" name="Text Box 19"/>
          <p:cNvSpPr txBox="1">
            <a:spLocks noChangeArrowheads="1"/>
          </p:cNvSpPr>
          <p:nvPr/>
        </p:nvSpPr>
        <p:spPr bwMode="auto">
          <a:xfrm>
            <a:off x="2092689" y="3151189"/>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5</a:t>
            </a:r>
            <a:endParaRPr kumimoji="1" lang="en-US" altLang="zh-CN" sz="2000">
              <a:latin typeface="Times New Roman" pitchFamily="18" charset="0"/>
            </a:endParaRPr>
          </a:p>
        </p:txBody>
      </p:sp>
      <p:sp>
        <p:nvSpPr>
          <p:cNvPr id="114708" name="Line 20"/>
          <p:cNvSpPr>
            <a:spLocks noChangeShapeType="1"/>
          </p:cNvSpPr>
          <p:nvPr/>
        </p:nvSpPr>
        <p:spPr bwMode="auto">
          <a:xfrm flipH="1">
            <a:off x="3200956" y="2895601"/>
            <a:ext cx="609706" cy="200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4709" name="Text Box 21"/>
          <p:cNvSpPr txBox="1">
            <a:spLocks noChangeArrowheads="1"/>
          </p:cNvSpPr>
          <p:nvPr/>
        </p:nvSpPr>
        <p:spPr bwMode="auto">
          <a:xfrm>
            <a:off x="3886875" y="2667000"/>
            <a:ext cx="665279" cy="304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rear</a:t>
            </a:r>
          </a:p>
        </p:txBody>
      </p:sp>
      <p:sp>
        <p:nvSpPr>
          <p:cNvPr id="114710" name="Line 22"/>
          <p:cNvSpPr>
            <a:spLocks noChangeShapeType="1"/>
          </p:cNvSpPr>
          <p:nvPr/>
        </p:nvSpPr>
        <p:spPr bwMode="auto">
          <a:xfrm flipH="1">
            <a:off x="3277169" y="3048001"/>
            <a:ext cx="611294" cy="2524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4711" name="Text Box 23"/>
          <p:cNvSpPr txBox="1">
            <a:spLocks noChangeArrowheads="1"/>
          </p:cNvSpPr>
          <p:nvPr/>
        </p:nvSpPr>
        <p:spPr bwMode="auto">
          <a:xfrm>
            <a:off x="3920219" y="2819401"/>
            <a:ext cx="676392"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front</a:t>
            </a:r>
          </a:p>
        </p:txBody>
      </p:sp>
      <p:sp>
        <p:nvSpPr>
          <p:cNvPr id="114712" name="Rectangle 25"/>
          <p:cNvSpPr>
            <a:spLocks noChangeArrowheads="1"/>
          </p:cNvSpPr>
          <p:nvPr/>
        </p:nvSpPr>
        <p:spPr bwMode="auto">
          <a:xfrm>
            <a:off x="2667463" y="3810000"/>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J2</a:t>
            </a:r>
          </a:p>
        </p:txBody>
      </p:sp>
      <p:sp>
        <p:nvSpPr>
          <p:cNvPr id="114713" name="Rectangle 26"/>
          <p:cNvSpPr>
            <a:spLocks noChangeArrowheads="1"/>
          </p:cNvSpPr>
          <p:nvPr/>
        </p:nvSpPr>
        <p:spPr bwMode="auto">
          <a:xfrm>
            <a:off x="1981544" y="4191001"/>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J3</a:t>
            </a:r>
          </a:p>
        </p:txBody>
      </p:sp>
      <p:sp>
        <p:nvSpPr>
          <p:cNvPr id="119836" name="Rectangle 28"/>
          <p:cNvSpPr>
            <a:spLocks noChangeArrowheads="1"/>
          </p:cNvSpPr>
          <p:nvPr/>
        </p:nvSpPr>
        <p:spPr bwMode="auto">
          <a:xfrm>
            <a:off x="4628367" y="1963738"/>
            <a:ext cx="4496581" cy="41084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182563">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ts val="600"/>
              </a:spcBef>
              <a:buSzPct val="90000"/>
              <a:buFont typeface="Wingdings" pitchFamily="2" charset="2"/>
              <a:buChar char="§"/>
            </a:pPr>
            <a:r>
              <a:rPr kumimoji="1" lang="zh-CN" altLang="en-US" sz="2400" b="1">
                <a:ea typeface="楷体_GB2312" pitchFamily="49" charset="-122"/>
              </a:rPr>
              <a:t>队列判空和判满条件相同，解决方法：</a:t>
            </a:r>
          </a:p>
          <a:p>
            <a:pPr lvl="1" eaLnBrk="1" hangingPunct="1">
              <a:spcBef>
                <a:spcPts val="600"/>
              </a:spcBef>
              <a:buClr>
                <a:srgbClr val="FF0000"/>
              </a:buClr>
              <a:buSzPct val="90000"/>
              <a:buFont typeface="Wingdings" pitchFamily="2" charset="2"/>
              <a:buChar char="§"/>
            </a:pPr>
            <a:r>
              <a:rPr kumimoji="1" lang="en-US" altLang="zh-CN" sz="2400" b="1">
                <a:ea typeface="楷体_GB2312" pitchFamily="49" charset="-122"/>
              </a:rPr>
              <a:t>1</a:t>
            </a:r>
            <a:r>
              <a:rPr kumimoji="1" lang="zh-CN" altLang="en-US" sz="2400" b="1">
                <a:ea typeface="楷体_GB2312" pitchFamily="49" charset="-122"/>
              </a:rPr>
              <a:t>）另设标志位区别队列空、满</a:t>
            </a:r>
            <a:endParaRPr kumimoji="1" lang="zh-CN" altLang="en-US" sz="2400" b="1"/>
          </a:p>
          <a:p>
            <a:pPr eaLnBrk="1" hangingPunct="1">
              <a:spcBef>
                <a:spcPts val="600"/>
              </a:spcBef>
              <a:buClrTx/>
              <a:buSzPct val="90000"/>
              <a:buFontTx/>
              <a:buNone/>
            </a:pPr>
            <a:r>
              <a:rPr kumimoji="1" lang="zh-CN" altLang="en-US" sz="2400">
                <a:ea typeface="楷体_GB2312" pitchFamily="49" charset="-122"/>
              </a:rPr>
              <a:t>     </a:t>
            </a:r>
            <a:r>
              <a:rPr kumimoji="1" lang="en-US" altLang="zh-CN" sz="2000">
                <a:ea typeface="楷体_GB2312" pitchFamily="49" charset="-122"/>
              </a:rPr>
              <a:t>Q.rear=Q.front     Q.rear=Q.front</a:t>
            </a:r>
            <a:endParaRPr kumimoji="1" lang="en-US" altLang="zh-CN" sz="2000"/>
          </a:p>
          <a:p>
            <a:pPr eaLnBrk="1" hangingPunct="1">
              <a:spcBef>
                <a:spcPts val="600"/>
              </a:spcBef>
              <a:buClrTx/>
              <a:buSzPct val="90000"/>
              <a:buFontTx/>
              <a:buNone/>
            </a:pPr>
            <a:r>
              <a:rPr kumimoji="1" lang="en-US" altLang="zh-CN" sz="2000">
                <a:ea typeface="楷体_GB2312" pitchFamily="49" charset="-122"/>
              </a:rPr>
              <a:t>      S=0                     S=1</a:t>
            </a:r>
            <a:endParaRPr kumimoji="1" lang="en-US" altLang="zh-CN" sz="2000"/>
          </a:p>
          <a:p>
            <a:pPr eaLnBrk="1" hangingPunct="1">
              <a:spcBef>
                <a:spcPts val="600"/>
              </a:spcBef>
              <a:buClrTx/>
              <a:buSzPct val="90000"/>
              <a:buFontTx/>
              <a:buNone/>
            </a:pPr>
            <a:r>
              <a:rPr kumimoji="1" lang="en-US" altLang="zh-CN" sz="2400">
                <a:ea typeface="楷体_GB2312" pitchFamily="49" charset="-122"/>
              </a:rPr>
              <a:t>      </a:t>
            </a:r>
            <a:r>
              <a:rPr kumimoji="1" lang="zh-CN" altLang="en-US" sz="2400" b="1">
                <a:solidFill>
                  <a:srgbClr val="008000"/>
                </a:solidFill>
                <a:ea typeface="楷体_GB2312" pitchFamily="49" charset="-122"/>
              </a:rPr>
              <a:t>队列空           队列满</a:t>
            </a:r>
            <a:endParaRPr kumimoji="1" lang="zh-CN" altLang="en-US" sz="2400" b="1">
              <a:solidFill>
                <a:srgbClr val="008000"/>
              </a:solidFill>
            </a:endParaRPr>
          </a:p>
          <a:p>
            <a:pPr lvl="1" eaLnBrk="1" hangingPunct="1">
              <a:spcBef>
                <a:spcPts val="600"/>
              </a:spcBef>
              <a:buClr>
                <a:srgbClr val="FF0000"/>
              </a:buClr>
              <a:buSzPct val="90000"/>
              <a:buFont typeface="Wingdings" pitchFamily="2" charset="2"/>
              <a:buChar char="§"/>
            </a:pPr>
            <a:r>
              <a:rPr kumimoji="1" lang="en-US" altLang="zh-CN" sz="2400" b="1">
                <a:ea typeface="楷体_GB2312" pitchFamily="49" charset="-122"/>
              </a:rPr>
              <a:t>2</a:t>
            </a:r>
            <a:r>
              <a:rPr kumimoji="1" lang="zh-CN" altLang="en-US" sz="2400" b="1">
                <a:ea typeface="楷体_GB2312" pitchFamily="49" charset="-122"/>
              </a:rPr>
              <a:t>）少用一个元素空间，约定队头指针在队尾指针下一个位置为队列满。</a:t>
            </a:r>
            <a:endParaRPr kumimoji="1" lang="zh-CN" altLang="en-US" sz="2400" b="1"/>
          </a:p>
        </p:txBody>
      </p:sp>
      <p:sp>
        <p:nvSpPr>
          <p:cNvPr id="119837" name="AutoShape 29"/>
          <p:cNvSpPr>
            <a:spLocks/>
          </p:cNvSpPr>
          <p:nvPr/>
        </p:nvSpPr>
        <p:spPr bwMode="auto">
          <a:xfrm>
            <a:off x="4995143" y="3825875"/>
            <a:ext cx="142900" cy="431800"/>
          </a:xfrm>
          <a:prstGeom prst="leftBrace">
            <a:avLst>
              <a:gd name="adj1" fmla="val 25185"/>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119838" name="AutoShape 30"/>
          <p:cNvSpPr>
            <a:spLocks/>
          </p:cNvSpPr>
          <p:nvPr/>
        </p:nvSpPr>
        <p:spPr bwMode="auto">
          <a:xfrm>
            <a:off x="7078304" y="3816350"/>
            <a:ext cx="142900" cy="431800"/>
          </a:xfrm>
          <a:prstGeom prst="leftBrace">
            <a:avLst>
              <a:gd name="adj1" fmla="val 25185"/>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114717" name="Rectangle 31"/>
          <p:cNvSpPr>
            <a:spLocks noChangeArrowheads="1"/>
          </p:cNvSpPr>
          <p:nvPr/>
        </p:nvSpPr>
        <p:spPr bwMode="auto">
          <a:xfrm>
            <a:off x="457280" y="5335589"/>
            <a:ext cx="426000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kumimoji="1" lang="zh-CN" altLang="en-US" sz="2400" b="1">
                <a:solidFill>
                  <a:srgbClr val="FF0000"/>
                </a:solidFill>
                <a:latin typeface="Times New Roman" pitchFamily="18" charset="0"/>
                <a:ea typeface="楷体_GB2312" pitchFamily="49" charset="-122"/>
              </a:rPr>
              <a:t>队列满： </a:t>
            </a:r>
            <a:r>
              <a:rPr kumimoji="1" lang="en-US" altLang="zh-CN" sz="2400" b="1">
                <a:solidFill>
                  <a:srgbClr val="FF0000"/>
                </a:solidFill>
                <a:ea typeface="楷体_GB2312" pitchFamily="49" charset="-122"/>
              </a:rPr>
              <a:t>Q.front==Q.rear</a:t>
            </a:r>
          </a:p>
        </p:txBody>
      </p:sp>
      <p:sp>
        <p:nvSpPr>
          <p:cNvPr id="114718" name="灯片编号占位符 1"/>
          <p:cNvSpPr>
            <a:spLocks noGrp="1" noChangeArrowheads="1"/>
          </p:cNvSpPr>
          <p:nvPr>
            <p:ph type="sldNum"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F614E62A-E46D-49EC-8333-BCA8EBDC3104}" type="slidenum">
              <a:rPr lang="en-US" altLang="zh-CN" sz="1400"/>
              <a:pPr>
                <a:spcBef>
                  <a:spcPct val="0"/>
                </a:spcBef>
                <a:buClrTx/>
                <a:buSzTx/>
                <a:buFontTx/>
                <a:buNone/>
              </a:pPr>
              <a:t>76</a:t>
            </a:fld>
            <a:endParaRPr lang="en-US" altLang="zh-CN" sz="1400"/>
          </a:p>
        </p:txBody>
      </p:sp>
    </p:spTree>
    <p:extLst>
      <p:ext uri="{BB962C8B-B14F-4D97-AF65-F5344CB8AC3E}">
        <p14:creationId xmlns:p14="http://schemas.microsoft.com/office/powerpoint/2010/main" val="2741517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983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3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1983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983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9836">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nodeType="afterEffect">
                                  <p:stCondLst>
                                    <p:cond delay="0"/>
                                  </p:stCondLst>
                                  <p:childTnLst>
                                    <p:set>
                                      <p:cBhvr>
                                        <p:cTn id="23" dur="1" fill="hold">
                                          <p:stCondLst>
                                            <p:cond delay="0"/>
                                          </p:stCondLst>
                                        </p:cTn>
                                        <p:tgtEl>
                                          <p:spTgt spid="11983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9838"/>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198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6" grpId="0" build="p"/>
      <p:bldP spid="119837" grpId="0" animBg="1"/>
      <p:bldP spid="11983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4"/>
          <p:cNvSpPr txBox="1">
            <a:spLocks noChangeArrowheads="1"/>
          </p:cNvSpPr>
          <p:nvPr/>
        </p:nvSpPr>
        <p:spPr bwMode="auto">
          <a:xfrm>
            <a:off x="1371839" y="3733801"/>
            <a:ext cx="409646"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J4</a:t>
            </a:r>
          </a:p>
        </p:txBody>
      </p:sp>
      <p:sp>
        <p:nvSpPr>
          <p:cNvPr id="116739" name="Text Box 5"/>
          <p:cNvSpPr txBox="1">
            <a:spLocks noChangeArrowheads="1"/>
          </p:cNvSpPr>
          <p:nvPr/>
        </p:nvSpPr>
        <p:spPr bwMode="auto">
          <a:xfrm>
            <a:off x="1371839" y="3048000"/>
            <a:ext cx="409646" cy="431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J5</a:t>
            </a:r>
          </a:p>
        </p:txBody>
      </p:sp>
      <p:sp>
        <p:nvSpPr>
          <p:cNvPr id="116741" name="Rectangle 8"/>
          <p:cNvSpPr>
            <a:spLocks noChangeArrowheads="1"/>
          </p:cNvSpPr>
          <p:nvPr/>
        </p:nvSpPr>
        <p:spPr bwMode="auto">
          <a:xfrm>
            <a:off x="2667463" y="3048001"/>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J1</a:t>
            </a:r>
          </a:p>
        </p:txBody>
      </p:sp>
      <p:sp>
        <p:nvSpPr>
          <p:cNvPr id="116742" name="AutoShape 9"/>
          <p:cNvSpPr>
            <a:spLocks noChangeArrowheads="1"/>
          </p:cNvSpPr>
          <p:nvPr/>
        </p:nvSpPr>
        <p:spPr bwMode="auto">
          <a:xfrm>
            <a:off x="1070161" y="2538413"/>
            <a:ext cx="2276870" cy="21653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6743" name="Line 10"/>
          <p:cNvSpPr>
            <a:spLocks noChangeShapeType="1"/>
          </p:cNvSpPr>
          <p:nvPr/>
        </p:nvSpPr>
        <p:spPr bwMode="auto">
          <a:xfrm>
            <a:off x="1066986" y="3606800"/>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6744" name="Line 11"/>
          <p:cNvSpPr>
            <a:spLocks noChangeShapeType="1"/>
          </p:cNvSpPr>
          <p:nvPr/>
        </p:nvSpPr>
        <p:spPr bwMode="auto">
          <a:xfrm>
            <a:off x="2645235" y="3643313"/>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6745" name="Line 12"/>
          <p:cNvSpPr>
            <a:spLocks noChangeShapeType="1"/>
          </p:cNvSpPr>
          <p:nvPr/>
        </p:nvSpPr>
        <p:spPr bwMode="auto">
          <a:xfrm>
            <a:off x="1635410" y="2692401"/>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6746" name="Line 13"/>
          <p:cNvSpPr>
            <a:spLocks noChangeShapeType="1"/>
          </p:cNvSpPr>
          <p:nvPr/>
        </p:nvSpPr>
        <p:spPr bwMode="auto">
          <a:xfrm>
            <a:off x="2511862" y="3954464"/>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6747" name="Line 14"/>
          <p:cNvSpPr>
            <a:spLocks noChangeShapeType="1"/>
          </p:cNvSpPr>
          <p:nvPr/>
        </p:nvSpPr>
        <p:spPr bwMode="auto">
          <a:xfrm flipH="1">
            <a:off x="2464228" y="2711451"/>
            <a:ext cx="369952"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6748" name="Line 15"/>
          <p:cNvSpPr>
            <a:spLocks noChangeShapeType="1"/>
          </p:cNvSpPr>
          <p:nvPr/>
        </p:nvSpPr>
        <p:spPr bwMode="auto">
          <a:xfrm flipH="1">
            <a:off x="1592540" y="3989389"/>
            <a:ext cx="369951"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6749" name="Text Box 16"/>
          <p:cNvSpPr txBox="1">
            <a:spLocks noChangeArrowheads="1"/>
          </p:cNvSpPr>
          <p:nvPr/>
        </p:nvSpPr>
        <p:spPr bwMode="auto">
          <a:xfrm>
            <a:off x="2399130" y="331152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0</a:t>
            </a:r>
            <a:endParaRPr kumimoji="1" lang="en-US" altLang="zh-CN" sz="2000">
              <a:latin typeface="Times New Roman" pitchFamily="18" charset="0"/>
            </a:endParaRPr>
          </a:p>
        </p:txBody>
      </p:sp>
      <p:sp>
        <p:nvSpPr>
          <p:cNvPr id="116750" name="Text Box 17"/>
          <p:cNvSpPr txBox="1">
            <a:spLocks noChangeArrowheads="1"/>
          </p:cNvSpPr>
          <p:nvPr/>
        </p:nvSpPr>
        <p:spPr bwMode="auto">
          <a:xfrm>
            <a:off x="2394366" y="360997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1</a:t>
            </a:r>
            <a:endParaRPr kumimoji="1" lang="en-US" altLang="zh-CN" sz="2000">
              <a:latin typeface="Times New Roman" pitchFamily="18" charset="0"/>
            </a:endParaRPr>
          </a:p>
        </p:txBody>
      </p:sp>
      <p:sp>
        <p:nvSpPr>
          <p:cNvPr id="116751" name="Text Box 18"/>
          <p:cNvSpPr txBox="1">
            <a:spLocks noChangeArrowheads="1"/>
          </p:cNvSpPr>
          <p:nvPr/>
        </p:nvSpPr>
        <p:spPr bwMode="auto">
          <a:xfrm>
            <a:off x="2094277" y="3763963"/>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2</a:t>
            </a:r>
            <a:endParaRPr kumimoji="1" lang="en-US" altLang="zh-CN" sz="2000">
              <a:latin typeface="Times New Roman" pitchFamily="18" charset="0"/>
            </a:endParaRPr>
          </a:p>
        </p:txBody>
      </p:sp>
      <p:sp>
        <p:nvSpPr>
          <p:cNvPr id="116752" name="Text Box 19"/>
          <p:cNvSpPr txBox="1">
            <a:spLocks noChangeArrowheads="1"/>
          </p:cNvSpPr>
          <p:nvPr/>
        </p:nvSpPr>
        <p:spPr bwMode="auto">
          <a:xfrm>
            <a:off x="1775133" y="3592514"/>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3</a:t>
            </a:r>
            <a:endParaRPr kumimoji="1" lang="en-US" altLang="zh-CN" sz="2000">
              <a:latin typeface="Times New Roman" pitchFamily="18" charset="0"/>
            </a:endParaRPr>
          </a:p>
        </p:txBody>
      </p:sp>
      <p:sp>
        <p:nvSpPr>
          <p:cNvPr id="116753" name="Text Box 20"/>
          <p:cNvSpPr txBox="1">
            <a:spLocks noChangeArrowheads="1"/>
          </p:cNvSpPr>
          <p:nvPr/>
        </p:nvSpPr>
        <p:spPr bwMode="auto">
          <a:xfrm>
            <a:off x="1792599" y="3305175"/>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4</a:t>
            </a:r>
            <a:endParaRPr kumimoji="1" lang="en-US" altLang="zh-CN" sz="2000">
              <a:latin typeface="Times New Roman" pitchFamily="18" charset="0"/>
            </a:endParaRPr>
          </a:p>
        </p:txBody>
      </p:sp>
      <p:sp>
        <p:nvSpPr>
          <p:cNvPr id="116754" name="Text Box 21"/>
          <p:cNvSpPr txBox="1">
            <a:spLocks noChangeArrowheads="1"/>
          </p:cNvSpPr>
          <p:nvPr/>
        </p:nvSpPr>
        <p:spPr bwMode="auto">
          <a:xfrm>
            <a:off x="2092689" y="3151189"/>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5</a:t>
            </a:r>
            <a:endParaRPr kumimoji="1" lang="en-US" altLang="zh-CN" sz="2000">
              <a:latin typeface="Times New Roman" pitchFamily="18" charset="0"/>
            </a:endParaRPr>
          </a:p>
        </p:txBody>
      </p:sp>
      <p:sp>
        <p:nvSpPr>
          <p:cNvPr id="116755" name="Line 24"/>
          <p:cNvSpPr>
            <a:spLocks noChangeShapeType="1"/>
          </p:cNvSpPr>
          <p:nvPr/>
        </p:nvSpPr>
        <p:spPr bwMode="auto">
          <a:xfrm flipH="1">
            <a:off x="3277169" y="3048001"/>
            <a:ext cx="611294" cy="2524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6756" name="Text Box 25"/>
          <p:cNvSpPr txBox="1">
            <a:spLocks noChangeArrowheads="1"/>
          </p:cNvSpPr>
          <p:nvPr/>
        </p:nvSpPr>
        <p:spPr bwMode="auto">
          <a:xfrm>
            <a:off x="3920219" y="2819401"/>
            <a:ext cx="676392"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front</a:t>
            </a:r>
          </a:p>
        </p:txBody>
      </p:sp>
      <p:sp>
        <p:nvSpPr>
          <p:cNvPr id="116757" name="Rectangle 26"/>
          <p:cNvSpPr>
            <a:spLocks noChangeArrowheads="1"/>
          </p:cNvSpPr>
          <p:nvPr/>
        </p:nvSpPr>
        <p:spPr bwMode="auto">
          <a:xfrm>
            <a:off x="2667463" y="3810000"/>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J2</a:t>
            </a:r>
          </a:p>
        </p:txBody>
      </p:sp>
      <p:sp>
        <p:nvSpPr>
          <p:cNvPr id="116758" name="Rectangle 27"/>
          <p:cNvSpPr>
            <a:spLocks noChangeArrowheads="1"/>
          </p:cNvSpPr>
          <p:nvPr/>
        </p:nvSpPr>
        <p:spPr bwMode="auto">
          <a:xfrm>
            <a:off x="1981544" y="4191001"/>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J3</a:t>
            </a:r>
          </a:p>
        </p:txBody>
      </p:sp>
      <p:sp>
        <p:nvSpPr>
          <p:cNvPr id="116759" name="Rectangle 31"/>
          <p:cNvSpPr>
            <a:spLocks noChangeArrowheads="1"/>
          </p:cNvSpPr>
          <p:nvPr/>
        </p:nvSpPr>
        <p:spPr bwMode="auto">
          <a:xfrm>
            <a:off x="457280" y="5303838"/>
            <a:ext cx="721167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solidFill>
                  <a:srgbClr val="FF0000"/>
                </a:solidFill>
                <a:ea typeface="楷体_GB2312" pitchFamily="49" charset="-122"/>
              </a:rPr>
              <a:t>队列满： </a:t>
            </a:r>
            <a:r>
              <a:rPr kumimoji="1" lang="en-US" altLang="zh-CN" sz="2400" b="1">
                <a:solidFill>
                  <a:srgbClr val="FF0000"/>
                </a:solidFill>
                <a:ea typeface="楷体_GB2312" pitchFamily="49" charset="-122"/>
              </a:rPr>
              <a:t>(Q.rear+1)%MAXQSIZE==Q.front</a:t>
            </a:r>
          </a:p>
        </p:txBody>
      </p:sp>
      <p:sp>
        <p:nvSpPr>
          <p:cNvPr id="116760" name="Line 32"/>
          <p:cNvSpPr>
            <a:spLocks noChangeShapeType="1"/>
          </p:cNvSpPr>
          <p:nvPr/>
        </p:nvSpPr>
        <p:spPr bwMode="auto">
          <a:xfrm>
            <a:off x="1829118" y="2362201"/>
            <a:ext cx="457279" cy="200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6761" name="Text Box 33"/>
          <p:cNvSpPr txBox="1">
            <a:spLocks noChangeArrowheads="1"/>
          </p:cNvSpPr>
          <p:nvPr/>
        </p:nvSpPr>
        <p:spPr bwMode="auto">
          <a:xfrm>
            <a:off x="1240053" y="2133600"/>
            <a:ext cx="665278" cy="304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rear</a:t>
            </a:r>
          </a:p>
        </p:txBody>
      </p:sp>
      <p:sp>
        <p:nvSpPr>
          <p:cNvPr id="2" name="标题 1"/>
          <p:cNvSpPr>
            <a:spLocks noGrp="1"/>
          </p:cNvSpPr>
          <p:nvPr>
            <p:ph type="title"/>
          </p:nvPr>
        </p:nvSpPr>
        <p:spPr/>
        <p:txBody>
          <a:bodyPr/>
          <a:lstStyle/>
          <a:p>
            <a:r>
              <a:rPr lang="zh-CN" altLang="en-US" dirty="0"/>
              <a:t>循环队列入队列和出队列</a:t>
            </a:r>
            <a:r>
              <a:rPr lang="zh-CN" altLang="en-US" dirty="0" smtClean="0"/>
              <a:t>示意图</a:t>
            </a:r>
            <a:endParaRPr lang="zh-CN" altLang="en-US" dirty="0"/>
          </a:p>
        </p:txBody>
      </p:sp>
    </p:spTree>
    <p:extLst>
      <p:ext uri="{BB962C8B-B14F-4D97-AF65-F5344CB8AC3E}">
        <p14:creationId xmlns:p14="http://schemas.microsoft.com/office/powerpoint/2010/main" val="5123544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4"/>
          <p:cNvSpPr txBox="1">
            <a:spLocks noChangeArrowheads="1"/>
          </p:cNvSpPr>
          <p:nvPr/>
        </p:nvSpPr>
        <p:spPr bwMode="auto">
          <a:xfrm>
            <a:off x="1371839" y="3733801"/>
            <a:ext cx="409646"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J4</a:t>
            </a:r>
          </a:p>
        </p:txBody>
      </p:sp>
      <p:sp>
        <p:nvSpPr>
          <p:cNvPr id="117763" name="Text Box 5"/>
          <p:cNvSpPr txBox="1">
            <a:spLocks noChangeArrowheads="1"/>
          </p:cNvSpPr>
          <p:nvPr/>
        </p:nvSpPr>
        <p:spPr bwMode="auto">
          <a:xfrm>
            <a:off x="1371839" y="3048000"/>
            <a:ext cx="409646" cy="431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J5</a:t>
            </a:r>
          </a:p>
        </p:txBody>
      </p:sp>
      <p:sp>
        <p:nvSpPr>
          <p:cNvPr id="117765" name="AutoShape 8"/>
          <p:cNvSpPr>
            <a:spLocks noChangeArrowheads="1"/>
          </p:cNvSpPr>
          <p:nvPr/>
        </p:nvSpPr>
        <p:spPr bwMode="auto">
          <a:xfrm>
            <a:off x="1070161" y="2538413"/>
            <a:ext cx="2276870" cy="21653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7766" name="Line 9"/>
          <p:cNvSpPr>
            <a:spLocks noChangeShapeType="1"/>
          </p:cNvSpPr>
          <p:nvPr/>
        </p:nvSpPr>
        <p:spPr bwMode="auto">
          <a:xfrm>
            <a:off x="1066986" y="3606800"/>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7767" name="Line 10"/>
          <p:cNvSpPr>
            <a:spLocks noChangeShapeType="1"/>
          </p:cNvSpPr>
          <p:nvPr/>
        </p:nvSpPr>
        <p:spPr bwMode="auto">
          <a:xfrm>
            <a:off x="2645235" y="3643313"/>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7768" name="Line 11"/>
          <p:cNvSpPr>
            <a:spLocks noChangeShapeType="1"/>
          </p:cNvSpPr>
          <p:nvPr/>
        </p:nvSpPr>
        <p:spPr bwMode="auto">
          <a:xfrm>
            <a:off x="1635410" y="2692401"/>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7769" name="Line 12"/>
          <p:cNvSpPr>
            <a:spLocks noChangeShapeType="1"/>
          </p:cNvSpPr>
          <p:nvPr/>
        </p:nvSpPr>
        <p:spPr bwMode="auto">
          <a:xfrm>
            <a:off x="2511862" y="3954464"/>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7770" name="Line 13"/>
          <p:cNvSpPr>
            <a:spLocks noChangeShapeType="1"/>
          </p:cNvSpPr>
          <p:nvPr/>
        </p:nvSpPr>
        <p:spPr bwMode="auto">
          <a:xfrm flipH="1">
            <a:off x="2464228" y="2711451"/>
            <a:ext cx="369952"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7771" name="Line 14"/>
          <p:cNvSpPr>
            <a:spLocks noChangeShapeType="1"/>
          </p:cNvSpPr>
          <p:nvPr/>
        </p:nvSpPr>
        <p:spPr bwMode="auto">
          <a:xfrm flipH="1">
            <a:off x="1592540" y="3989389"/>
            <a:ext cx="369951"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7772" name="Text Box 15"/>
          <p:cNvSpPr txBox="1">
            <a:spLocks noChangeArrowheads="1"/>
          </p:cNvSpPr>
          <p:nvPr/>
        </p:nvSpPr>
        <p:spPr bwMode="auto">
          <a:xfrm>
            <a:off x="2399130" y="331152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0</a:t>
            </a:r>
            <a:endParaRPr kumimoji="1" lang="en-US" altLang="zh-CN" sz="2000">
              <a:latin typeface="Times New Roman" pitchFamily="18" charset="0"/>
            </a:endParaRPr>
          </a:p>
        </p:txBody>
      </p:sp>
      <p:sp>
        <p:nvSpPr>
          <p:cNvPr id="117773" name="Text Box 16"/>
          <p:cNvSpPr txBox="1">
            <a:spLocks noChangeArrowheads="1"/>
          </p:cNvSpPr>
          <p:nvPr/>
        </p:nvSpPr>
        <p:spPr bwMode="auto">
          <a:xfrm>
            <a:off x="2394366" y="3609975"/>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1</a:t>
            </a:r>
            <a:endParaRPr kumimoji="1" lang="en-US" altLang="zh-CN" sz="2000">
              <a:latin typeface="Times New Roman" pitchFamily="18" charset="0"/>
            </a:endParaRPr>
          </a:p>
        </p:txBody>
      </p:sp>
      <p:sp>
        <p:nvSpPr>
          <p:cNvPr id="117774" name="Text Box 17"/>
          <p:cNvSpPr txBox="1">
            <a:spLocks noChangeArrowheads="1"/>
          </p:cNvSpPr>
          <p:nvPr/>
        </p:nvSpPr>
        <p:spPr bwMode="auto">
          <a:xfrm>
            <a:off x="2094277" y="3763963"/>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2</a:t>
            </a:r>
            <a:endParaRPr kumimoji="1" lang="en-US" altLang="zh-CN" sz="2000">
              <a:latin typeface="Times New Roman" pitchFamily="18" charset="0"/>
            </a:endParaRPr>
          </a:p>
        </p:txBody>
      </p:sp>
      <p:sp>
        <p:nvSpPr>
          <p:cNvPr id="117775" name="Text Box 18"/>
          <p:cNvSpPr txBox="1">
            <a:spLocks noChangeArrowheads="1"/>
          </p:cNvSpPr>
          <p:nvPr/>
        </p:nvSpPr>
        <p:spPr bwMode="auto">
          <a:xfrm>
            <a:off x="1775133" y="3592514"/>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3</a:t>
            </a:r>
            <a:endParaRPr kumimoji="1" lang="en-US" altLang="zh-CN" sz="2000">
              <a:latin typeface="Times New Roman" pitchFamily="18" charset="0"/>
            </a:endParaRPr>
          </a:p>
        </p:txBody>
      </p:sp>
      <p:sp>
        <p:nvSpPr>
          <p:cNvPr id="117776" name="Text Box 19"/>
          <p:cNvSpPr txBox="1">
            <a:spLocks noChangeArrowheads="1"/>
          </p:cNvSpPr>
          <p:nvPr/>
        </p:nvSpPr>
        <p:spPr bwMode="auto">
          <a:xfrm>
            <a:off x="1792599" y="3305175"/>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4</a:t>
            </a:r>
            <a:endParaRPr kumimoji="1" lang="en-US" altLang="zh-CN" sz="2000">
              <a:latin typeface="Times New Roman" pitchFamily="18" charset="0"/>
            </a:endParaRPr>
          </a:p>
        </p:txBody>
      </p:sp>
      <p:sp>
        <p:nvSpPr>
          <p:cNvPr id="117777" name="Text Box 20"/>
          <p:cNvSpPr txBox="1">
            <a:spLocks noChangeArrowheads="1"/>
          </p:cNvSpPr>
          <p:nvPr/>
        </p:nvSpPr>
        <p:spPr bwMode="auto">
          <a:xfrm>
            <a:off x="2092689" y="3151189"/>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5</a:t>
            </a:r>
            <a:endParaRPr kumimoji="1" lang="en-US" altLang="zh-CN" sz="2000">
              <a:latin typeface="Times New Roman" pitchFamily="18" charset="0"/>
            </a:endParaRPr>
          </a:p>
        </p:txBody>
      </p:sp>
      <p:sp>
        <p:nvSpPr>
          <p:cNvPr id="117778" name="Line 21"/>
          <p:cNvSpPr>
            <a:spLocks noChangeShapeType="1"/>
          </p:cNvSpPr>
          <p:nvPr/>
        </p:nvSpPr>
        <p:spPr bwMode="auto">
          <a:xfrm flipH="1">
            <a:off x="3204131" y="3824288"/>
            <a:ext cx="611294" cy="2524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7779" name="Text Box 22"/>
          <p:cNvSpPr txBox="1">
            <a:spLocks noChangeArrowheads="1"/>
          </p:cNvSpPr>
          <p:nvPr/>
        </p:nvSpPr>
        <p:spPr bwMode="auto">
          <a:xfrm>
            <a:off x="3847182" y="3595688"/>
            <a:ext cx="676392" cy="43021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front</a:t>
            </a:r>
          </a:p>
        </p:txBody>
      </p:sp>
      <p:sp>
        <p:nvSpPr>
          <p:cNvPr id="117780" name="Rectangle 23"/>
          <p:cNvSpPr>
            <a:spLocks noChangeArrowheads="1"/>
          </p:cNvSpPr>
          <p:nvPr/>
        </p:nvSpPr>
        <p:spPr bwMode="auto">
          <a:xfrm>
            <a:off x="2667463" y="3810000"/>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J2</a:t>
            </a:r>
          </a:p>
        </p:txBody>
      </p:sp>
      <p:sp>
        <p:nvSpPr>
          <p:cNvPr id="117781" name="Rectangle 24"/>
          <p:cNvSpPr>
            <a:spLocks noChangeArrowheads="1"/>
          </p:cNvSpPr>
          <p:nvPr/>
        </p:nvSpPr>
        <p:spPr bwMode="auto">
          <a:xfrm>
            <a:off x="1981544" y="4191001"/>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J3</a:t>
            </a:r>
          </a:p>
        </p:txBody>
      </p:sp>
      <p:sp>
        <p:nvSpPr>
          <p:cNvPr id="117782" name="Rectangle 25"/>
          <p:cNvSpPr>
            <a:spLocks noChangeArrowheads="1"/>
          </p:cNvSpPr>
          <p:nvPr/>
        </p:nvSpPr>
        <p:spPr bwMode="auto">
          <a:xfrm>
            <a:off x="457279" y="5303838"/>
            <a:ext cx="77165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solidFill>
                  <a:srgbClr val="FF0000"/>
                </a:solidFill>
                <a:ea typeface="楷体_GB2312" pitchFamily="49" charset="-122"/>
              </a:rPr>
              <a:t>出队列： </a:t>
            </a:r>
            <a:r>
              <a:rPr kumimoji="1" lang="en-US" altLang="zh-CN" sz="2400" b="1">
                <a:solidFill>
                  <a:srgbClr val="FF0000"/>
                </a:solidFill>
                <a:ea typeface="楷体_GB2312" pitchFamily="49" charset="-122"/>
              </a:rPr>
              <a:t>Q.front=(Q.front+1)%MAXQSIZE</a:t>
            </a:r>
          </a:p>
        </p:txBody>
      </p:sp>
      <p:sp>
        <p:nvSpPr>
          <p:cNvPr id="117783" name="Line 26"/>
          <p:cNvSpPr>
            <a:spLocks noChangeShapeType="1"/>
          </p:cNvSpPr>
          <p:nvPr/>
        </p:nvSpPr>
        <p:spPr bwMode="auto">
          <a:xfrm>
            <a:off x="1829118" y="2362201"/>
            <a:ext cx="457279" cy="200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7784" name="Text Box 27"/>
          <p:cNvSpPr txBox="1">
            <a:spLocks noChangeArrowheads="1"/>
          </p:cNvSpPr>
          <p:nvPr/>
        </p:nvSpPr>
        <p:spPr bwMode="auto">
          <a:xfrm>
            <a:off x="1240053" y="2133600"/>
            <a:ext cx="665278" cy="304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rear</a:t>
            </a:r>
          </a:p>
        </p:txBody>
      </p:sp>
      <p:sp>
        <p:nvSpPr>
          <p:cNvPr id="2" name="标题 1"/>
          <p:cNvSpPr>
            <a:spLocks noGrp="1"/>
          </p:cNvSpPr>
          <p:nvPr>
            <p:ph type="title"/>
          </p:nvPr>
        </p:nvSpPr>
        <p:spPr/>
        <p:txBody>
          <a:bodyPr/>
          <a:lstStyle/>
          <a:p>
            <a:r>
              <a:rPr lang="zh-CN" altLang="en-US" dirty="0"/>
              <a:t>循环队列入队列和出队列</a:t>
            </a:r>
            <a:r>
              <a:rPr lang="zh-CN" altLang="en-US" dirty="0" smtClean="0"/>
              <a:t>示意图</a:t>
            </a:r>
            <a:endParaRPr lang="zh-CN" altLang="en-US" dirty="0"/>
          </a:p>
        </p:txBody>
      </p:sp>
    </p:spTree>
    <p:extLst>
      <p:ext uri="{BB962C8B-B14F-4D97-AF65-F5344CB8AC3E}">
        <p14:creationId xmlns:p14="http://schemas.microsoft.com/office/powerpoint/2010/main" val="11482755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4"/>
          <p:cNvSpPr txBox="1">
            <a:spLocks noChangeArrowheads="1"/>
          </p:cNvSpPr>
          <p:nvPr/>
        </p:nvSpPr>
        <p:spPr bwMode="auto">
          <a:xfrm>
            <a:off x="1371839" y="3263533"/>
            <a:ext cx="409646" cy="430213"/>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J4</a:t>
            </a:r>
          </a:p>
        </p:txBody>
      </p:sp>
      <p:sp>
        <p:nvSpPr>
          <p:cNvPr id="118787" name="Text Box 5"/>
          <p:cNvSpPr txBox="1">
            <a:spLocks noChangeArrowheads="1"/>
          </p:cNvSpPr>
          <p:nvPr/>
        </p:nvSpPr>
        <p:spPr bwMode="auto">
          <a:xfrm>
            <a:off x="1371839" y="2577732"/>
            <a:ext cx="409646" cy="431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J5</a:t>
            </a:r>
          </a:p>
        </p:txBody>
      </p:sp>
      <p:sp>
        <p:nvSpPr>
          <p:cNvPr id="118789" name="AutoShape 7"/>
          <p:cNvSpPr>
            <a:spLocks noChangeArrowheads="1"/>
          </p:cNvSpPr>
          <p:nvPr/>
        </p:nvSpPr>
        <p:spPr bwMode="auto">
          <a:xfrm>
            <a:off x="1070161" y="2068145"/>
            <a:ext cx="2276870" cy="21653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82" y="10800"/>
                </a:moveTo>
                <a:cubicBezTo>
                  <a:pt x="6582" y="13130"/>
                  <a:pt x="8470" y="15018"/>
                  <a:pt x="10800" y="15018"/>
                </a:cubicBezTo>
                <a:cubicBezTo>
                  <a:pt x="13130" y="15018"/>
                  <a:pt x="15018" y="13130"/>
                  <a:pt x="15018" y="10800"/>
                </a:cubicBezTo>
                <a:cubicBezTo>
                  <a:pt x="15018" y="8470"/>
                  <a:pt x="13130" y="6582"/>
                  <a:pt x="10800" y="6582"/>
                </a:cubicBezTo>
                <a:cubicBezTo>
                  <a:pt x="8470" y="6582"/>
                  <a:pt x="6582" y="8470"/>
                  <a:pt x="6582" y="10800"/>
                </a:cubicBezTo>
                <a:close/>
              </a:path>
            </a:pathLst>
          </a:custGeom>
          <a:noFill/>
          <a:ln w="9525">
            <a:solidFill>
              <a:srgbClr val="0066FF"/>
            </a:solidFill>
            <a:round/>
            <a:headEnd/>
            <a:tailEnd/>
          </a:ln>
          <a:effectLst/>
          <a:extLst>
            <a:ext uri="{909E8E84-426E-40DD-AFC4-6F175D3DCCD1}">
              <a14:hiddenFill xmlns:a14="http://schemas.microsoft.com/office/drawing/2010/main">
                <a:solidFill>
                  <a:srgbClr val="FCFDC6"/>
                </a:solid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8790" name="Line 8"/>
          <p:cNvSpPr>
            <a:spLocks noChangeShapeType="1"/>
          </p:cNvSpPr>
          <p:nvPr/>
        </p:nvSpPr>
        <p:spPr bwMode="auto">
          <a:xfrm>
            <a:off x="1066986" y="3136532"/>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8791" name="Line 9"/>
          <p:cNvSpPr>
            <a:spLocks noChangeShapeType="1"/>
          </p:cNvSpPr>
          <p:nvPr/>
        </p:nvSpPr>
        <p:spPr bwMode="auto">
          <a:xfrm>
            <a:off x="2645235" y="3173045"/>
            <a:ext cx="689095"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8792" name="Line 10"/>
          <p:cNvSpPr>
            <a:spLocks noChangeShapeType="1"/>
          </p:cNvSpPr>
          <p:nvPr/>
        </p:nvSpPr>
        <p:spPr bwMode="auto">
          <a:xfrm>
            <a:off x="1635410" y="2222133"/>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8793" name="Line 11"/>
          <p:cNvSpPr>
            <a:spLocks noChangeShapeType="1"/>
          </p:cNvSpPr>
          <p:nvPr/>
        </p:nvSpPr>
        <p:spPr bwMode="auto">
          <a:xfrm>
            <a:off x="2511862" y="3484196"/>
            <a:ext cx="352486" cy="55562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8794" name="Line 12"/>
          <p:cNvSpPr>
            <a:spLocks noChangeShapeType="1"/>
          </p:cNvSpPr>
          <p:nvPr/>
        </p:nvSpPr>
        <p:spPr bwMode="auto">
          <a:xfrm flipH="1">
            <a:off x="2464228" y="2241183"/>
            <a:ext cx="369952"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8795" name="Line 13"/>
          <p:cNvSpPr>
            <a:spLocks noChangeShapeType="1"/>
          </p:cNvSpPr>
          <p:nvPr/>
        </p:nvSpPr>
        <p:spPr bwMode="auto">
          <a:xfrm flipH="1">
            <a:off x="1592540" y="3519121"/>
            <a:ext cx="369951" cy="536575"/>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8796" name="Text Box 14"/>
          <p:cNvSpPr txBox="1">
            <a:spLocks noChangeArrowheads="1"/>
          </p:cNvSpPr>
          <p:nvPr/>
        </p:nvSpPr>
        <p:spPr bwMode="auto">
          <a:xfrm>
            <a:off x="2399130" y="2841257"/>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0</a:t>
            </a:r>
            <a:endParaRPr kumimoji="1" lang="en-US" altLang="zh-CN" sz="2000">
              <a:latin typeface="Times New Roman" pitchFamily="18" charset="0"/>
            </a:endParaRPr>
          </a:p>
        </p:txBody>
      </p:sp>
      <p:sp>
        <p:nvSpPr>
          <p:cNvPr id="118797" name="Text Box 15"/>
          <p:cNvSpPr txBox="1">
            <a:spLocks noChangeArrowheads="1"/>
          </p:cNvSpPr>
          <p:nvPr/>
        </p:nvSpPr>
        <p:spPr bwMode="auto">
          <a:xfrm>
            <a:off x="2394366" y="3139707"/>
            <a:ext cx="273097" cy="331788"/>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1</a:t>
            </a:r>
            <a:endParaRPr kumimoji="1" lang="en-US" altLang="zh-CN" sz="2000">
              <a:latin typeface="Times New Roman" pitchFamily="18" charset="0"/>
            </a:endParaRPr>
          </a:p>
        </p:txBody>
      </p:sp>
      <p:sp>
        <p:nvSpPr>
          <p:cNvPr id="118798" name="Text Box 16"/>
          <p:cNvSpPr txBox="1">
            <a:spLocks noChangeArrowheads="1"/>
          </p:cNvSpPr>
          <p:nvPr/>
        </p:nvSpPr>
        <p:spPr bwMode="auto">
          <a:xfrm>
            <a:off x="2094277" y="3293695"/>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2</a:t>
            </a:r>
            <a:endParaRPr kumimoji="1" lang="en-US" altLang="zh-CN" sz="2000">
              <a:latin typeface="Times New Roman" pitchFamily="18" charset="0"/>
            </a:endParaRPr>
          </a:p>
        </p:txBody>
      </p:sp>
      <p:sp>
        <p:nvSpPr>
          <p:cNvPr id="118799" name="Text Box 17"/>
          <p:cNvSpPr txBox="1">
            <a:spLocks noChangeArrowheads="1"/>
          </p:cNvSpPr>
          <p:nvPr/>
        </p:nvSpPr>
        <p:spPr bwMode="auto">
          <a:xfrm>
            <a:off x="1775133" y="3122246"/>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3</a:t>
            </a:r>
            <a:endParaRPr kumimoji="1" lang="en-US" altLang="zh-CN" sz="2000">
              <a:latin typeface="Times New Roman" pitchFamily="18" charset="0"/>
            </a:endParaRPr>
          </a:p>
        </p:txBody>
      </p:sp>
      <p:sp>
        <p:nvSpPr>
          <p:cNvPr id="118800" name="Text Box 18"/>
          <p:cNvSpPr txBox="1">
            <a:spLocks noChangeArrowheads="1"/>
          </p:cNvSpPr>
          <p:nvPr/>
        </p:nvSpPr>
        <p:spPr bwMode="auto">
          <a:xfrm>
            <a:off x="1792599" y="2834907"/>
            <a:ext cx="273097" cy="3302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4</a:t>
            </a:r>
            <a:endParaRPr kumimoji="1" lang="en-US" altLang="zh-CN" sz="2000">
              <a:latin typeface="Times New Roman" pitchFamily="18" charset="0"/>
            </a:endParaRPr>
          </a:p>
        </p:txBody>
      </p:sp>
      <p:sp>
        <p:nvSpPr>
          <p:cNvPr id="118801" name="Text Box 19"/>
          <p:cNvSpPr txBox="1">
            <a:spLocks noChangeArrowheads="1"/>
          </p:cNvSpPr>
          <p:nvPr/>
        </p:nvSpPr>
        <p:spPr bwMode="auto">
          <a:xfrm>
            <a:off x="2092689" y="2680921"/>
            <a:ext cx="273097" cy="331787"/>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1400">
                <a:latin typeface="Times New Roman" pitchFamily="18" charset="0"/>
              </a:rPr>
              <a:t>5</a:t>
            </a:r>
            <a:endParaRPr kumimoji="1" lang="en-US" altLang="zh-CN" sz="2000">
              <a:latin typeface="Times New Roman" pitchFamily="18" charset="0"/>
            </a:endParaRPr>
          </a:p>
        </p:txBody>
      </p:sp>
      <p:sp>
        <p:nvSpPr>
          <p:cNvPr id="118802" name="Line 20"/>
          <p:cNvSpPr>
            <a:spLocks noChangeShapeType="1"/>
          </p:cNvSpPr>
          <p:nvPr/>
        </p:nvSpPr>
        <p:spPr bwMode="auto">
          <a:xfrm flipH="1">
            <a:off x="3204131" y="3354020"/>
            <a:ext cx="611294" cy="2524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8803" name="Text Box 21"/>
          <p:cNvSpPr txBox="1">
            <a:spLocks noChangeArrowheads="1"/>
          </p:cNvSpPr>
          <p:nvPr/>
        </p:nvSpPr>
        <p:spPr bwMode="auto">
          <a:xfrm>
            <a:off x="3847182" y="3125420"/>
            <a:ext cx="676392" cy="430212"/>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front</a:t>
            </a:r>
          </a:p>
        </p:txBody>
      </p:sp>
      <p:sp>
        <p:nvSpPr>
          <p:cNvPr id="118804" name="Rectangle 22"/>
          <p:cNvSpPr>
            <a:spLocks noChangeArrowheads="1"/>
          </p:cNvSpPr>
          <p:nvPr/>
        </p:nvSpPr>
        <p:spPr bwMode="auto">
          <a:xfrm>
            <a:off x="2667463" y="3339732"/>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J2</a:t>
            </a:r>
          </a:p>
        </p:txBody>
      </p:sp>
      <p:sp>
        <p:nvSpPr>
          <p:cNvPr id="118805" name="Rectangle 23"/>
          <p:cNvSpPr>
            <a:spLocks noChangeArrowheads="1"/>
          </p:cNvSpPr>
          <p:nvPr/>
        </p:nvSpPr>
        <p:spPr bwMode="auto">
          <a:xfrm>
            <a:off x="1981544" y="3720733"/>
            <a:ext cx="4382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en-US" altLang="zh-CN" sz="2000" b="1">
                <a:latin typeface="Times New Roman" pitchFamily="18" charset="0"/>
              </a:rPr>
              <a:t>J3</a:t>
            </a:r>
          </a:p>
        </p:txBody>
      </p:sp>
      <p:sp>
        <p:nvSpPr>
          <p:cNvPr id="118806" name="Rectangle 24"/>
          <p:cNvSpPr>
            <a:spLocks noChangeArrowheads="1"/>
          </p:cNvSpPr>
          <p:nvPr/>
        </p:nvSpPr>
        <p:spPr bwMode="auto">
          <a:xfrm>
            <a:off x="457280" y="4833570"/>
            <a:ext cx="69957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kumimoji="1" lang="zh-CN" altLang="en-US" sz="2400" b="1">
                <a:solidFill>
                  <a:srgbClr val="FF0000"/>
                </a:solidFill>
                <a:ea typeface="楷体_GB2312" pitchFamily="49" charset="-122"/>
              </a:rPr>
              <a:t>入队列： </a:t>
            </a:r>
            <a:r>
              <a:rPr kumimoji="1" lang="en-US" altLang="zh-CN" sz="2400" b="1">
                <a:solidFill>
                  <a:srgbClr val="FF0000"/>
                </a:solidFill>
                <a:ea typeface="楷体_GB2312" pitchFamily="49" charset="-122"/>
              </a:rPr>
              <a:t>Q.rear=(Q.rear+1)%MAXQSIZE</a:t>
            </a:r>
          </a:p>
        </p:txBody>
      </p:sp>
      <p:sp>
        <p:nvSpPr>
          <p:cNvPr id="118807" name="Line 25"/>
          <p:cNvSpPr>
            <a:spLocks noChangeShapeType="1"/>
          </p:cNvSpPr>
          <p:nvPr/>
        </p:nvSpPr>
        <p:spPr bwMode="auto">
          <a:xfrm flipH="1">
            <a:off x="3277169" y="2598371"/>
            <a:ext cx="414410" cy="1412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p>
            <a:endParaRPr lang="zh-CN" altLang="en-US"/>
          </a:p>
        </p:txBody>
      </p:sp>
      <p:sp>
        <p:nvSpPr>
          <p:cNvPr id="118808" name="Text Box 26"/>
          <p:cNvSpPr txBox="1">
            <a:spLocks noChangeArrowheads="1"/>
          </p:cNvSpPr>
          <p:nvPr/>
        </p:nvSpPr>
        <p:spPr bwMode="auto">
          <a:xfrm>
            <a:off x="3636007" y="2453907"/>
            <a:ext cx="665279" cy="304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rear</a:t>
            </a:r>
          </a:p>
        </p:txBody>
      </p:sp>
      <p:sp>
        <p:nvSpPr>
          <p:cNvPr id="118809" name="Text Box 27"/>
          <p:cNvSpPr txBox="1">
            <a:spLocks noChangeArrowheads="1"/>
          </p:cNvSpPr>
          <p:nvPr/>
        </p:nvSpPr>
        <p:spPr bwMode="auto">
          <a:xfrm>
            <a:off x="2051407" y="2166570"/>
            <a:ext cx="409646" cy="431800"/>
          </a:xfrm>
          <a:prstGeom prst="rect">
            <a:avLst/>
          </a:prstGeom>
          <a:noFill/>
          <a:ln>
            <a:noFill/>
          </a:ln>
          <a:effectLst/>
          <a:extLst>
            <a:ext uri="{909E8E84-426E-40DD-AFC4-6F175D3DCCD1}">
              <a14:hiddenFill xmlns:a14="http://schemas.microsoft.com/office/drawing/2010/main">
                <a:solidFill>
                  <a:srgbClr val="FCFDC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 uri="{53640926-AAD7-44D8-BBD7-CCE9431645EC}">
              <a14:shadowObscured xmlns:a14="http://schemas.microsoft.com/office/drawing/2010/main" val="1"/>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1" lang="en-US" altLang="zh-CN" sz="2000" b="1">
                <a:latin typeface="Times New Roman" pitchFamily="18" charset="0"/>
              </a:rPr>
              <a:t>J6</a:t>
            </a:r>
          </a:p>
        </p:txBody>
      </p:sp>
      <p:sp>
        <p:nvSpPr>
          <p:cNvPr id="2" name="标题 1"/>
          <p:cNvSpPr>
            <a:spLocks noGrp="1"/>
          </p:cNvSpPr>
          <p:nvPr>
            <p:ph type="title"/>
          </p:nvPr>
        </p:nvSpPr>
        <p:spPr/>
        <p:txBody>
          <a:bodyPr/>
          <a:lstStyle/>
          <a:p>
            <a:r>
              <a:rPr lang="zh-CN" altLang="en-US" dirty="0"/>
              <a:t>循环队列入队列和出队列</a:t>
            </a:r>
            <a:r>
              <a:rPr lang="zh-CN" altLang="en-US" dirty="0" smtClean="0"/>
              <a:t>示意图</a:t>
            </a:r>
            <a:endParaRPr lang="zh-CN" altLang="en-US" dirty="0"/>
          </a:p>
        </p:txBody>
      </p:sp>
      <p:sp>
        <p:nvSpPr>
          <p:cNvPr id="27" name="Text Box 28"/>
          <p:cNvSpPr txBox="1">
            <a:spLocks noChangeArrowheads="1"/>
          </p:cNvSpPr>
          <p:nvPr/>
        </p:nvSpPr>
        <p:spPr bwMode="auto">
          <a:xfrm>
            <a:off x="5103111" y="2007821"/>
            <a:ext cx="4121866"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ts val="1200"/>
              </a:spcBef>
              <a:buClrTx/>
              <a:buSzTx/>
              <a:buFontTx/>
              <a:buChar char="•"/>
            </a:pPr>
            <a:r>
              <a:rPr lang="zh-CN" altLang="en-US" sz="2400" b="1">
                <a:solidFill>
                  <a:schemeClr val="folHlink"/>
                </a:solidFill>
              </a:rPr>
              <a:t>在</a:t>
            </a:r>
            <a:r>
              <a:rPr lang="en-US" altLang="zh-CN" sz="2400" b="1">
                <a:solidFill>
                  <a:schemeClr val="folHlink"/>
                </a:solidFill>
              </a:rPr>
              <a:t>C</a:t>
            </a:r>
            <a:r>
              <a:rPr lang="zh-CN" altLang="en-US" sz="2400" b="1">
                <a:solidFill>
                  <a:schemeClr val="folHlink"/>
                </a:solidFill>
              </a:rPr>
              <a:t>语言中不能用动态分配的一维数组实现循环队列。</a:t>
            </a:r>
          </a:p>
          <a:p>
            <a:pPr eaLnBrk="1" hangingPunct="1">
              <a:spcBef>
                <a:spcPts val="1200"/>
              </a:spcBef>
              <a:buClrTx/>
              <a:buSzTx/>
              <a:buFontTx/>
              <a:buChar char="•"/>
            </a:pPr>
            <a:r>
              <a:rPr lang="zh-CN" altLang="en-US" sz="2400" b="1">
                <a:solidFill>
                  <a:schemeClr val="folHlink"/>
                </a:solidFill>
              </a:rPr>
              <a:t>使用循环队列，必须为它设定最大长度。</a:t>
            </a:r>
          </a:p>
          <a:p>
            <a:pPr eaLnBrk="1" hangingPunct="1">
              <a:spcBef>
                <a:spcPts val="1200"/>
              </a:spcBef>
              <a:buClrTx/>
              <a:buSzTx/>
              <a:buFontTx/>
              <a:buChar char="•"/>
            </a:pPr>
            <a:r>
              <a:rPr lang="zh-CN" altLang="en-US" sz="2400" b="1">
                <a:solidFill>
                  <a:schemeClr val="folHlink"/>
                </a:solidFill>
              </a:rPr>
              <a:t>若无法估计队列长度，宜采用链队列。</a:t>
            </a:r>
          </a:p>
          <a:p>
            <a:pPr eaLnBrk="1" hangingPunct="1">
              <a:spcBef>
                <a:spcPct val="50000"/>
              </a:spcBef>
              <a:buClrTx/>
              <a:buSzTx/>
              <a:buFontTx/>
              <a:buNone/>
            </a:pPr>
            <a:endParaRPr lang="zh-CN" altLang="en-US" sz="2400" b="1"/>
          </a:p>
        </p:txBody>
      </p:sp>
    </p:spTree>
    <p:extLst>
      <p:ext uri="{BB962C8B-B14F-4D97-AF65-F5344CB8AC3E}">
        <p14:creationId xmlns:p14="http://schemas.microsoft.com/office/powerpoint/2010/main" val="2466433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p:txBody>
          <a:bodyPr/>
          <a:lstStyle/>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Status </a:t>
            </a:r>
            <a:r>
              <a:rPr lang="en-US" altLang="zh-CN" sz="2400" b="1" dirty="0" err="1" smtClean="0">
                <a:latin typeface="Times New Roman" pitchFamily="18" charset="0"/>
                <a:cs typeface="Times New Roman" pitchFamily="18" charset="0"/>
              </a:rPr>
              <a:t>ClearStack</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SqStack</a:t>
            </a:r>
            <a:r>
              <a:rPr lang="en-US" altLang="zh-CN" sz="2400" b="1" dirty="0" smtClean="0">
                <a:latin typeface="Times New Roman" pitchFamily="18" charset="0"/>
                <a:cs typeface="Times New Roman" pitchFamily="18" charset="0"/>
              </a:rPr>
              <a:t> &amp;S)</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while(</a:t>
            </a:r>
            <a:r>
              <a:rPr lang="en-US" altLang="zh-CN" sz="2400" b="1" dirty="0" err="1" smtClean="0">
                <a:latin typeface="Times New Roman" pitchFamily="18" charset="0"/>
                <a:cs typeface="Times New Roman" pitchFamily="18" charset="0"/>
              </a:rPr>
              <a:t>S.top</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   </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在栈不空情况下</a:t>
            </a:r>
            <a:endParaRPr lang="en-US" altLang="zh-CN" sz="2400" b="1" dirty="0" smtClean="0">
              <a:solidFill>
                <a:srgbClr val="008000"/>
              </a:solidFill>
              <a:latin typeface="Times New Roman" pitchFamily="18" charset="0"/>
              <a:cs typeface="Times New Roman" pitchFamily="18" charset="0"/>
            </a:endParaRP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Pop(</a:t>
            </a:r>
            <a:r>
              <a:rPr lang="en-US" altLang="zh-CN" sz="2400" b="1" dirty="0" err="1" smtClean="0">
                <a:latin typeface="Times New Roman" pitchFamily="18" charset="0"/>
                <a:cs typeface="Times New Roman" pitchFamily="18" charset="0"/>
              </a:rPr>
              <a:t>S,e</a:t>
            </a:r>
            <a:r>
              <a:rPr lang="en-US" altLang="zh-CN" sz="2400" b="1" dirty="0" smtClean="0">
                <a:latin typeface="Times New Roman" pitchFamily="18" charset="0"/>
                <a:cs typeface="Times New Roman" pitchFamily="18" charset="0"/>
              </a:rPr>
              <a:t>);</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return</a:t>
            </a:r>
            <a:r>
              <a:rPr lang="en-US" altLang="zh-CN" sz="2400" b="1" dirty="0" smtClean="0">
                <a:latin typeface="Times New Roman" pitchFamily="18" charset="0"/>
                <a:cs typeface="Times New Roman" pitchFamily="18" charset="0"/>
              </a:rPr>
              <a:t> OK;</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Status </a:t>
            </a:r>
            <a:r>
              <a:rPr lang="en-US" altLang="zh-CN" sz="2400" b="1" dirty="0" err="1" smtClean="0">
                <a:latin typeface="Times New Roman" pitchFamily="18" charset="0"/>
                <a:cs typeface="Times New Roman" pitchFamily="18" charset="0"/>
              </a:rPr>
              <a:t>StackEmpty</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SqStack</a:t>
            </a:r>
            <a:r>
              <a:rPr lang="en-US" altLang="zh-CN" sz="2400" b="1" dirty="0" smtClean="0">
                <a:latin typeface="Times New Roman" pitchFamily="18" charset="0"/>
                <a:cs typeface="Times New Roman" pitchFamily="18" charset="0"/>
              </a:rPr>
              <a:t> S)</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if</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S.top</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return </a:t>
            </a:r>
            <a:r>
              <a:rPr lang="en-US" altLang="zh-CN" sz="2400" b="1" dirty="0" smtClean="0">
                <a:latin typeface="Times New Roman" pitchFamily="18" charset="0"/>
                <a:cs typeface="Times New Roman" pitchFamily="18" charset="0"/>
              </a:rPr>
              <a:t>TRUE;</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else</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return </a:t>
            </a:r>
            <a:r>
              <a:rPr lang="en-US" altLang="zh-CN" sz="2400" b="1" dirty="0" smtClean="0">
                <a:latin typeface="Times New Roman" pitchFamily="18" charset="0"/>
                <a:cs typeface="Times New Roman" pitchFamily="18" charset="0"/>
              </a:rPr>
              <a:t>FALSE;</a:t>
            </a:r>
          </a:p>
          <a:p>
            <a:pPr eaLnBrk="1" hangingPunct="1">
              <a:lnSpc>
                <a:spcPct val="80000"/>
              </a:lnSpc>
              <a:buFont typeface="Wingdings" pitchFamily="2" charset="2"/>
              <a:buNone/>
            </a:pPr>
            <a:r>
              <a:rPr lang="en-US" altLang="zh-CN" sz="2400" b="1" dirty="0" smtClean="0">
                <a:latin typeface="Times New Roman" pitchFamily="18" charset="0"/>
                <a:cs typeface="Times New Roman" pitchFamily="18" charset="0"/>
              </a:rPr>
              <a:t>}</a:t>
            </a:r>
          </a:p>
        </p:txBody>
      </p:sp>
      <p:sp>
        <p:nvSpPr>
          <p:cNvPr id="19458" name="Rectangle 2"/>
          <p:cNvSpPr>
            <a:spLocks noGrp="1" noChangeArrowheads="1"/>
          </p:cNvSpPr>
          <p:nvPr>
            <p:ph type="title"/>
          </p:nvPr>
        </p:nvSpPr>
        <p:spPr/>
        <p:txBody>
          <a:bodyPr/>
          <a:lstStyle/>
          <a:p>
            <a:pPr eaLnBrk="1" hangingPunct="1"/>
            <a:r>
              <a:rPr lang="zh-CN" altLang="en-US" sz="3600" smtClean="0"/>
              <a:t>顺序栈的基本操作</a:t>
            </a:r>
            <a:r>
              <a:rPr lang="en-US" altLang="zh-CN" sz="3600" smtClean="0"/>
              <a:t>(2)</a:t>
            </a:r>
          </a:p>
        </p:txBody>
      </p:sp>
    </p:spTree>
    <p:extLst>
      <p:ext uri="{BB962C8B-B14F-4D97-AF65-F5344CB8AC3E}">
        <p14:creationId xmlns:p14="http://schemas.microsoft.com/office/powerpoint/2010/main" val="34147055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5"/>
          <p:cNvSpPr>
            <a:spLocks noChangeArrowheads="1"/>
          </p:cNvSpPr>
          <p:nvPr/>
        </p:nvSpPr>
        <p:spPr bwMode="auto">
          <a:xfrm>
            <a:off x="886679" y="1463921"/>
            <a:ext cx="7773750" cy="489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FontTx/>
              <a:buNone/>
            </a:pPr>
            <a:r>
              <a:rPr lang="en-US" altLang="zh-CN" sz="2800" b="1" dirty="0">
                <a:latin typeface="Times New Roman" pitchFamily="18" charset="0"/>
                <a:ea typeface="楷体_GB2312" pitchFamily="49" charset="-122"/>
              </a:rPr>
              <a:t>#define MAXQSIZE 100</a:t>
            </a:r>
          </a:p>
          <a:p>
            <a:pPr eaLnBrk="1" hangingPunct="1">
              <a:spcBef>
                <a:spcPct val="50000"/>
              </a:spcBef>
              <a:buFontTx/>
              <a:buNone/>
            </a:pPr>
            <a:r>
              <a:rPr lang="en-US" altLang="zh-CN" sz="2800" b="1" dirty="0" err="1">
                <a:latin typeface="Times New Roman" pitchFamily="18" charset="0"/>
                <a:ea typeface="楷体_GB2312" pitchFamily="49" charset="-122"/>
              </a:rPr>
              <a:t>typedef</a:t>
            </a:r>
            <a:r>
              <a:rPr lang="en-US" altLang="zh-CN" sz="2800" b="1" dirty="0">
                <a:latin typeface="Times New Roman" pitchFamily="18" charset="0"/>
                <a:ea typeface="楷体_GB2312" pitchFamily="49" charset="-122"/>
              </a:rPr>
              <a:t> </a:t>
            </a:r>
            <a:r>
              <a:rPr lang="en-US" altLang="zh-CN" sz="2800" b="1" dirty="0" err="1">
                <a:latin typeface="Times New Roman" pitchFamily="18" charset="0"/>
                <a:ea typeface="楷体_GB2312" pitchFamily="49" charset="-122"/>
              </a:rPr>
              <a:t>struct</a:t>
            </a:r>
            <a:r>
              <a:rPr lang="en-US" altLang="zh-CN" sz="2800" b="1" dirty="0">
                <a:latin typeface="Times New Roman" pitchFamily="18" charset="0"/>
                <a:ea typeface="楷体_GB2312" pitchFamily="49" charset="-122"/>
              </a:rPr>
              <a:t> {</a:t>
            </a:r>
          </a:p>
          <a:p>
            <a:pPr eaLnBrk="1" hangingPunct="1">
              <a:spcBef>
                <a:spcPct val="50000"/>
              </a:spcBef>
              <a:buFontTx/>
              <a:buNone/>
            </a:pPr>
            <a:r>
              <a:rPr lang="en-US" altLang="zh-CN" sz="2800" b="1" dirty="0">
                <a:latin typeface="Times New Roman" pitchFamily="18" charset="0"/>
                <a:ea typeface="楷体_GB2312" pitchFamily="49" charset="-122"/>
              </a:rPr>
              <a:t>   </a:t>
            </a:r>
            <a:r>
              <a:rPr lang="en-US" altLang="zh-CN" sz="2800" b="1" dirty="0" err="1">
                <a:latin typeface="Times New Roman" pitchFamily="18" charset="0"/>
                <a:ea typeface="楷体_GB2312" pitchFamily="49" charset="-122"/>
              </a:rPr>
              <a:t>QElemType</a:t>
            </a:r>
            <a:r>
              <a:rPr lang="en-US" altLang="zh-CN" sz="2800" b="1" dirty="0">
                <a:latin typeface="Times New Roman" pitchFamily="18" charset="0"/>
                <a:ea typeface="楷体_GB2312" pitchFamily="49" charset="-122"/>
              </a:rPr>
              <a:t> *base; </a:t>
            </a:r>
            <a:r>
              <a:rPr lang="en-US" altLang="zh-CN" sz="2800" b="1" dirty="0">
                <a:solidFill>
                  <a:srgbClr val="008000"/>
                </a:solidFill>
                <a:latin typeface="Times New Roman" pitchFamily="18" charset="0"/>
                <a:ea typeface="楷体_GB2312" pitchFamily="49" charset="-122"/>
              </a:rPr>
              <a:t>//</a:t>
            </a:r>
            <a:r>
              <a:rPr lang="zh-CN" altLang="en-US" sz="2800" b="1" dirty="0">
                <a:solidFill>
                  <a:srgbClr val="008000"/>
                </a:solidFill>
                <a:latin typeface="Times New Roman" pitchFamily="18" charset="0"/>
                <a:ea typeface="楷体_GB2312" pitchFamily="49" charset="-122"/>
              </a:rPr>
              <a:t>初始存储空间</a:t>
            </a:r>
          </a:p>
          <a:p>
            <a:pPr eaLnBrk="1" hangingPunct="1">
              <a:spcBef>
                <a:spcPct val="50000"/>
              </a:spcBef>
              <a:buFontTx/>
              <a:buNone/>
            </a:pPr>
            <a:r>
              <a:rPr lang="zh-CN" altLang="en-US" sz="2800" b="1" dirty="0">
                <a:latin typeface="Times New Roman" pitchFamily="18" charset="0"/>
                <a:ea typeface="楷体_GB2312" pitchFamily="49" charset="-122"/>
              </a:rPr>
              <a:t>   </a:t>
            </a:r>
            <a:r>
              <a:rPr lang="en-US" altLang="zh-CN" sz="2800" b="1" dirty="0" err="1">
                <a:latin typeface="Times New Roman" pitchFamily="18" charset="0"/>
                <a:ea typeface="楷体_GB2312" pitchFamily="49" charset="-122"/>
              </a:rPr>
              <a:t>int</a:t>
            </a:r>
            <a:r>
              <a:rPr lang="en-US" altLang="zh-CN" sz="2800" b="1" dirty="0">
                <a:latin typeface="Times New Roman" pitchFamily="18" charset="0"/>
                <a:ea typeface="楷体_GB2312" pitchFamily="49" charset="-122"/>
              </a:rPr>
              <a:t> front;</a:t>
            </a:r>
            <a:r>
              <a:rPr lang="en-US" altLang="zh-CN" sz="2800" b="1" dirty="0">
                <a:solidFill>
                  <a:srgbClr val="008000"/>
                </a:solidFill>
                <a:latin typeface="Times New Roman" pitchFamily="18" charset="0"/>
                <a:ea typeface="楷体_GB2312" pitchFamily="49" charset="-122"/>
              </a:rPr>
              <a:t>//</a:t>
            </a:r>
            <a:r>
              <a:rPr lang="zh-CN" altLang="en-US" sz="2800" b="1" dirty="0">
                <a:solidFill>
                  <a:srgbClr val="008000"/>
                </a:solidFill>
                <a:latin typeface="Times New Roman" pitchFamily="18" charset="0"/>
                <a:ea typeface="楷体_GB2312" pitchFamily="49" charset="-122"/>
              </a:rPr>
              <a:t>队头指针，指向队头元素</a:t>
            </a:r>
          </a:p>
          <a:p>
            <a:pPr eaLnBrk="1" hangingPunct="1">
              <a:spcBef>
                <a:spcPct val="50000"/>
              </a:spcBef>
              <a:buFontTx/>
              <a:buNone/>
            </a:pPr>
            <a:r>
              <a:rPr lang="zh-CN" altLang="en-US" sz="2800" b="1" dirty="0">
                <a:latin typeface="Times New Roman" pitchFamily="18" charset="0"/>
                <a:ea typeface="楷体_GB2312" pitchFamily="49" charset="-122"/>
              </a:rPr>
              <a:t>   </a:t>
            </a:r>
            <a:r>
              <a:rPr lang="en-US" altLang="zh-CN" sz="2800" b="1" dirty="0" err="1">
                <a:latin typeface="Times New Roman" pitchFamily="18" charset="0"/>
                <a:ea typeface="楷体_GB2312" pitchFamily="49" charset="-122"/>
              </a:rPr>
              <a:t>int</a:t>
            </a:r>
            <a:r>
              <a:rPr lang="en-US" altLang="zh-CN" sz="2800" b="1" dirty="0">
                <a:latin typeface="Times New Roman" pitchFamily="18" charset="0"/>
                <a:ea typeface="楷体_GB2312" pitchFamily="49" charset="-122"/>
              </a:rPr>
              <a:t> rear;</a:t>
            </a:r>
            <a:r>
              <a:rPr lang="en-US" altLang="zh-CN" sz="2800" b="1" dirty="0">
                <a:solidFill>
                  <a:srgbClr val="008000"/>
                </a:solidFill>
                <a:latin typeface="Times New Roman" pitchFamily="18" charset="0"/>
                <a:ea typeface="楷体_GB2312" pitchFamily="49" charset="-122"/>
              </a:rPr>
              <a:t>//</a:t>
            </a:r>
            <a:r>
              <a:rPr lang="zh-CN" altLang="en-US" sz="2800" b="1" dirty="0">
                <a:solidFill>
                  <a:srgbClr val="008000"/>
                </a:solidFill>
                <a:latin typeface="Times New Roman" pitchFamily="18" charset="0"/>
                <a:ea typeface="楷体_GB2312" pitchFamily="49" charset="-122"/>
              </a:rPr>
              <a:t>队尾指针指向队尾元素</a:t>
            </a:r>
            <a:r>
              <a:rPr lang="zh-CN" altLang="en-US" sz="2800" b="1" dirty="0">
                <a:solidFill>
                  <a:srgbClr val="FB1F44"/>
                </a:solidFill>
                <a:latin typeface="Times New Roman" pitchFamily="18" charset="0"/>
                <a:ea typeface="楷体_GB2312" pitchFamily="49" charset="-122"/>
              </a:rPr>
              <a:t>下一个</a:t>
            </a:r>
            <a:r>
              <a:rPr lang="zh-CN" altLang="en-US" sz="2800" b="1" dirty="0">
                <a:solidFill>
                  <a:srgbClr val="008000"/>
                </a:solidFill>
                <a:latin typeface="Times New Roman" pitchFamily="18" charset="0"/>
                <a:ea typeface="楷体_GB2312" pitchFamily="49" charset="-122"/>
              </a:rPr>
              <a:t>位置</a:t>
            </a:r>
          </a:p>
          <a:p>
            <a:pPr eaLnBrk="1" hangingPunct="1">
              <a:spcBef>
                <a:spcPct val="50000"/>
              </a:spcBef>
              <a:buFontTx/>
              <a:buNone/>
            </a:pPr>
            <a:r>
              <a:rPr lang="en-US" altLang="zh-CN" sz="2800" b="1" dirty="0">
                <a:latin typeface="Times New Roman" pitchFamily="18" charset="0"/>
                <a:ea typeface="楷体_GB2312" pitchFamily="49" charset="-122"/>
              </a:rPr>
              <a:t>}</a:t>
            </a:r>
            <a:r>
              <a:rPr lang="en-US" altLang="zh-CN" sz="2800" b="1" dirty="0" err="1">
                <a:latin typeface="Times New Roman" pitchFamily="18" charset="0"/>
                <a:ea typeface="楷体_GB2312" pitchFamily="49" charset="-122"/>
              </a:rPr>
              <a:t>SqQueue</a:t>
            </a:r>
            <a:r>
              <a:rPr lang="en-US" altLang="zh-CN" sz="2800" b="1" dirty="0">
                <a:latin typeface="Times New Roman" pitchFamily="18" charset="0"/>
                <a:ea typeface="楷体_GB2312" pitchFamily="49" charset="-122"/>
              </a:rPr>
              <a:t>;</a:t>
            </a:r>
          </a:p>
          <a:p>
            <a:pPr eaLnBrk="1" hangingPunct="1">
              <a:spcBef>
                <a:spcPct val="50000"/>
              </a:spcBef>
              <a:buFont typeface="Wingdings" pitchFamily="2" charset="2"/>
              <a:buNone/>
            </a:pPr>
            <a:r>
              <a:rPr lang="zh-CN" altLang="en-US" sz="2800" dirty="0">
                <a:latin typeface="Times New Roman" pitchFamily="18" charset="0"/>
                <a:ea typeface="楷体_GB2312" pitchFamily="49" charset="-122"/>
                <a:hlinkClick r:id="rId2" action="ppaction://hlinkpres?slideindex=32&amp;slidetitle="/>
              </a:rPr>
              <a:t>基本操作演示</a:t>
            </a:r>
            <a:endParaRPr lang="zh-CN" altLang="en-US" sz="2800" dirty="0">
              <a:latin typeface="Times New Roman" pitchFamily="18" charset="0"/>
              <a:ea typeface="楷体_GB2312" pitchFamily="49" charset="-122"/>
            </a:endParaRPr>
          </a:p>
          <a:p>
            <a:pPr eaLnBrk="1" hangingPunct="1">
              <a:spcBef>
                <a:spcPct val="50000"/>
              </a:spcBef>
              <a:buFontTx/>
              <a:buNone/>
            </a:pPr>
            <a:endParaRPr lang="en-US" altLang="zh-CN" sz="2800" b="1" dirty="0">
              <a:latin typeface="Times New Roman" pitchFamily="18" charset="0"/>
              <a:ea typeface="楷体_GB2312" pitchFamily="49" charset="-122"/>
            </a:endParaRPr>
          </a:p>
          <a:p>
            <a:pPr eaLnBrk="1" hangingPunct="1">
              <a:spcBef>
                <a:spcPct val="50000"/>
              </a:spcBef>
              <a:buFontTx/>
              <a:buNone/>
            </a:pPr>
            <a:endParaRPr lang="zh-CN" altLang="en-US" sz="2800" b="1" dirty="0">
              <a:latin typeface="Times New Roman" pitchFamily="18" charset="0"/>
              <a:ea typeface="楷体_GB2312" pitchFamily="49" charset="-122"/>
            </a:endParaRPr>
          </a:p>
          <a:p>
            <a:pPr eaLnBrk="1" hangingPunct="1"/>
            <a:endParaRPr lang="zh-CN" altLang="en-US" sz="2800" dirty="0"/>
          </a:p>
        </p:txBody>
      </p:sp>
      <p:sp>
        <p:nvSpPr>
          <p:cNvPr id="2" name="标题 1"/>
          <p:cNvSpPr>
            <a:spLocks noGrp="1"/>
          </p:cNvSpPr>
          <p:nvPr>
            <p:ph type="title"/>
          </p:nvPr>
        </p:nvSpPr>
        <p:spPr>
          <a:xfrm>
            <a:off x="929109" y="365126"/>
            <a:ext cx="7107308" cy="596760"/>
          </a:xfrm>
        </p:spPr>
        <p:txBody>
          <a:bodyPr/>
          <a:lstStyle/>
          <a:p>
            <a:r>
              <a:rPr lang="zh-CN" altLang="en-US" dirty="0"/>
              <a:t>队列顺序表示（循环队列）的</a:t>
            </a:r>
            <a:r>
              <a:rPr lang="zh-CN" altLang="en-US" dirty="0" smtClean="0"/>
              <a:t>实现</a:t>
            </a:r>
            <a:endParaRPr lang="zh-CN" altLang="en-US" dirty="0"/>
          </a:p>
        </p:txBody>
      </p:sp>
    </p:spTree>
    <p:extLst>
      <p:ext uri="{BB962C8B-B14F-4D97-AF65-F5344CB8AC3E}">
        <p14:creationId xmlns:p14="http://schemas.microsoft.com/office/powerpoint/2010/main" val="22273290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ext Box 4"/>
          <p:cNvSpPr txBox="1">
            <a:spLocks noChangeArrowheads="1"/>
          </p:cNvSpPr>
          <p:nvPr/>
        </p:nvSpPr>
        <p:spPr bwMode="auto">
          <a:xfrm>
            <a:off x="0" y="1349062"/>
            <a:ext cx="9145588" cy="445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lang="en-US" altLang="zh-CN" sz="2400" b="1" dirty="0"/>
              <a:t>Status </a:t>
            </a:r>
            <a:r>
              <a:rPr lang="en-US" altLang="zh-CN" sz="2400" b="1" dirty="0" err="1"/>
              <a:t>InitQueue</a:t>
            </a:r>
            <a:r>
              <a:rPr lang="en-US" altLang="zh-CN" sz="2400" b="1" dirty="0"/>
              <a:t>(</a:t>
            </a:r>
            <a:r>
              <a:rPr lang="en-US" altLang="zh-CN" sz="2400" b="1" dirty="0" err="1"/>
              <a:t>SqQueue</a:t>
            </a:r>
            <a:r>
              <a:rPr lang="en-US" altLang="zh-CN" sz="2400" b="1" dirty="0"/>
              <a:t> &amp;Q) {</a:t>
            </a:r>
            <a:r>
              <a:rPr lang="en-US" altLang="zh-CN" sz="2400" b="1" dirty="0">
                <a:solidFill>
                  <a:srgbClr val="008000"/>
                </a:solidFill>
              </a:rPr>
              <a:t>//</a:t>
            </a:r>
            <a:r>
              <a:rPr lang="zh-CN" altLang="en-US" sz="2400" b="1" dirty="0">
                <a:solidFill>
                  <a:srgbClr val="008000"/>
                </a:solidFill>
              </a:rPr>
              <a:t>初始化队列</a:t>
            </a:r>
            <a:r>
              <a:rPr lang="en-US" altLang="zh-CN" sz="2400" b="1" dirty="0">
                <a:solidFill>
                  <a:srgbClr val="008000"/>
                </a:solidFill>
              </a:rPr>
              <a:t>Q</a:t>
            </a:r>
          </a:p>
          <a:p>
            <a:pPr eaLnBrk="1" hangingPunct="1">
              <a:lnSpc>
                <a:spcPct val="90000"/>
              </a:lnSpc>
              <a:buFont typeface="Wingdings" pitchFamily="2" charset="2"/>
              <a:buNone/>
            </a:pPr>
            <a:r>
              <a:rPr lang="en-US" altLang="zh-CN" sz="2200" b="1" dirty="0"/>
              <a:t>    </a:t>
            </a:r>
            <a:r>
              <a:rPr lang="en-US" altLang="zh-CN" sz="2200" b="1" dirty="0" err="1"/>
              <a:t>Q.base</a:t>
            </a:r>
            <a:r>
              <a:rPr lang="en-US" altLang="zh-CN" sz="2200" b="1" dirty="0"/>
              <a:t>=(</a:t>
            </a:r>
            <a:r>
              <a:rPr lang="en-US" altLang="zh-CN" sz="2200" b="1" dirty="0" err="1"/>
              <a:t>QElemType</a:t>
            </a:r>
            <a:r>
              <a:rPr lang="en-US" altLang="zh-CN" sz="2200" b="1" dirty="0"/>
              <a:t>)</a:t>
            </a:r>
            <a:r>
              <a:rPr lang="en-US" altLang="zh-CN" sz="2200" b="1" dirty="0" err="1"/>
              <a:t>malloc</a:t>
            </a:r>
            <a:r>
              <a:rPr lang="en-US" altLang="zh-CN" sz="2200" b="1" dirty="0"/>
              <a:t>(MAXQSIZE*</a:t>
            </a:r>
            <a:r>
              <a:rPr lang="en-US" altLang="zh-CN" sz="2200" b="1" dirty="0" err="1"/>
              <a:t>sizeof</a:t>
            </a:r>
            <a:r>
              <a:rPr lang="en-US" altLang="zh-CN" sz="2200" b="1" dirty="0"/>
              <a:t>(</a:t>
            </a:r>
            <a:r>
              <a:rPr lang="en-US" altLang="zh-CN" sz="2200" b="1" dirty="0" err="1"/>
              <a:t>QElemType</a:t>
            </a:r>
            <a:r>
              <a:rPr lang="en-US" altLang="zh-CN" sz="2200" b="1" dirty="0"/>
              <a:t>));</a:t>
            </a:r>
          </a:p>
          <a:p>
            <a:pPr eaLnBrk="1" hangingPunct="1">
              <a:lnSpc>
                <a:spcPct val="90000"/>
              </a:lnSpc>
              <a:buFont typeface="Wingdings" pitchFamily="2" charset="2"/>
              <a:buNone/>
            </a:pPr>
            <a:r>
              <a:rPr lang="en-US" altLang="zh-CN" sz="2400" b="1" dirty="0"/>
              <a:t>    if(!</a:t>
            </a:r>
            <a:r>
              <a:rPr lang="en-US" altLang="zh-CN" sz="2400" b="1" dirty="0" err="1"/>
              <a:t>Q.base</a:t>
            </a:r>
            <a:r>
              <a:rPr lang="en-US" altLang="zh-CN" sz="2400" b="1" dirty="0"/>
              <a:t>)</a:t>
            </a:r>
          </a:p>
          <a:p>
            <a:pPr eaLnBrk="1" hangingPunct="1">
              <a:lnSpc>
                <a:spcPct val="90000"/>
              </a:lnSpc>
              <a:buFont typeface="Wingdings" pitchFamily="2" charset="2"/>
              <a:buNone/>
            </a:pPr>
            <a:r>
              <a:rPr lang="en-US" altLang="zh-CN" sz="2400" b="1" dirty="0"/>
              <a:t>          exit(OVERFLOW);</a:t>
            </a:r>
          </a:p>
          <a:p>
            <a:pPr eaLnBrk="1" hangingPunct="1">
              <a:lnSpc>
                <a:spcPct val="90000"/>
              </a:lnSpc>
              <a:buFont typeface="Wingdings" pitchFamily="2" charset="2"/>
              <a:buNone/>
            </a:pPr>
            <a:r>
              <a:rPr lang="en-US" altLang="zh-CN" sz="2400" b="1" dirty="0"/>
              <a:t>    </a:t>
            </a:r>
            <a:r>
              <a:rPr lang="en-US" altLang="zh-CN" sz="2400" b="1" dirty="0" err="1"/>
              <a:t>Q.front</a:t>
            </a:r>
            <a:r>
              <a:rPr lang="en-US" altLang="zh-CN" sz="2400" b="1" dirty="0"/>
              <a:t> =</a:t>
            </a:r>
            <a:r>
              <a:rPr lang="en-US" altLang="zh-CN" sz="2400" b="1" dirty="0" err="1"/>
              <a:t>Q.rear</a:t>
            </a:r>
            <a:r>
              <a:rPr lang="en-US" altLang="zh-CN" sz="2400" b="1" dirty="0"/>
              <a:t>=0;</a:t>
            </a:r>
          </a:p>
          <a:p>
            <a:pPr eaLnBrk="1" hangingPunct="1">
              <a:lnSpc>
                <a:spcPct val="90000"/>
              </a:lnSpc>
              <a:buFont typeface="Wingdings" pitchFamily="2" charset="2"/>
              <a:buNone/>
            </a:pPr>
            <a:r>
              <a:rPr lang="en-US" altLang="zh-CN" sz="2400" b="1" dirty="0"/>
              <a:t>    return OK;</a:t>
            </a:r>
          </a:p>
          <a:p>
            <a:pPr eaLnBrk="1" hangingPunct="1">
              <a:lnSpc>
                <a:spcPct val="90000"/>
              </a:lnSpc>
              <a:buFont typeface="Wingdings" pitchFamily="2" charset="2"/>
              <a:buNone/>
            </a:pPr>
            <a:r>
              <a:rPr lang="en-US" altLang="zh-CN" sz="2400" b="1" dirty="0"/>
              <a:t>}</a:t>
            </a:r>
          </a:p>
          <a:p>
            <a:pPr eaLnBrk="1" hangingPunct="1">
              <a:lnSpc>
                <a:spcPct val="90000"/>
              </a:lnSpc>
              <a:buFont typeface="Wingdings" pitchFamily="2" charset="2"/>
              <a:buNone/>
            </a:pPr>
            <a:r>
              <a:rPr lang="en-US" altLang="zh-CN" sz="2400" b="1" dirty="0" err="1"/>
              <a:t>int</a:t>
            </a:r>
            <a:r>
              <a:rPr lang="en-US" altLang="zh-CN" sz="2400" b="1" dirty="0"/>
              <a:t> </a:t>
            </a:r>
            <a:r>
              <a:rPr lang="en-US" altLang="zh-CN" sz="2400" b="1" dirty="0" err="1"/>
              <a:t>QueueLength</a:t>
            </a:r>
            <a:r>
              <a:rPr lang="en-US" altLang="zh-CN" sz="2400" b="1" dirty="0"/>
              <a:t>(</a:t>
            </a:r>
            <a:r>
              <a:rPr lang="en-US" altLang="zh-CN" sz="2400" b="1" dirty="0" err="1"/>
              <a:t>SqQueue</a:t>
            </a:r>
            <a:r>
              <a:rPr lang="en-US" altLang="zh-CN" sz="2400" b="1" dirty="0"/>
              <a:t> Q) </a:t>
            </a:r>
          </a:p>
          <a:p>
            <a:pPr eaLnBrk="1" hangingPunct="1">
              <a:lnSpc>
                <a:spcPct val="90000"/>
              </a:lnSpc>
              <a:buFont typeface="Wingdings" pitchFamily="2" charset="2"/>
              <a:buNone/>
            </a:pPr>
            <a:r>
              <a:rPr lang="en-US" altLang="zh-CN" sz="2400" b="1" dirty="0"/>
              <a:t>{</a:t>
            </a:r>
            <a:r>
              <a:rPr lang="en-US" altLang="zh-CN" sz="2400" b="1" dirty="0">
                <a:solidFill>
                  <a:srgbClr val="008000"/>
                </a:solidFill>
              </a:rPr>
              <a:t>//</a:t>
            </a:r>
            <a:r>
              <a:rPr lang="zh-CN" altLang="en-US" sz="2400" b="1" dirty="0">
                <a:solidFill>
                  <a:srgbClr val="008000"/>
                </a:solidFill>
              </a:rPr>
              <a:t>返回</a:t>
            </a:r>
            <a:r>
              <a:rPr lang="en-US" altLang="zh-CN" sz="2400" b="1" dirty="0">
                <a:solidFill>
                  <a:srgbClr val="008000"/>
                </a:solidFill>
              </a:rPr>
              <a:t>Q</a:t>
            </a:r>
            <a:r>
              <a:rPr lang="zh-CN" altLang="en-US" sz="2400" b="1" dirty="0">
                <a:solidFill>
                  <a:srgbClr val="008000"/>
                </a:solidFill>
              </a:rPr>
              <a:t>的元素个数，即队列的长度</a:t>
            </a:r>
          </a:p>
          <a:p>
            <a:pPr eaLnBrk="1" hangingPunct="1">
              <a:lnSpc>
                <a:spcPct val="90000"/>
              </a:lnSpc>
              <a:buFont typeface="Wingdings" pitchFamily="2" charset="2"/>
              <a:buNone/>
            </a:pPr>
            <a:r>
              <a:rPr lang="zh-CN" altLang="en-US" sz="2400" b="1" dirty="0"/>
              <a:t>   </a:t>
            </a:r>
            <a:r>
              <a:rPr lang="en-US" altLang="zh-CN" sz="2400" b="1" dirty="0"/>
              <a:t>return (</a:t>
            </a:r>
            <a:r>
              <a:rPr lang="en-US" altLang="zh-CN" sz="2400" b="1" dirty="0" err="1"/>
              <a:t>Q.rear</a:t>
            </a:r>
            <a:r>
              <a:rPr lang="en-US" altLang="zh-CN" sz="2400" b="1" dirty="0"/>
              <a:t>- </a:t>
            </a:r>
            <a:r>
              <a:rPr lang="en-US" altLang="zh-CN" sz="2400" b="1" dirty="0" err="1"/>
              <a:t>Q.front+MAXSIZE</a:t>
            </a:r>
            <a:r>
              <a:rPr lang="en-US" altLang="zh-CN" sz="2400" b="1" dirty="0"/>
              <a:t>)%MAXSIZE;        </a:t>
            </a:r>
          </a:p>
          <a:p>
            <a:pPr eaLnBrk="1" hangingPunct="1">
              <a:lnSpc>
                <a:spcPct val="90000"/>
              </a:lnSpc>
              <a:buFont typeface="Wingdings" pitchFamily="2" charset="2"/>
              <a:buNone/>
            </a:pPr>
            <a:r>
              <a:rPr lang="en-US" altLang="zh-CN" sz="2400" b="1" dirty="0"/>
              <a:t> }</a:t>
            </a:r>
          </a:p>
        </p:txBody>
      </p:sp>
      <p:sp>
        <p:nvSpPr>
          <p:cNvPr id="2" name="标题 1"/>
          <p:cNvSpPr>
            <a:spLocks noGrp="1"/>
          </p:cNvSpPr>
          <p:nvPr>
            <p:ph type="title"/>
          </p:nvPr>
        </p:nvSpPr>
        <p:spPr/>
        <p:txBody>
          <a:bodyPr/>
          <a:lstStyle/>
          <a:p>
            <a:r>
              <a:rPr lang="zh-CN" altLang="en-US" dirty="0"/>
              <a:t>循环队列基本操作的实现</a:t>
            </a:r>
            <a:r>
              <a:rPr lang="en-US" altLang="zh-CN" dirty="0"/>
              <a:t>(1</a:t>
            </a:r>
            <a:r>
              <a:rPr lang="en-US" altLang="zh-CN" dirty="0" smtClean="0"/>
              <a:t>)</a:t>
            </a:r>
            <a:endParaRPr lang="zh-CN" altLang="en-US" dirty="0"/>
          </a:p>
        </p:txBody>
      </p:sp>
    </p:spTree>
    <p:extLst>
      <p:ext uri="{BB962C8B-B14F-4D97-AF65-F5344CB8AC3E}">
        <p14:creationId xmlns:p14="http://schemas.microsoft.com/office/powerpoint/2010/main" val="29192593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3"/>
          <p:cNvSpPr txBox="1">
            <a:spLocks noChangeArrowheads="1"/>
          </p:cNvSpPr>
          <p:nvPr/>
        </p:nvSpPr>
        <p:spPr bwMode="auto">
          <a:xfrm>
            <a:off x="700556" y="1161380"/>
            <a:ext cx="7926176"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lang="en-US" altLang="zh-CN" sz="2000" b="1" dirty="0"/>
              <a:t>Status </a:t>
            </a:r>
            <a:r>
              <a:rPr lang="en-US" altLang="zh-CN" sz="2000" b="1" dirty="0" err="1"/>
              <a:t>EnQueue</a:t>
            </a:r>
            <a:r>
              <a:rPr lang="en-US" altLang="zh-CN" sz="2000" b="1" dirty="0"/>
              <a:t>(</a:t>
            </a:r>
            <a:r>
              <a:rPr lang="en-US" altLang="zh-CN" sz="2000" b="1" dirty="0" err="1"/>
              <a:t>SqQueue</a:t>
            </a:r>
            <a:r>
              <a:rPr lang="en-US" altLang="zh-CN" sz="2000" b="1" dirty="0"/>
              <a:t> &amp;Q, </a:t>
            </a:r>
            <a:r>
              <a:rPr lang="en-US" altLang="zh-CN" sz="2000" b="1" dirty="0" err="1"/>
              <a:t>QElemType</a:t>
            </a:r>
            <a:r>
              <a:rPr lang="en-US" altLang="zh-CN" sz="2000" b="1" dirty="0"/>
              <a:t> e)</a:t>
            </a:r>
          </a:p>
          <a:p>
            <a:pPr eaLnBrk="1" hangingPunct="1">
              <a:lnSpc>
                <a:spcPct val="90000"/>
              </a:lnSpc>
              <a:buFont typeface="Wingdings" pitchFamily="2" charset="2"/>
              <a:buNone/>
            </a:pPr>
            <a:r>
              <a:rPr lang="en-US" altLang="zh-CN" sz="2000" b="1" dirty="0"/>
              <a:t> { </a:t>
            </a:r>
            <a:r>
              <a:rPr lang="en-US" altLang="zh-CN" sz="2000" b="1" dirty="0">
                <a:solidFill>
                  <a:srgbClr val="008000"/>
                </a:solidFill>
              </a:rPr>
              <a:t>//</a:t>
            </a:r>
            <a:r>
              <a:rPr lang="zh-CN" altLang="en-US" sz="2000" b="1" dirty="0">
                <a:solidFill>
                  <a:srgbClr val="008000"/>
                </a:solidFill>
              </a:rPr>
              <a:t>入队列</a:t>
            </a:r>
            <a:endParaRPr lang="en-US" altLang="zh-CN" sz="2000" b="1" dirty="0">
              <a:solidFill>
                <a:srgbClr val="008000"/>
              </a:solidFill>
            </a:endParaRPr>
          </a:p>
          <a:p>
            <a:pPr eaLnBrk="1" hangingPunct="1">
              <a:lnSpc>
                <a:spcPct val="90000"/>
              </a:lnSpc>
              <a:buFont typeface="Wingdings" pitchFamily="2" charset="2"/>
              <a:buNone/>
            </a:pPr>
            <a:r>
              <a:rPr lang="en-US" altLang="zh-CN" sz="2000" b="1" dirty="0"/>
              <a:t>     if((Q.rear+1)%MAXSIZE==</a:t>
            </a:r>
            <a:r>
              <a:rPr lang="en-US" altLang="zh-CN" sz="2000" b="1" dirty="0" err="1"/>
              <a:t>Q.front</a:t>
            </a:r>
            <a:r>
              <a:rPr lang="en-US" altLang="zh-CN" sz="2000" b="1" dirty="0"/>
              <a:t>)       return ERROR;  </a:t>
            </a:r>
          </a:p>
          <a:p>
            <a:pPr eaLnBrk="1" hangingPunct="1">
              <a:lnSpc>
                <a:spcPct val="90000"/>
              </a:lnSpc>
              <a:buFont typeface="Wingdings" pitchFamily="2" charset="2"/>
              <a:buNone/>
            </a:pPr>
            <a:r>
              <a:rPr lang="en-US" altLang="zh-CN" sz="2000" b="1" dirty="0"/>
              <a:t>     </a:t>
            </a:r>
            <a:r>
              <a:rPr lang="en-US" altLang="zh-CN" sz="2000" b="1" dirty="0" err="1"/>
              <a:t>Q.base</a:t>
            </a:r>
            <a:r>
              <a:rPr lang="en-US" altLang="zh-CN" sz="2000" b="1" dirty="0"/>
              <a:t>[</a:t>
            </a:r>
            <a:r>
              <a:rPr lang="en-US" altLang="zh-CN" sz="2000" b="1" dirty="0" err="1"/>
              <a:t>Q.rear</a:t>
            </a:r>
            <a:r>
              <a:rPr lang="en-US" altLang="zh-CN" sz="2000" b="1" dirty="0"/>
              <a:t>]=e;</a:t>
            </a:r>
          </a:p>
          <a:p>
            <a:pPr eaLnBrk="1" hangingPunct="1">
              <a:lnSpc>
                <a:spcPct val="90000"/>
              </a:lnSpc>
              <a:buFont typeface="Wingdings" pitchFamily="2" charset="2"/>
              <a:buNone/>
            </a:pPr>
            <a:r>
              <a:rPr lang="en-US" altLang="zh-CN" sz="2000" b="1" dirty="0"/>
              <a:t>     </a:t>
            </a:r>
            <a:r>
              <a:rPr lang="en-US" altLang="zh-CN" sz="2000" b="1" dirty="0" err="1"/>
              <a:t>Q.rear</a:t>
            </a:r>
            <a:r>
              <a:rPr lang="en-US" altLang="zh-CN" sz="2000" b="1" dirty="0"/>
              <a:t>=(Q.rear+1)%MAXSIZE;</a:t>
            </a:r>
          </a:p>
          <a:p>
            <a:pPr eaLnBrk="1" hangingPunct="1">
              <a:lnSpc>
                <a:spcPct val="90000"/>
              </a:lnSpc>
              <a:buFont typeface="Wingdings" pitchFamily="2" charset="2"/>
              <a:buNone/>
            </a:pPr>
            <a:r>
              <a:rPr lang="en-US" altLang="zh-CN" sz="2000" b="1" dirty="0"/>
              <a:t>     return OK;</a:t>
            </a:r>
          </a:p>
          <a:p>
            <a:pPr eaLnBrk="1" hangingPunct="1">
              <a:lnSpc>
                <a:spcPct val="90000"/>
              </a:lnSpc>
              <a:buFont typeface="Wingdings" pitchFamily="2" charset="2"/>
              <a:buNone/>
            </a:pPr>
            <a:r>
              <a:rPr lang="en-US" altLang="zh-CN" sz="2000" b="1" dirty="0"/>
              <a:t> }</a:t>
            </a:r>
          </a:p>
        </p:txBody>
      </p:sp>
      <p:sp>
        <p:nvSpPr>
          <p:cNvPr id="2" name="标题 1"/>
          <p:cNvSpPr>
            <a:spLocks noGrp="1"/>
          </p:cNvSpPr>
          <p:nvPr>
            <p:ph type="title"/>
          </p:nvPr>
        </p:nvSpPr>
        <p:spPr/>
        <p:txBody>
          <a:bodyPr/>
          <a:lstStyle/>
          <a:p>
            <a:r>
              <a:rPr lang="zh-CN" altLang="en-US" dirty="0"/>
              <a:t>循环队列基本操作的实现</a:t>
            </a:r>
            <a:r>
              <a:rPr lang="en-US" altLang="zh-CN" dirty="0"/>
              <a:t>(2</a:t>
            </a:r>
            <a:r>
              <a:rPr lang="en-US" altLang="zh-CN" dirty="0" smtClean="0"/>
              <a:t>)</a:t>
            </a:r>
            <a:endParaRPr lang="zh-CN" altLang="en-US" dirty="0"/>
          </a:p>
        </p:txBody>
      </p:sp>
      <p:sp>
        <p:nvSpPr>
          <p:cNvPr id="122885" name="Text Box 3"/>
          <p:cNvSpPr txBox="1">
            <a:spLocks noChangeArrowheads="1"/>
          </p:cNvSpPr>
          <p:nvPr/>
        </p:nvSpPr>
        <p:spPr bwMode="auto">
          <a:xfrm>
            <a:off x="700556" y="3549248"/>
            <a:ext cx="7926176"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lang="en-US" altLang="zh-CN" sz="2000" b="1" dirty="0"/>
              <a:t>Status </a:t>
            </a:r>
            <a:r>
              <a:rPr lang="en-US" altLang="zh-CN" sz="2000" b="1" dirty="0" err="1"/>
              <a:t>DeQueue</a:t>
            </a:r>
            <a:r>
              <a:rPr lang="en-US" altLang="zh-CN" sz="2000" b="1" dirty="0"/>
              <a:t>(</a:t>
            </a:r>
            <a:r>
              <a:rPr lang="en-US" altLang="zh-CN" sz="2000" b="1" dirty="0" err="1"/>
              <a:t>SqQueue</a:t>
            </a:r>
            <a:r>
              <a:rPr lang="en-US" altLang="zh-CN" sz="2000" b="1" dirty="0"/>
              <a:t> &amp;Q, </a:t>
            </a:r>
            <a:r>
              <a:rPr lang="en-US" altLang="zh-CN" sz="2000" b="1" dirty="0" err="1"/>
              <a:t>QElemType</a:t>
            </a:r>
            <a:r>
              <a:rPr lang="en-US" altLang="zh-CN" sz="2000" b="1" dirty="0"/>
              <a:t> &amp;e) </a:t>
            </a:r>
          </a:p>
          <a:p>
            <a:pPr eaLnBrk="1" hangingPunct="1">
              <a:lnSpc>
                <a:spcPct val="90000"/>
              </a:lnSpc>
              <a:buFont typeface="Wingdings" pitchFamily="2" charset="2"/>
              <a:buNone/>
            </a:pPr>
            <a:r>
              <a:rPr lang="en-US" altLang="zh-CN" sz="2000" b="1" dirty="0"/>
              <a:t>{ </a:t>
            </a:r>
            <a:r>
              <a:rPr lang="en-US" altLang="zh-CN" sz="2000" b="1" dirty="0">
                <a:solidFill>
                  <a:srgbClr val="008000"/>
                </a:solidFill>
              </a:rPr>
              <a:t>//</a:t>
            </a:r>
            <a:r>
              <a:rPr lang="zh-CN" altLang="en-US" sz="2000" b="1" dirty="0">
                <a:solidFill>
                  <a:srgbClr val="008000"/>
                </a:solidFill>
              </a:rPr>
              <a:t>队列不空删去队头，用</a:t>
            </a:r>
            <a:r>
              <a:rPr lang="en-US" altLang="zh-CN" sz="2000" b="1" dirty="0">
                <a:solidFill>
                  <a:srgbClr val="008000"/>
                </a:solidFill>
              </a:rPr>
              <a:t>e</a:t>
            </a:r>
            <a:r>
              <a:rPr lang="zh-CN" altLang="en-US" sz="2000" b="1" dirty="0">
                <a:solidFill>
                  <a:srgbClr val="008000"/>
                </a:solidFill>
              </a:rPr>
              <a:t>返回值</a:t>
            </a:r>
          </a:p>
          <a:p>
            <a:pPr eaLnBrk="1" hangingPunct="1">
              <a:lnSpc>
                <a:spcPct val="90000"/>
              </a:lnSpc>
              <a:buFont typeface="Wingdings" pitchFamily="2" charset="2"/>
              <a:buNone/>
            </a:pPr>
            <a:r>
              <a:rPr lang="zh-CN" altLang="en-US" sz="2000" b="1" dirty="0"/>
              <a:t>   </a:t>
            </a:r>
            <a:r>
              <a:rPr lang="en-US" altLang="zh-CN" sz="2000" b="1" dirty="0"/>
              <a:t>if (</a:t>
            </a:r>
            <a:r>
              <a:rPr lang="en-US" altLang="zh-CN" sz="2000" b="1" dirty="0" err="1"/>
              <a:t>Q.front</a:t>
            </a:r>
            <a:r>
              <a:rPr lang="en-US" altLang="zh-CN" sz="2000" b="1" dirty="0"/>
              <a:t>==</a:t>
            </a:r>
            <a:r>
              <a:rPr lang="en-US" altLang="zh-CN" sz="2000" b="1" dirty="0" err="1"/>
              <a:t>Q.rear</a:t>
            </a:r>
            <a:r>
              <a:rPr lang="en-US" altLang="zh-CN" sz="2000" b="1" dirty="0"/>
              <a:t>)          return ERROR;</a:t>
            </a:r>
          </a:p>
          <a:p>
            <a:pPr eaLnBrk="1" hangingPunct="1">
              <a:lnSpc>
                <a:spcPct val="90000"/>
              </a:lnSpc>
              <a:buFont typeface="Wingdings" pitchFamily="2" charset="2"/>
              <a:buNone/>
            </a:pPr>
            <a:r>
              <a:rPr lang="en-US" altLang="zh-CN" sz="2000" b="1" dirty="0"/>
              <a:t>   e=</a:t>
            </a:r>
            <a:r>
              <a:rPr lang="en-US" altLang="zh-CN" sz="2000" b="1" dirty="0" err="1"/>
              <a:t>Q.base</a:t>
            </a:r>
            <a:r>
              <a:rPr lang="en-US" altLang="zh-CN" sz="2000" b="1" dirty="0"/>
              <a:t>[</a:t>
            </a:r>
            <a:r>
              <a:rPr lang="en-US" altLang="zh-CN" sz="2000" b="1" dirty="0" err="1"/>
              <a:t>Q.front</a:t>
            </a:r>
            <a:r>
              <a:rPr lang="en-US" altLang="zh-CN" sz="2000" b="1" dirty="0"/>
              <a:t>];</a:t>
            </a:r>
          </a:p>
          <a:p>
            <a:pPr eaLnBrk="1" hangingPunct="1">
              <a:lnSpc>
                <a:spcPct val="90000"/>
              </a:lnSpc>
              <a:buFont typeface="Wingdings" pitchFamily="2" charset="2"/>
              <a:buNone/>
            </a:pPr>
            <a:r>
              <a:rPr lang="en-US" altLang="zh-CN" sz="2000" b="1" dirty="0"/>
              <a:t>   </a:t>
            </a:r>
            <a:r>
              <a:rPr lang="en-US" altLang="zh-CN" sz="2000" b="1" dirty="0" err="1"/>
              <a:t>Q.front</a:t>
            </a:r>
            <a:r>
              <a:rPr lang="en-US" altLang="zh-CN" sz="2000" b="1" dirty="0"/>
              <a:t>=(Q.front+1)%MAXSIZE;</a:t>
            </a:r>
          </a:p>
          <a:p>
            <a:pPr eaLnBrk="1" hangingPunct="1">
              <a:lnSpc>
                <a:spcPct val="90000"/>
              </a:lnSpc>
              <a:buFont typeface="Wingdings" pitchFamily="2" charset="2"/>
              <a:buNone/>
            </a:pPr>
            <a:r>
              <a:rPr lang="en-US" altLang="zh-CN" sz="2000" b="1" dirty="0"/>
              <a:t>   return OK;</a:t>
            </a:r>
          </a:p>
          <a:p>
            <a:pPr eaLnBrk="1" hangingPunct="1">
              <a:lnSpc>
                <a:spcPct val="90000"/>
              </a:lnSpc>
              <a:buFont typeface="Wingdings" pitchFamily="2" charset="2"/>
              <a:buNone/>
            </a:pPr>
            <a:r>
              <a:rPr lang="en-US" altLang="zh-CN" sz="2000" b="1" dirty="0"/>
              <a:t> }</a:t>
            </a:r>
          </a:p>
        </p:txBody>
      </p:sp>
    </p:spTree>
    <p:extLst>
      <p:ext uri="{BB962C8B-B14F-4D97-AF65-F5344CB8AC3E}">
        <p14:creationId xmlns:p14="http://schemas.microsoft.com/office/powerpoint/2010/main" val="6639986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noChangeArrowheads="1"/>
          </p:cNvSpPr>
          <p:nvPr>
            <p:ph type="title"/>
          </p:nvPr>
        </p:nvSpPr>
        <p:spPr/>
        <p:txBody>
          <a:bodyPr/>
          <a:lstStyle/>
          <a:p>
            <a:r>
              <a:rPr lang="zh-CN" altLang="en-US" smtClean="0"/>
              <a:t>队列的应用</a:t>
            </a:r>
          </a:p>
        </p:txBody>
      </p:sp>
      <p:sp>
        <p:nvSpPr>
          <p:cNvPr id="3" name="内容占位符 2"/>
          <p:cNvSpPr>
            <a:spLocks noGrp="1"/>
          </p:cNvSpPr>
          <p:nvPr>
            <p:ph idx="1"/>
          </p:nvPr>
        </p:nvSpPr>
        <p:spPr>
          <a:xfrm>
            <a:off x="814352" y="1348012"/>
            <a:ext cx="8129412" cy="4114800"/>
          </a:xfrm>
        </p:spPr>
        <p:txBody>
          <a:bodyPr/>
          <a:lstStyle/>
          <a:p>
            <a:pPr marL="0" indent="0">
              <a:buFont typeface="Wingdings" pitchFamily="2" charset="2"/>
              <a:buNone/>
              <a:defRPr/>
            </a:pPr>
            <a:r>
              <a:rPr lang="en-US" altLang="zh-CN" sz="2400" b="1" dirty="0"/>
              <a:t>1. </a:t>
            </a:r>
            <a:r>
              <a:rPr lang="zh-CN" altLang="en-US" sz="2400" b="1" dirty="0"/>
              <a:t>舞伴问题</a:t>
            </a:r>
          </a:p>
          <a:p>
            <a:pPr marL="0" indent="0">
              <a:buFont typeface="Wingdings" pitchFamily="2" charset="2"/>
              <a:buNone/>
              <a:defRPr/>
            </a:pPr>
            <a:r>
              <a:rPr lang="en-US" altLang="zh-CN" sz="2400" b="1" dirty="0"/>
              <a:t>2. </a:t>
            </a:r>
            <a:r>
              <a:rPr lang="zh-CN" altLang="en-US" sz="2400" b="1" dirty="0"/>
              <a:t>解决主机与打印机之间不匹配问题</a:t>
            </a:r>
          </a:p>
          <a:p>
            <a:pPr marL="0" indent="0">
              <a:buFont typeface="Wingdings" pitchFamily="2" charset="2"/>
              <a:buNone/>
              <a:defRPr/>
            </a:pPr>
            <a:r>
              <a:rPr lang="en-US" altLang="zh-CN" sz="2400" b="1" dirty="0"/>
              <a:t>3.</a:t>
            </a:r>
            <a:r>
              <a:rPr lang="zh-CN" altLang="en-US" sz="2400" b="1" dirty="0"/>
              <a:t>飞机起降问题、医院挂号问题、银行排队问题</a:t>
            </a:r>
          </a:p>
          <a:p>
            <a:pPr marL="0" indent="0">
              <a:buFont typeface="Wingdings" pitchFamily="2" charset="2"/>
              <a:buNone/>
              <a:defRPr/>
            </a:pPr>
            <a:r>
              <a:rPr lang="en-US" altLang="zh-CN" sz="2400" b="1" dirty="0"/>
              <a:t>4. </a:t>
            </a:r>
            <a:r>
              <a:rPr lang="zh-CN" altLang="en-US" sz="2400" b="1" dirty="0"/>
              <a:t>多用户系统</a:t>
            </a:r>
            <a:endParaRPr lang="en-US" altLang="zh-CN" sz="2400" b="1" dirty="0"/>
          </a:p>
          <a:p>
            <a:pPr marL="0" indent="0">
              <a:buFont typeface="Wingdings" pitchFamily="2" charset="2"/>
              <a:buNone/>
              <a:defRPr/>
            </a:pPr>
            <a:r>
              <a:rPr lang="en-US" altLang="zh-CN" sz="2400" b="1" dirty="0"/>
              <a:t>5. </a:t>
            </a:r>
            <a:r>
              <a:rPr lang="zh-CN" altLang="en-US" sz="2400" b="1" dirty="0"/>
              <a:t>优先级队列</a:t>
            </a:r>
          </a:p>
          <a:p>
            <a:pPr marL="0" indent="0">
              <a:buFont typeface="Wingdings" pitchFamily="2" charset="2"/>
              <a:buNone/>
              <a:defRPr/>
            </a:pPr>
            <a:r>
              <a:rPr lang="en-US" altLang="zh-CN" sz="2400" b="1" dirty="0"/>
              <a:t>6. </a:t>
            </a:r>
            <a:r>
              <a:rPr lang="zh-CN" altLang="en-US" sz="2400" b="1" dirty="0"/>
              <a:t>树的层序遍历</a:t>
            </a:r>
            <a:endParaRPr lang="en-US" altLang="zh-CN" sz="2400" b="1" dirty="0"/>
          </a:p>
          <a:p>
            <a:pPr marL="0" indent="0">
              <a:buFont typeface="Wingdings" pitchFamily="2" charset="2"/>
              <a:buNone/>
              <a:defRPr/>
            </a:pPr>
            <a:r>
              <a:rPr lang="en-US" altLang="zh-CN" sz="2400" b="1" dirty="0"/>
              <a:t>7. </a:t>
            </a:r>
            <a:r>
              <a:rPr lang="zh-CN" altLang="en-US" sz="2400" b="1" dirty="0"/>
              <a:t>图的广度优先遍历</a:t>
            </a:r>
          </a:p>
          <a:p>
            <a:pPr marL="0" indent="0">
              <a:buFont typeface="Wingdings" pitchFamily="2" charset="2"/>
              <a:buNone/>
              <a:defRPr/>
            </a:pPr>
            <a:r>
              <a:rPr lang="en-US" altLang="zh-CN" sz="2400" b="1" dirty="0"/>
              <a:t>8. </a:t>
            </a:r>
            <a:r>
              <a:rPr lang="zh-CN" altLang="en-US" sz="2400" b="1" dirty="0"/>
              <a:t>基数排序</a:t>
            </a:r>
            <a:endParaRPr lang="en-US" altLang="zh-CN" sz="2400" b="1" dirty="0"/>
          </a:p>
          <a:p>
            <a:pPr marL="0" indent="0">
              <a:buFont typeface="Wingdings" pitchFamily="2" charset="2"/>
              <a:buNone/>
              <a:defRPr/>
            </a:pPr>
            <a:r>
              <a:rPr lang="en-US" altLang="zh-CN" sz="2400" b="1" dirty="0"/>
              <a:t>9. </a:t>
            </a:r>
            <a:r>
              <a:rPr lang="zh-CN" altLang="en-US" sz="2400" b="1" dirty="0"/>
              <a:t>一些数学问题</a:t>
            </a:r>
          </a:p>
          <a:p>
            <a:pPr>
              <a:defRPr/>
            </a:pPr>
            <a:endParaRPr lang="zh-CN" altLang="en-US" sz="2400" b="1" dirty="0"/>
          </a:p>
        </p:txBody>
      </p:sp>
    </p:spTree>
    <p:extLst>
      <p:ext uri="{BB962C8B-B14F-4D97-AF65-F5344CB8AC3E}">
        <p14:creationId xmlns:p14="http://schemas.microsoft.com/office/powerpoint/2010/main" val="10954002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zh-CN" altLang="en-US" sz="3600" smtClean="0"/>
              <a:t>队列的应用</a:t>
            </a:r>
            <a:r>
              <a:rPr lang="en-US" altLang="zh-CN" sz="3600" smtClean="0"/>
              <a:t>-</a:t>
            </a:r>
            <a:r>
              <a:rPr lang="zh-CN" altLang="en-US" sz="3600" smtClean="0"/>
              <a:t>舞伴问题</a:t>
            </a:r>
            <a:endParaRPr lang="en-US" altLang="zh-CN" sz="3600" smtClean="0"/>
          </a:p>
        </p:txBody>
      </p:sp>
      <p:sp>
        <p:nvSpPr>
          <p:cNvPr id="124931" name="Rectangle 3"/>
          <p:cNvSpPr>
            <a:spLocks noGrp="1" noChangeArrowheads="1"/>
          </p:cNvSpPr>
          <p:nvPr>
            <p:ph type="body" idx="1"/>
          </p:nvPr>
        </p:nvSpPr>
        <p:spPr/>
        <p:txBody>
          <a:bodyPr/>
          <a:lstStyle/>
          <a:p>
            <a:pPr eaLnBrk="1" hangingPunct="1">
              <a:lnSpc>
                <a:spcPct val="90000"/>
              </a:lnSpc>
            </a:pPr>
            <a:r>
              <a:rPr lang="zh-CN" altLang="en-US" sz="2800" b="1" smtClean="0">
                <a:ea typeface="楷体_GB2312" pitchFamily="49" charset="-122"/>
              </a:rPr>
              <a:t>假设在周末舞会上，男士和女士进入舞厅时各自一队，乐曲开始时，依次从男队和女队的队头各出一个人配成舞伴。若两队初始人数不同，则较长的那一队中未配对者等待下一曲。写一算法，模拟上述舞伴配对问题。</a:t>
            </a:r>
          </a:p>
          <a:p>
            <a:pPr eaLnBrk="1" hangingPunct="1">
              <a:lnSpc>
                <a:spcPct val="90000"/>
              </a:lnSpc>
            </a:pPr>
            <a:endParaRPr lang="zh-CN" altLang="en-US" sz="2800" b="1" smtClean="0">
              <a:ea typeface="楷体_GB2312" pitchFamily="49" charset="-122"/>
            </a:endParaRPr>
          </a:p>
        </p:txBody>
      </p:sp>
      <p:sp>
        <p:nvSpPr>
          <p:cNvPr id="124932" name="AutoShape 4">
            <a:hlinkClick r:id="rId2" action="ppaction://hlinkfile" highlightClick="1"/>
          </p:cNvPr>
          <p:cNvSpPr>
            <a:spLocks noChangeArrowheads="1"/>
          </p:cNvSpPr>
          <p:nvPr/>
        </p:nvSpPr>
        <p:spPr bwMode="auto">
          <a:xfrm>
            <a:off x="7697536" y="4267200"/>
            <a:ext cx="914559" cy="990600"/>
          </a:xfrm>
          <a:prstGeom prst="actionButtonInformat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800"/>
          </a:p>
        </p:txBody>
      </p:sp>
      <p:sp>
        <p:nvSpPr>
          <p:cNvPr id="12493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D3A00EF4-0E1E-4BB3-96F8-2574145B54B9}" type="slidenum">
              <a:rPr lang="en-US" altLang="zh-CN" sz="1400"/>
              <a:pPr>
                <a:spcBef>
                  <a:spcPct val="0"/>
                </a:spcBef>
                <a:buClrTx/>
                <a:buSzTx/>
                <a:buFontTx/>
                <a:buNone/>
              </a:pPr>
              <a:t>84</a:t>
            </a:fld>
            <a:endParaRPr lang="en-US" altLang="zh-CN" sz="1400"/>
          </a:p>
        </p:txBody>
      </p:sp>
    </p:spTree>
    <p:extLst>
      <p:ext uri="{BB962C8B-B14F-4D97-AF65-F5344CB8AC3E}">
        <p14:creationId xmlns:p14="http://schemas.microsoft.com/office/powerpoint/2010/main" val="3325635744"/>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954" name="Object 2"/>
          <p:cNvGraphicFramePr>
            <a:graphicFrameLocks noChangeAspect="1"/>
          </p:cNvGraphicFramePr>
          <p:nvPr/>
        </p:nvGraphicFramePr>
        <p:xfrm>
          <a:off x="342959" y="4038600"/>
          <a:ext cx="8878842" cy="2743200"/>
        </p:xfrm>
        <a:graphic>
          <a:graphicData uri="http://schemas.openxmlformats.org/presentationml/2006/ole">
            <mc:AlternateContent xmlns:mc="http://schemas.openxmlformats.org/markup-compatibility/2006">
              <mc:Choice xmlns:v="urn:schemas-microsoft-com:vml" Requires="v">
                <p:oleObj spid="_x0000_s3092" name="文档" r:id="rId4" imgW="8889492" imgH="2286000" progId="Word.Document.8">
                  <p:embed/>
                </p:oleObj>
              </mc:Choice>
              <mc:Fallback>
                <p:oleObj name="文档" r:id="rId4" imgW="8889492" imgH="228600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59" y="4038600"/>
                        <a:ext cx="8878842"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955" name="Rectangle 6"/>
          <p:cNvSpPr>
            <a:spLocks noGrp="1" noChangeArrowheads="1"/>
          </p:cNvSpPr>
          <p:nvPr>
            <p:ph type="title"/>
          </p:nvPr>
        </p:nvSpPr>
        <p:spPr/>
        <p:txBody>
          <a:bodyPr/>
          <a:lstStyle/>
          <a:p>
            <a:pPr eaLnBrk="1" hangingPunct="1"/>
            <a:r>
              <a:rPr lang="zh-CN" altLang="en-US" sz="3200" smtClean="0"/>
              <a:t>队列的应用</a:t>
            </a:r>
            <a:r>
              <a:rPr lang="en-US" altLang="zh-CN" sz="3200" smtClean="0"/>
              <a:t>-</a:t>
            </a:r>
            <a:r>
              <a:rPr lang="zh-CN" altLang="en-US" sz="3200" smtClean="0"/>
              <a:t>优先级队列</a:t>
            </a:r>
            <a:r>
              <a:rPr lang="en-US" altLang="zh-CN" sz="3200" smtClean="0"/>
              <a:t>(Priority Queue)</a:t>
            </a:r>
          </a:p>
        </p:txBody>
      </p:sp>
      <p:sp>
        <p:nvSpPr>
          <p:cNvPr id="125956" name="Rectangle 7"/>
          <p:cNvSpPr>
            <a:spLocks noGrp="1" noChangeArrowheads="1"/>
          </p:cNvSpPr>
          <p:nvPr>
            <p:ph type="body" idx="1"/>
          </p:nvPr>
        </p:nvSpPr>
        <p:spPr>
          <a:xfrm>
            <a:off x="755781" y="1916113"/>
            <a:ext cx="8061138" cy="4114800"/>
          </a:xfrm>
        </p:spPr>
        <p:txBody>
          <a:bodyPr/>
          <a:lstStyle/>
          <a:p>
            <a:pPr eaLnBrk="1" hangingPunct="1"/>
            <a:r>
              <a:rPr lang="zh-CN" altLang="en-US" sz="2800" b="1" smtClean="0"/>
              <a:t>优先级队列是不同于先进先出队列的另一种队列。每次从队列中取出的是具有最高优先权的元素</a:t>
            </a:r>
          </a:p>
          <a:p>
            <a:pPr eaLnBrk="1" hangingPunct="1"/>
            <a:r>
              <a:rPr lang="zh-CN" altLang="en-US" sz="2800" b="1" smtClean="0"/>
              <a:t>例 任务的优先权及执行顺序关系如下表所示</a:t>
            </a:r>
          </a:p>
        </p:txBody>
      </p:sp>
      <p:sp>
        <p:nvSpPr>
          <p:cNvPr id="392197" name="Text Box 5"/>
          <p:cNvSpPr txBox="1">
            <a:spLocks noChangeArrowheads="1"/>
          </p:cNvSpPr>
          <p:nvPr/>
        </p:nvSpPr>
        <p:spPr bwMode="auto">
          <a:xfrm>
            <a:off x="1066985" y="5867400"/>
            <a:ext cx="4280643" cy="579438"/>
          </a:xfrm>
          <a:prstGeom prst="rect">
            <a:avLst/>
          </a:prstGeom>
          <a:noFill/>
          <a:ln>
            <a:noFill/>
          </a:ln>
          <a:effectLst/>
        </p:spPr>
        <p:txBody>
          <a:bodyPr wrap="none">
            <a:spAutoFit/>
          </a:bodyPr>
          <a:lstStyle/>
          <a:p>
            <a:pPr eaLnBrk="1" hangingPunct="1">
              <a:defRPr/>
            </a:pPr>
            <a:r>
              <a:rPr kumimoji="1" lang="zh-CN" altLang="en-US" sz="3200" b="1">
                <a:solidFill>
                  <a:srgbClr val="FF3300"/>
                </a:solidFill>
                <a:effectLst>
                  <a:outerShdw blurRad="38100" dist="38100" dir="2700000" algn="tl">
                    <a:srgbClr val="C0C0C0"/>
                  </a:outerShdw>
                </a:effectLst>
                <a:latin typeface="Times New Roman" pitchFamily="18" charset="0"/>
                <a:ea typeface="仿宋_GB2312" pitchFamily="49" charset="-122"/>
              </a:rPr>
              <a:t>数字越小，优先权越高</a:t>
            </a:r>
            <a:endParaRPr kumimoji="1" lang="zh-CN" altLang="en-US" sz="2400">
              <a:latin typeface="Times New Roman" pitchFamily="18" charset="0"/>
            </a:endParaRPr>
          </a:p>
        </p:txBody>
      </p:sp>
      <p:sp>
        <p:nvSpPr>
          <p:cNvPr id="12595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264A1E9B-018D-4101-8EF8-8A53C17AEDF2}" type="slidenum">
              <a:rPr lang="en-US" altLang="zh-CN" sz="1400"/>
              <a:pPr>
                <a:spcBef>
                  <a:spcPct val="0"/>
                </a:spcBef>
                <a:buClrTx/>
                <a:buSzTx/>
                <a:buFontTx/>
                <a:buNone/>
              </a:pPr>
              <a:t>85</a:t>
            </a:fld>
            <a:endParaRPr lang="en-US" altLang="zh-CN" sz="1400"/>
          </a:p>
        </p:txBody>
      </p:sp>
    </p:spTree>
    <p:extLst>
      <p:ext uri="{BB962C8B-B14F-4D97-AF65-F5344CB8AC3E}">
        <p14:creationId xmlns:p14="http://schemas.microsoft.com/office/powerpoint/2010/main" val="1307348711"/>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151139" y="836614"/>
            <a:ext cx="7794390" cy="839787"/>
          </a:xfrm>
        </p:spPr>
        <p:txBody>
          <a:bodyPr/>
          <a:lstStyle/>
          <a:p>
            <a:pPr eaLnBrk="1" hangingPunct="1"/>
            <a:r>
              <a:rPr lang="zh-CN" altLang="en-US" sz="2800" smtClean="0"/>
              <a:t>队列的应用</a:t>
            </a:r>
            <a:r>
              <a:rPr lang="en-US" altLang="zh-CN" sz="2800" smtClean="0"/>
              <a:t>-</a:t>
            </a:r>
            <a:r>
              <a:rPr lang="zh-CN" altLang="en-US" sz="2800" smtClean="0"/>
              <a:t>银行接待客户的例子</a:t>
            </a:r>
            <a:r>
              <a:rPr lang="en-US" altLang="zh-CN" sz="2800" smtClean="0"/>
              <a:t>(</a:t>
            </a:r>
            <a:r>
              <a:rPr lang="zh-CN" altLang="en-US" sz="2800" smtClean="0"/>
              <a:t>见书</a:t>
            </a:r>
            <a:r>
              <a:rPr lang="en-US" altLang="zh-CN" sz="2800" smtClean="0"/>
              <a:t>P65</a:t>
            </a:r>
            <a:r>
              <a:rPr lang="zh-CN" altLang="en-US" sz="2800" smtClean="0"/>
              <a:t>－</a:t>
            </a:r>
            <a:r>
              <a:rPr lang="en-US" altLang="zh-CN" sz="2800" smtClean="0"/>
              <a:t>69)</a:t>
            </a:r>
            <a:endParaRPr lang="zh-CN" altLang="en-US" sz="2800" smtClean="0"/>
          </a:p>
        </p:txBody>
      </p:sp>
      <p:sp>
        <p:nvSpPr>
          <p:cNvPr id="128003" name="Rectangle 3"/>
          <p:cNvSpPr>
            <a:spLocks noGrp="1" noChangeArrowheads="1"/>
          </p:cNvSpPr>
          <p:nvPr>
            <p:ph type="body" idx="1"/>
          </p:nvPr>
        </p:nvSpPr>
        <p:spPr>
          <a:xfrm>
            <a:off x="971719" y="2124075"/>
            <a:ext cx="7773750" cy="4114800"/>
          </a:xfrm>
        </p:spPr>
        <p:txBody>
          <a:bodyPr/>
          <a:lstStyle/>
          <a:p>
            <a:pPr eaLnBrk="1" hangingPunct="1"/>
            <a:r>
              <a:rPr lang="zh-CN" altLang="en-US" sz="2800" b="1" smtClean="0"/>
              <a:t>假设某银行有</a:t>
            </a:r>
            <a:r>
              <a:rPr lang="en-US" altLang="zh-CN" sz="2800" b="1" smtClean="0"/>
              <a:t>4</a:t>
            </a:r>
            <a:r>
              <a:rPr lang="zh-CN" altLang="en-US" sz="2800" b="1" smtClean="0"/>
              <a:t>个窗口对外接待客户，从早晨银行开门起不断有客户进入银行。由于每个窗口在某个时刻只能接待一个客户，因此在客户人数众多时需在每个窗口前顺次排队，对于刚进入银行的客户，如果某个窗口的业务员正空闲，则可上前办理业务；反之，若</a:t>
            </a:r>
            <a:r>
              <a:rPr lang="en-US" altLang="zh-CN" sz="2800" b="1" smtClean="0"/>
              <a:t>4</a:t>
            </a:r>
            <a:r>
              <a:rPr lang="zh-CN" altLang="en-US" sz="2800" b="1" smtClean="0"/>
              <a:t>个窗口均有客户所占，他便会排在人数最少的队伍后面。现在需要编一个程序模拟银行的业务活动并计算一天客户在银行逗留的平均时间。</a:t>
            </a:r>
          </a:p>
          <a:p>
            <a:pPr eaLnBrk="1" hangingPunct="1"/>
            <a:endParaRPr lang="zh-CN" altLang="en-US" sz="2800" b="1" smtClean="0"/>
          </a:p>
        </p:txBody>
      </p:sp>
      <p:sp>
        <p:nvSpPr>
          <p:cNvPr id="12800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E305A688-81E7-45B8-9C1B-18A925DF35D7}" type="slidenum">
              <a:rPr lang="en-US" altLang="zh-CN" sz="1400"/>
              <a:pPr>
                <a:spcBef>
                  <a:spcPct val="0"/>
                </a:spcBef>
                <a:buClrTx/>
                <a:buSzTx/>
                <a:buFontTx/>
                <a:buNone/>
              </a:pPr>
              <a:t>86</a:t>
            </a:fld>
            <a:endParaRPr lang="en-US" altLang="zh-CN" sz="1400"/>
          </a:p>
        </p:txBody>
      </p:sp>
    </p:spTree>
    <p:extLst>
      <p:ext uri="{BB962C8B-B14F-4D97-AF65-F5344CB8AC3E}">
        <p14:creationId xmlns:p14="http://schemas.microsoft.com/office/powerpoint/2010/main" val="1170979078"/>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zh-CN" altLang="en-US" sz="2800" smtClean="0"/>
              <a:t>队列的应用</a:t>
            </a:r>
            <a:r>
              <a:rPr lang="en-US" altLang="zh-CN" sz="2800" smtClean="0"/>
              <a:t>-</a:t>
            </a:r>
            <a:r>
              <a:rPr lang="zh-CN" altLang="en-US" sz="2800" smtClean="0"/>
              <a:t>银行接待客户的例子</a:t>
            </a:r>
            <a:r>
              <a:rPr lang="en-US" altLang="zh-CN" sz="2800" smtClean="0"/>
              <a:t>(</a:t>
            </a:r>
            <a:r>
              <a:rPr lang="zh-CN" altLang="en-US" sz="2800" smtClean="0"/>
              <a:t>见书</a:t>
            </a:r>
            <a:r>
              <a:rPr lang="en-US" altLang="zh-CN" sz="2800" smtClean="0"/>
              <a:t>P65</a:t>
            </a:r>
            <a:r>
              <a:rPr lang="zh-CN" altLang="en-US" sz="2800" smtClean="0"/>
              <a:t>－</a:t>
            </a:r>
            <a:r>
              <a:rPr lang="en-US" altLang="zh-CN" sz="2800" smtClean="0"/>
              <a:t>69)</a:t>
            </a:r>
            <a:endParaRPr lang="zh-CN" altLang="en-US" sz="2800" smtClean="0"/>
          </a:p>
        </p:txBody>
      </p:sp>
      <p:sp>
        <p:nvSpPr>
          <p:cNvPr id="129027" name="Rectangle 3"/>
          <p:cNvSpPr>
            <a:spLocks noGrp="1" noChangeArrowheads="1"/>
          </p:cNvSpPr>
          <p:nvPr>
            <p:ph type="body" idx="1"/>
          </p:nvPr>
        </p:nvSpPr>
        <p:spPr>
          <a:xfrm>
            <a:off x="684332" y="1844675"/>
            <a:ext cx="8132587" cy="4114800"/>
          </a:xfrm>
        </p:spPr>
        <p:txBody>
          <a:bodyPr/>
          <a:lstStyle/>
          <a:p>
            <a:pPr eaLnBrk="1" hangingPunct="1">
              <a:lnSpc>
                <a:spcPts val="2600"/>
              </a:lnSpc>
              <a:spcBef>
                <a:spcPct val="0"/>
              </a:spcBef>
            </a:pPr>
            <a:r>
              <a:rPr lang="zh-CN" altLang="en-US" sz="2400" b="1" smtClean="0">
                <a:latin typeface="Times New Roman" pitchFamily="18" charset="0"/>
                <a:ea typeface="楷体_GB2312" pitchFamily="49" charset="-122"/>
                <a:cs typeface="Times New Roman" pitchFamily="18" charset="0"/>
              </a:rPr>
              <a:t>在事件表中存放有两种不同意义的结点，一种是新客户到达生成的结点，一种是客户离开的驱动结点。</a:t>
            </a:r>
          </a:p>
          <a:p>
            <a:pPr eaLnBrk="1" hangingPunct="1">
              <a:lnSpc>
                <a:spcPts val="2600"/>
              </a:lnSpc>
              <a:spcBef>
                <a:spcPct val="0"/>
              </a:spcBef>
            </a:pPr>
            <a:r>
              <a:rPr lang="zh-CN" altLang="en-US" sz="2400" b="1" smtClean="0">
                <a:latin typeface="Times New Roman" pitchFamily="18" charset="0"/>
                <a:ea typeface="楷体_GB2312" pitchFamily="49" charset="-122"/>
                <a:cs typeface="Times New Roman" pitchFamily="18" charset="0"/>
              </a:rPr>
              <a:t>只有每个队列的第一个结点会在事件表中产生客户离开驱动事件。</a:t>
            </a:r>
          </a:p>
          <a:p>
            <a:pPr eaLnBrk="1" hangingPunct="1">
              <a:lnSpc>
                <a:spcPts val="2600"/>
              </a:lnSpc>
              <a:spcBef>
                <a:spcPct val="0"/>
              </a:spcBef>
              <a:buFont typeface="Wingdings" pitchFamily="2" charset="2"/>
              <a:buNone/>
            </a:pPr>
            <a:r>
              <a:rPr lang="en-US" altLang="zh-CN" sz="2400" b="1" smtClean="0">
                <a:latin typeface="Times New Roman" pitchFamily="18" charset="0"/>
                <a:ea typeface="楷体_GB2312" pitchFamily="49" charset="-122"/>
                <a:cs typeface="Times New Roman" pitchFamily="18" charset="0"/>
              </a:rPr>
              <a:t>typedef  struct Event{</a:t>
            </a:r>
            <a:br>
              <a:rPr lang="en-US" altLang="zh-CN" sz="2400" b="1" smtClean="0">
                <a:latin typeface="Times New Roman" pitchFamily="18" charset="0"/>
                <a:ea typeface="楷体_GB2312" pitchFamily="49" charset="-122"/>
                <a:cs typeface="Times New Roman" pitchFamily="18" charset="0"/>
              </a:rPr>
            </a:br>
            <a:r>
              <a:rPr lang="en-US" altLang="zh-CN" sz="2400" b="1" smtClean="0">
                <a:latin typeface="Times New Roman" pitchFamily="18" charset="0"/>
                <a:ea typeface="楷体_GB2312" pitchFamily="49" charset="-122"/>
                <a:cs typeface="Times New Roman" pitchFamily="18" charset="0"/>
              </a:rPr>
              <a:t>   int   OccurTime;        </a:t>
            </a:r>
            <a:r>
              <a:rPr lang="en-US" altLang="zh-CN" sz="1800" b="1" smtClean="0">
                <a:solidFill>
                  <a:srgbClr val="008000"/>
                </a:solidFill>
                <a:latin typeface="Times New Roman" pitchFamily="18" charset="0"/>
                <a:ea typeface="楷体_GB2312" pitchFamily="49" charset="-122"/>
                <a:cs typeface="Times New Roman" pitchFamily="18" charset="0"/>
              </a:rPr>
              <a:t> /*</a:t>
            </a:r>
            <a:r>
              <a:rPr lang="zh-CN" altLang="en-US" sz="1800" b="1" smtClean="0">
                <a:solidFill>
                  <a:srgbClr val="008000"/>
                </a:solidFill>
                <a:latin typeface="Times New Roman" pitchFamily="18" charset="0"/>
                <a:ea typeface="楷体_GB2312" pitchFamily="49" charset="-122"/>
                <a:cs typeface="Times New Roman" pitchFamily="18" charset="0"/>
              </a:rPr>
              <a:t>事件发生时刻 *</a:t>
            </a:r>
            <a:r>
              <a:rPr lang="en-US" altLang="zh-CN" sz="1800" b="1" smtClean="0">
                <a:solidFill>
                  <a:srgbClr val="008000"/>
                </a:solidFill>
                <a:latin typeface="Times New Roman" pitchFamily="18" charset="0"/>
                <a:ea typeface="楷体_GB2312" pitchFamily="49" charset="-122"/>
                <a:cs typeface="Times New Roman" pitchFamily="18" charset="0"/>
              </a:rPr>
              <a:t>/</a:t>
            </a:r>
            <a:br>
              <a:rPr lang="en-US" altLang="zh-CN" sz="1800" b="1" smtClean="0">
                <a:solidFill>
                  <a:srgbClr val="008000"/>
                </a:solidFill>
                <a:latin typeface="Times New Roman" pitchFamily="18" charset="0"/>
                <a:ea typeface="楷体_GB2312" pitchFamily="49" charset="-122"/>
                <a:cs typeface="Times New Roman" pitchFamily="18" charset="0"/>
              </a:rPr>
            </a:br>
            <a:r>
              <a:rPr lang="en-US" altLang="zh-CN" sz="2400" b="1" smtClean="0">
                <a:latin typeface="Times New Roman" pitchFamily="18" charset="0"/>
                <a:ea typeface="楷体_GB2312" pitchFamily="49" charset="-122"/>
                <a:cs typeface="Times New Roman" pitchFamily="18" charset="0"/>
              </a:rPr>
              <a:t>   int   NType;     </a:t>
            </a:r>
            <a:r>
              <a:rPr lang="en-US" altLang="zh-CN" sz="1600" b="1" smtClean="0">
                <a:solidFill>
                  <a:srgbClr val="008000"/>
                </a:solidFill>
                <a:latin typeface="Times New Roman" pitchFamily="18" charset="0"/>
                <a:ea typeface="楷体_GB2312" pitchFamily="49" charset="-122"/>
                <a:cs typeface="Times New Roman" pitchFamily="18" charset="0"/>
              </a:rPr>
              <a:t>/*</a:t>
            </a:r>
            <a:r>
              <a:rPr lang="zh-CN" altLang="en-US" sz="1600" b="1" smtClean="0">
                <a:solidFill>
                  <a:srgbClr val="008000"/>
                </a:solidFill>
                <a:latin typeface="Times New Roman" pitchFamily="18" charset="0"/>
                <a:ea typeface="楷体_GB2312" pitchFamily="49" charset="-122"/>
                <a:cs typeface="Times New Roman" pitchFamily="18" charset="0"/>
              </a:rPr>
              <a:t>事件类型：</a:t>
            </a:r>
            <a:r>
              <a:rPr lang="en-US" altLang="zh-CN" sz="1600" b="1" smtClean="0">
                <a:solidFill>
                  <a:srgbClr val="008000"/>
                </a:solidFill>
                <a:latin typeface="Times New Roman" pitchFamily="18" charset="0"/>
                <a:ea typeface="楷体_GB2312" pitchFamily="49" charset="-122"/>
                <a:cs typeface="Times New Roman" pitchFamily="18" charset="0"/>
              </a:rPr>
              <a:t>0 </a:t>
            </a:r>
            <a:r>
              <a:rPr lang="zh-CN" altLang="en-US" sz="1600" b="1" smtClean="0">
                <a:solidFill>
                  <a:srgbClr val="008000"/>
                </a:solidFill>
                <a:latin typeface="Times New Roman" pitchFamily="18" charset="0"/>
                <a:ea typeface="楷体_GB2312" pitchFamily="49" charset="-122"/>
                <a:cs typeface="Times New Roman" pitchFamily="18" charset="0"/>
              </a:rPr>
              <a:t>表示到达，</a:t>
            </a:r>
            <a:r>
              <a:rPr lang="en-US" altLang="zh-CN" sz="1600" b="1" smtClean="0">
                <a:solidFill>
                  <a:srgbClr val="008000"/>
                </a:solidFill>
                <a:latin typeface="Times New Roman" pitchFamily="18" charset="0"/>
                <a:ea typeface="楷体_GB2312" pitchFamily="49" charset="-122"/>
                <a:cs typeface="Times New Roman" pitchFamily="18" charset="0"/>
              </a:rPr>
              <a:t>1~4</a:t>
            </a:r>
            <a:r>
              <a:rPr lang="zh-CN" altLang="en-US" sz="1600" b="1" smtClean="0">
                <a:solidFill>
                  <a:srgbClr val="008000"/>
                </a:solidFill>
                <a:latin typeface="Times New Roman" pitchFamily="18" charset="0"/>
                <a:ea typeface="楷体_GB2312" pitchFamily="49" charset="-122"/>
                <a:cs typeface="Times New Roman" pitchFamily="18" charset="0"/>
              </a:rPr>
              <a:t>表示四个窗口的离开事件*</a:t>
            </a:r>
            <a:r>
              <a:rPr lang="en-US" altLang="zh-CN" sz="1600" b="1" smtClean="0">
                <a:solidFill>
                  <a:srgbClr val="008000"/>
                </a:solidFill>
                <a:latin typeface="Times New Roman" pitchFamily="18" charset="0"/>
                <a:ea typeface="楷体_GB2312" pitchFamily="49" charset="-122"/>
                <a:cs typeface="Times New Roman" pitchFamily="18" charset="0"/>
              </a:rPr>
              <a:t>/</a:t>
            </a:r>
            <a:r>
              <a:rPr lang="en-US" altLang="zh-CN" sz="2400" b="1" smtClean="0">
                <a:solidFill>
                  <a:srgbClr val="008000"/>
                </a:solidFill>
                <a:latin typeface="Times New Roman" pitchFamily="18" charset="0"/>
                <a:ea typeface="楷体_GB2312" pitchFamily="49" charset="-122"/>
                <a:cs typeface="Times New Roman" pitchFamily="18" charset="0"/>
              </a:rPr>
              <a:t/>
            </a:r>
            <a:br>
              <a:rPr lang="en-US" altLang="zh-CN" sz="2400" b="1" smtClean="0">
                <a:solidFill>
                  <a:srgbClr val="008000"/>
                </a:solidFill>
                <a:latin typeface="Times New Roman" pitchFamily="18" charset="0"/>
                <a:ea typeface="楷体_GB2312" pitchFamily="49" charset="-122"/>
                <a:cs typeface="Times New Roman" pitchFamily="18" charset="0"/>
              </a:rPr>
            </a:br>
            <a:r>
              <a:rPr lang="en-US" altLang="zh-CN" sz="2400" b="1" smtClean="0">
                <a:latin typeface="Times New Roman" pitchFamily="18" charset="0"/>
                <a:ea typeface="楷体_GB2312" pitchFamily="49" charset="-122"/>
                <a:cs typeface="Times New Roman" pitchFamily="18" charset="0"/>
              </a:rPr>
              <a:t>   struct Event     *next; </a:t>
            </a:r>
          </a:p>
          <a:p>
            <a:pPr eaLnBrk="1" hangingPunct="1">
              <a:lnSpc>
                <a:spcPts val="2600"/>
              </a:lnSpc>
              <a:spcBef>
                <a:spcPct val="0"/>
              </a:spcBef>
              <a:buFont typeface="Wingdings" pitchFamily="2" charset="2"/>
              <a:buNone/>
            </a:pPr>
            <a:r>
              <a:rPr lang="en-US" altLang="zh-CN" sz="2400" b="1" smtClean="0">
                <a:latin typeface="Times New Roman" pitchFamily="18" charset="0"/>
                <a:ea typeface="楷体_GB2312" pitchFamily="49" charset="-122"/>
                <a:cs typeface="Times New Roman" pitchFamily="18" charset="0"/>
              </a:rPr>
              <a:t>}Event, ElemType;</a:t>
            </a:r>
          </a:p>
          <a:p>
            <a:pPr eaLnBrk="1" hangingPunct="1">
              <a:lnSpc>
                <a:spcPts val="2600"/>
              </a:lnSpc>
              <a:spcBef>
                <a:spcPct val="0"/>
              </a:spcBef>
              <a:buFont typeface="Wingdings" pitchFamily="2" charset="2"/>
              <a:buNone/>
            </a:pPr>
            <a:r>
              <a:rPr lang="en-US" altLang="zh-CN" sz="2400" b="1" smtClean="0">
                <a:latin typeface="Times New Roman" pitchFamily="18" charset="0"/>
                <a:ea typeface="楷体_GB2312" pitchFamily="49" charset="-122"/>
                <a:cs typeface="Times New Roman" pitchFamily="18" charset="0"/>
              </a:rPr>
              <a:t>typedef Event LinkList, EventList;</a:t>
            </a:r>
          </a:p>
          <a:p>
            <a:pPr eaLnBrk="1" hangingPunct="1">
              <a:lnSpc>
                <a:spcPts val="2600"/>
              </a:lnSpc>
              <a:spcBef>
                <a:spcPct val="0"/>
              </a:spcBef>
              <a:buFont typeface="Wingdings" pitchFamily="2" charset="2"/>
              <a:buNone/>
            </a:pPr>
            <a:r>
              <a:rPr lang="en-US" altLang="zh-CN" sz="2400" b="1" smtClean="0">
                <a:latin typeface="Times New Roman" pitchFamily="18" charset="0"/>
                <a:ea typeface="楷体_GB2312" pitchFamily="49" charset="-122"/>
                <a:cs typeface="Times New Roman" pitchFamily="18" charset="0"/>
              </a:rPr>
              <a:t>typedef struct QElemType{</a:t>
            </a:r>
            <a:br>
              <a:rPr lang="en-US" altLang="zh-CN" sz="2400" b="1" smtClean="0">
                <a:latin typeface="Times New Roman" pitchFamily="18" charset="0"/>
                <a:ea typeface="楷体_GB2312" pitchFamily="49" charset="-122"/>
                <a:cs typeface="Times New Roman" pitchFamily="18" charset="0"/>
              </a:rPr>
            </a:br>
            <a:r>
              <a:rPr lang="en-US" altLang="zh-CN" sz="2400" b="1" smtClean="0">
                <a:latin typeface="Times New Roman" pitchFamily="18" charset="0"/>
                <a:ea typeface="楷体_GB2312" pitchFamily="49" charset="-122"/>
                <a:cs typeface="Times New Roman" pitchFamily="18" charset="0"/>
              </a:rPr>
              <a:t>   int    ArrivalTime;                 </a:t>
            </a:r>
            <a:r>
              <a:rPr lang="en-US" altLang="zh-CN" sz="2000" smtClean="0">
                <a:solidFill>
                  <a:srgbClr val="008000"/>
                </a:solidFill>
                <a:latin typeface="Times New Roman" pitchFamily="18" charset="0"/>
                <a:ea typeface="楷体_GB2312" pitchFamily="49" charset="-122"/>
                <a:cs typeface="Times New Roman" pitchFamily="18" charset="0"/>
              </a:rPr>
              <a:t> /*</a:t>
            </a:r>
            <a:r>
              <a:rPr lang="zh-CN" altLang="en-US" sz="2000" smtClean="0">
                <a:solidFill>
                  <a:srgbClr val="008000"/>
                </a:solidFill>
                <a:latin typeface="Times New Roman" pitchFamily="18" charset="0"/>
                <a:ea typeface="楷体_GB2312" pitchFamily="49" charset="-122"/>
                <a:cs typeface="Times New Roman" pitchFamily="18" charset="0"/>
              </a:rPr>
              <a:t>到达时刻*</a:t>
            </a:r>
            <a:r>
              <a:rPr lang="en-US" altLang="zh-CN" sz="2000" smtClean="0">
                <a:solidFill>
                  <a:srgbClr val="008000"/>
                </a:solidFill>
                <a:latin typeface="Times New Roman" pitchFamily="18" charset="0"/>
                <a:ea typeface="楷体_GB2312" pitchFamily="49" charset="-122"/>
                <a:cs typeface="Times New Roman" pitchFamily="18" charset="0"/>
              </a:rPr>
              <a:t>/</a:t>
            </a:r>
            <a:br>
              <a:rPr lang="en-US" altLang="zh-CN" sz="2000" smtClean="0">
                <a:solidFill>
                  <a:srgbClr val="008000"/>
                </a:solidFill>
                <a:latin typeface="Times New Roman" pitchFamily="18" charset="0"/>
                <a:ea typeface="楷体_GB2312" pitchFamily="49" charset="-122"/>
                <a:cs typeface="Times New Roman" pitchFamily="18" charset="0"/>
              </a:rPr>
            </a:br>
            <a:r>
              <a:rPr lang="en-US" altLang="zh-CN" sz="2400" b="1" smtClean="0">
                <a:latin typeface="Times New Roman" pitchFamily="18" charset="0"/>
                <a:ea typeface="楷体_GB2312" pitchFamily="49" charset="-122"/>
                <a:cs typeface="Times New Roman" pitchFamily="18" charset="0"/>
              </a:rPr>
              <a:t>   int    Duration;                     </a:t>
            </a:r>
            <a:r>
              <a:rPr lang="en-US" altLang="zh-CN" sz="2400" smtClean="0">
                <a:latin typeface="Times New Roman" pitchFamily="18" charset="0"/>
                <a:ea typeface="楷体_GB2312" pitchFamily="49" charset="-122"/>
                <a:cs typeface="Times New Roman" pitchFamily="18" charset="0"/>
              </a:rPr>
              <a:t> </a:t>
            </a:r>
            <a:r>
              <a:rPr lang="en-US" altLang="zh-CN" sz="2000" smtClean="0">
                <a:solidFill>
                  <a:srgbClr val="008000"/>
                </a:solidFill>
                <a:latin typeface="Times New Roman" pitchFamily="18" charset="0"/>
                <a:ea typeface="楷体_GB2312" pitchFamily="49" charset="-122"/>
                <a:cs typeface="Times New Roman" pitchFamily="18" charset="0"/>
              </a:rPr>
              <a:t>/*</a:t>
            </a:r>
            <a:r>
              <a:rPr lang="zh-CN" altLang="en-US" sz="2000" smtClean="0">
                <a:solidFill>
                  <a:srgbClr val="008000"/>
                </a:solidFill>
                <a:latin typeface="Times New Roman" pitchFamily="18" charset="0"/>
                <a:ea typeface="楷体_GB2312" pitchFamily="49" charset="-122"/>
                <a:cs typeface="Times New Roman" pitchFamily="18" charset="0"/>
              </a:rPr>
              <a:t>办理事务所需时间*</a:t>
            </a:r>
            <a:r>
              <a:rPr lang="en-US" altLang="zh-CN" sz="2000" smtClean="0">
                <a:solidFill>
                  <a:srgbClr val="008000"/>
                </a:solidFill>
                <a:latin typeface="Times New Roman" pitchFamily="18" charset="0"/>
                <a:ea typeface="楷体_GB2312" pitchFamily="49" charset="-122"/>
                <a:cs typeface="Times New Roman" pitchFamily="18" charset="0"/>
              </a:rPr>
              <a:t>/</a:t>
            </a:r>
            <a:r>
              <a:rPr lang="en-US" altLang="zh-CN" sz="2400" smtClean="0">
                <a:latin typeface="Times New Roman" pitchFamily="18" charset="0"/>
                <a:ea typeface="楷体_GB2312" pitchFamily="49" charset="-122"/>
                <a:cs typeface="Times New Roman" pitchFamily="18" charset="0"/>
              </a:rPr>
              <a:t/>
            </a:r>
            <a:br>
              <a:rPr lang="en-US" altLang="zh-CN" sz="2400" smtClean="0">
                <a:latin typeface="Times New Roman" pitchFamily="18" charset="0"/>
                <a:ea typeface="楷体_GB2312" pitchFamily="49" charset="-122"/>
                <a:cs typeface="Times New Roman" pitchFamily="18" charset="0"/>
              </a:rPr>
            </a:br>
            <a:r>
              <a:rPr lang="en-US" altLang="zh-CN" sz="2400" b="1" smtClean="0">
                <a:latin typeface="Times New Roman" pitchFamily="18" charset="0"/>
                <a:ea typeface="楷体_GB2312" pitchFamily="49" charset="-122"/>
                <a:cs typeface="Times New Roman" pitchFamily="18" charset="0"/>
              </a:rPr>
              <a:t>   struct QElemType *next;</a:t>
            </a:r>
          </a:p>
          <a:p>
            <a:pPr eaLnBrk="1" hangingPunct="1">
              <a:lnSpc>
                <a:spcPts val="2600"/>
              </a:lnSpc>
              <a:spcBef>
                <a:spcPct val="0"/>
              </a:spcBef>
              <a:buFont typeface="Wingdings" pitchFamily="2" charset="2"/>
              <a:buNone/>
            </a:pPr>
            <a:r>
              <a:rPr lang="en-US" altLang="zh-CN" sz="2400" b="1" smtClean="0">
                <a:latin typeface="Times New Roman" pitchFamily="18" charset="0"/>
                <a:ea typeface="楷体_GB2312" pitchFamily="49" charset="-122"/>
                <a:cs typeface="Times New Roman" pitchFamily="18" charset="0"/>
              </a:rPr>
              <a:t>}QElemType;</a:t>
            </a:r>
          </a:p>
        </p:txBody>
      </p:sp>
    </p:spTree>
    <p:extLst>
      <p:ext uri="{BB962C8B-B14F-4D97-AF65-F5344CB8AC3E}">
        <p14:creationId xmlns:p14="http://schemas.microsoft.com/office/powerpoint/2010/main" val="3389293161"/>
      </p:ext>
    </p:extLst>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zh-CN" altLang="en-US" sz="2800" smtClean="0"/>
              <a:t>队列的应用</a:t>
            </a:r>
            <a:r>
              <a:rPr lang="en-US" altLang="zh-CN" sz="2800" smtClean="0"/>
              <a:t>-</a:t>
            </a:r>
            <a:r>
              <a:rPr lang="zh-CN" altLang="en-US" sz="2800" smtClean="0"/>
              <a:t>银行接待客户的例子</a:t>
            </a:r>
            <a:r>
              <a:rPr lang="en-US" altLang="zh-CN" sz="2800" smtClean="0"/>
              <a:t>(</a:t>
            </a:r>
            <a:r>
              <a:rPr lang="zh-CN" altLang="en-US" sz="2800" smtClean="0"/>
              <a:t>见书</a:t>
            </a:r>
            <a:r>
              <a:rPr lang="en-US" altLang="zh-CN" sz="2800" smtClean="0"/>
              <a:t>P65</a:t>
            </a:r>
            <a:r>
              <a:rPr lang="zh-CN" altLang="en-US" sz="2800" smtClean="0"/>
              <a:t>－</a:t>
            </a:r>
            <a:r>
              <a:rPr lang="en-US" altLang="zh-CN" sz="2800" smtClean="0"/>
              <a:t>69)</a:t>
            </a:r>
            <a:endParaRPr lang="zh-CN" altLang="en-US" sz="2800" smtClean="0"/>
          </a:p>
        </p:txBody>
      </p:sp>
      <p:sp>
        <p:nvSpPr>
          <p:cNvPr id="130051" name="Rectangle 3"/>
          <p:cNvSpPr>
            <a:spLocks noGrp="1" noChangeArrowheads="1"/>
          </p:cNvSpPr>
          <p:nvPr>
            <p:ph type="body" idx="1"/>
          </p:nvPr>
        </p:nvSpPr>
        <p:spPr>
          <a:xfrm>
            <a:off x="0" y="1989138"/>
            <a:ext cx="5055478" cy="4464050"/>
          </a:xfrm>
        </p:spPr>
        <p:txBody>
          <a:bodyPr/>
          <a:lstStyle/>
          <a:p>
            <a:pPr eaLnBrk="1" hangingPunct="1">
              <a:spcBef>
                <a:spcPct val="0"/>
              </a:spcBef>
            </a:pPr>
            <a:r>
              <a:rPr lang="zh-CN" altLang="en-US" sz="2000" smtClean="0">
                <a:latin typeface="楷体_GB2312" pitchFamily="49" charset="-122"/>
                <a:ea typeface="楷体_GB2312" pitchFamily="49" charset="-122"/>
              </a:rPr>
              <a:t>首先删除事件表的第一个结点，如果此时头结点的</a:t>
            </a:r>
            <a:r>
              <a:rPr lang="en-US" altLang="zh-CN" sz="2000" smtClean="0">
                <a:latin typeface="楷体_GB2312" pitchFamily="49" charset="-122"/>
                <a:ea typeface="楷体_GB2312" pitchFamily="49" charset="-122"/>
              </a:rPr>
              <a:t>en.Ntype==0</a:t>
            </a:r>
            <a:r>
              <a:rPr lang="zh-CN" altLang="en-US" sz="2000" smtClean="0">
                <a:latin typeface="楷体_GB2312" pitchFamily="49" charset="-122"/>
                <a:ea typeface="楷体_GB2312" pitchFamily="49" charset="-122"/>
              </a:rPr>
              <a:t>，说明新客户到达，产生两个随机数，分别代表该客户办理业务所需时间和该客户与下一客户到达时间间隔。然后把该客户插入到最短的队列中，如果该客户是队列的第一个结点，那么要在事件表中生成一个驱动的客户离开事件，如果不是队列中的头结点，不产生驱动的客户离开事件。</a:t>
            </a:r>
          </a:p>
          <a:p>
            <a:pPr eaLnBrk="1" hangingPunct="1">
              <a:spcBef>
                <a:spcPct val="0"/>
              </a:spcBef>
            </a:pPr>
            <a:r>
              <a:rPr lang="zh-CN" altLang="en-US" sz="2000" smtClean="0">
                <a:latin typeface="楷体_GB2312" pitchFamily="49" charset="-122"/>
                <a:ea typeface="楷体_GB2312" pitchFamily="49" charset="-122"/>
              </a:rPr>
              <a:t>如果删除的第一个结点</a:t>
            </a:r>
            <a:r>
              <a:rPr lang="en-US" altLang="zh-CN" sz="2000" smtClean="0">
                <a:latin typeface="楷体_GB2312" pitchFamily="49" charset="-122"/>
                <a:ea typeface="楷体_GB2312" pitchFamily="49" charset="-122"/>
              </a:rPr>
              <a:t>en.Ntype!=0,</a:t>
            </a:r>
            <a:r>
              <a:rPr lang="zh-CN" altLang="en-US" sz="2000" smtClean="0">
                <a:latin typeface="楷体_GB2312" pitchFamily="49" charset="-122"/>
                <a:ea typeface="楷体_GB2312" pitchFamily="49" charset="-122"/>
              </a:rPr>
              <a:t>则说明客户办理完业务要离开，删除队列中该事件对应的结点，计算客户的逗留时间为</a:t>
            </a:r>
            <a:r>
              <a:rPr lang="en-US" altLang="zh-CN" sz="2000" smtClean="0">
                <a:latin typeface="楷体_GB2312" pitchFamily="49" charset="-122"/>
                <a:ea typeface="楷体_GB2312" pitchFamily="49" charset="-122"/>
              </a:rPr>
              <a:t>en.OccurTime-customer.ArriveTime</a:t>
            </a:r>
            <a:endParaRPr lang="zh-CN" altLang="en-US" sz="2000" smtClean="0">
              <a:latin typeface="楷体_GB2312" pitchFamily="49" charset="-122"/>
              <a:ea typeface="楷体_GB2312" pitchFamily="49" charset="-122"/>
            </a:endParaRPr>
          </a:p>
        </p:txBody>
      </p:sp>
      <p:pic>
        <p:nvPicPr>
          <p:cNvPr id="130052" name="Picture 7" descr="对《数据结构》3.5节离散事件模拟例题的解释 - SunShine - 学而时习之">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t="15755" r="19679" b="22820"/>
          <a:stretch>
            <a:fillRect/>
          </a:stretch>
        </p:blipFill>
        <p:spPr bwMode="auto">
          <a:xfrm>
            <a:off x="5055478" y="2519364"/>
            <a:ext cx="3996432" cy="30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002527"/>
      </p:ext>
    </p:extLst>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内容占位符 2"/>
          <p:cNvSpPr>
            <a:spLocks noGrp="1" noChangeArrowheads="1"/>
          </p:cNvSpPr>
          <p:nvPr>
            <p:ph idx="1"/>
          </p:nvPr>
        </p:nvSpPr>
        <p:spPr>
          <a:xfrm>
            <a:off x="287389" y="2163763"/>
            <a:ext cx="8570813" cy="4462462"/>
          </a:xfrm>
        </p:spPr>
        <p:txBody>
          <a:bodyPr/>
          <a:lstStyle/>
          <a:p>
            <a:pPr marL="0" indent="0">
              <a:spcBef>
                <a:spcPct val="0"/>
              </a:spcBef>
              <a:buFont typeface="Wingdings" pitchFamily="2" charset="2"/>
              <a:buNone/>
            </a:pPr>
            <a:r>
              <a:rPr lang="zh-CN" altLang="en-US" sz="1600" smtClean="0"/>
              <a:t>（</a:t>
            </a:r>
            <a:r>
              <a:rPr lang="en-US" altLang="zh-CN" sz="1600" smtClean="0"/>
              <a:t>1</a:t>
            </a:r>
            <a:r>
              <a:rPr lang="zh-CN" altLang="en-US" sz="1600" smtClean="0"/>
              <a:t>）</a:t>
            </a:r>
            <a:r>
              <a:rPr lang="zh-CN" altLang="en-US" sz="1600" smtClean="0">
                <a:solidFill>
                  <a:srgbClr val="008000"/>
                </a:solidFill>
              </a:rPr>
              <a:t>需要处理的事件有两类，一类是客户到达事件，一类是客户离开事件。客户到达事件的发生时刻由客户到达自然发生，客户离开事件的发生时刻由客户办理业务的时间和等待时间决定，事件表按照事件发生先后顺序排列，需要经常进行插入操作，采用单链表做存储结构。数据域包括事件类型</a:t>
            </a:r>
            <a:r>
              <a:rPr lang="en-US" altLang="zh-CN" sz="1600" smtClean="0">
                <a:solidFill>
                  <a:srgbClr val="008000"/>
                </a:solidFill>
              </a:rPr>
              <a:t>ntype</a:t>
            </a:r>
            <a:r>
              <a:rPr lang="zh-CN" altLang="en-US" sz="1600" smtClean="0">
                <a:solidFill>
                  <a:srgbClr val="008000"/>
                </a:solidFill>
              </a:rPr>
              <a:t>（</a:t>
            </a:r>
            <a:r>
              <a:rPr lang="en-US" altLang="zh-CN" sz="1600" smtClean="0">
                <a:solidFill>
                  <a:srgbClr val="008000"/>
                </a:solidFill>
              </a:rPr>
              <a:t>-1</a:t>
            </a:r>
            <a:r>
              <a:rPr lang="zh-CN" altLang="en-US" sz="1600" smtClean="0">
                <a:solidFill>
                  <a:srgbClr val="008000"/>
                </a:solidFill>
              </a:rPr>
              <a:t>表示新用户，</a:t>
            </a:r>
            <a:r>
              <a:rPr lang="en-US" altLang="zh-CN" sz="1600" smtClean="0">
                <a:solidFill>
                  <a:srgbClr val="008000"/>
                </a:solidFill>
              </a:rPr>
              <a:t>0~3</a:t>
            </a:r>
            <a:r>
              <a:rPr lang="zh-CN" altLang="en-US" sz="1600" smtClean="0">
                <a:solidFill>
                  <a:srgbClr val="008000"/>
                </a:solidFill>
              </a:rPr>
              <a:t>表示客户离开</a:t>
            </a:r>
            <a:r>
              <a:rPr lang="en-US" altLang="zh-CN" sz="1600" smtClean="0">
                <a:solidFill>
                  <a:srgbClr val="008000"/>
                </a:solidFill>
              </a:rPr>
              <a:t>1~4</a:t>
            </a:r>
            <a:r>
              <a:rPr lang="zh-CN" altLang="en-US" sz="1600" smtClean="0">
                <a:solidFill>
                  <a:srgbClr val="008000"/>
                </a:solidFill>
              </a:rPr>
              <a:t>个窗口）和事件发生的时间</a:t>
            </a:r>
            <a:r>
              <a:rPr lang="en-US" altLang="zh-CN" sz="1600" smtClean="0">
                <a:solidFill>
                  <a:srgbClr val="008000"/>
                </a:solidFill>
              </a:rPr>
              <a:t>occurtime</a:t>
            </a:r>
            <a:r>
              <a:rPr lang="zh-CN" altLang="en-US" sz="1600" smtClean="0">
                <a:solidFill>
                  <a:srgbClr val="008000"/>
                </a:solidFill>
              </a:rPr>
              <a:t>。</a:t>
            </a:r>
            <a:r>
              <a:rPr lang="zh-CN" altLang="en-US" sz="1600" smtClean="0"/>
              <a:t>链表最多有</a:t>
            </a:r>
            <a:r>
              <a:rPr lang="en-US" altLang="zh-CN" sz="1600" smtClean="0"/>
              <a:t>N+1</a:t>
            </a:r>
            <a:r>
              <a:rPr lang="zh-CN" altLang="en-US" sz="1600" smtClean="0"/>
              <a:t>个结点，分别对应新到达客户和</a:t>
            </a:r>
            <a:r>
              <a:rPr lang="en-US" altLang="zh-CN" sz="1600" smtClean="0"/>
              <a:t>N</a:t>
            </a:r>
            <a:r>
              <a:rPr lang="zh-CN" altLang="en-US" sz="1600" smtClean="0"/>
              <a:t>个不同的窗口队列的离开事件。</a:t>
            </a:r>
            <a:endParaRPr lang="en-US" altLang="zh-CN" sz="1600" smtClean="0">
              <a:solidFill>
                <a:srgbClr val="008000"/>
              </a:solidFill>
            </a:endParaRPr>
          </a:p>
          <a:p>
            <a:pPr marL="0" indent="0">
              <a:spcBef>
                <a:spcPct val="0"/>
              </a:spcBef>
              <a:buFont typeface="Wingdings" pitchFamily="2" charset="2"/>
              <a:buNone/>
            </a:pPr>
            <a:r>
              <a:rPr lang="zh-CN" altLang="en-US" sz="1600" smtClean="0">
                <a:solidFill>
                  <a:srgbClr val="008000"/>
                </a:solidFill>
              </a:rPr>
              <a:t>（</a:t>
            </a:r>
            <a:r>
              <a:rPr lang="en-US" altLang="zh-CN" sz="1600" smtClean="0">
                <a:solidFill>
                  <a:srgbClr val="008000"/>
                </a:solidFill>
              </a:rPr>
              <a:t>2</a:t>
            </a:r>
            <a:r>
              <a:rPr lang="zh-CN" altLang="en-US" sz="1600" smtClean="0">
                <a:solidFill>
                  <a:srgbClr val="008000"/>
                </a:solidFill>
              </a:rPr>
              <a:t>）客户排队的队列。每个队列的队头元素是正在窗口办理业务的客户，他办完业务离开队列的时刻就是即将发生的客户离开事件的时刻，所以对每个队头客户都存在一个即将发生的客户离开事件，所以在任何时刻即将发生的事件只有（</a:t>
            </a:r>
            <a:r>
              <a:rPr lang="en-US" altLang="zh-CN" sz="1600" smtClean="0">
                <a:solidFill>
                  <a:srgbClr val="008000"/>
                </a:solidFill>
              </a:rPr>
              <a:t>1</a:t>
            </a:r>
            <a:r>
              <a:rPr lang="zh-CN" altLang="en-US" sz="1600" smtClean="0">
                <a:solidFill>
                  <a:srgbClr val="008000"/>
                </a:solidFill>
              </a:rPr>
              <a:t>）新的客户到达；（</a:t>
            </a:r>
            <a:r>
              <a:rPr lang="en-US" altLang="zh-CN" sz="1600" smtClean="0">
                <a:solidFill>
                  <a:srgbClr val="008000"/>
                </a:solidFill>
              </a:rPr>
              <a:t>2</a:t>
            </a:r>
            <a:r>
              <a:rPr lang="zh-CN" altLang="en-US" sz="1600" smtClean="0">
                <a:solidFill>
                  <a:srgbClr val="008000"/>
                </a:solidFill>
              </a:rPr>
              <a:t>）</a:t>
            </a:r>
            <a:r>
              <a:rPr lang="en-US" altLang="zh-CN" sz="1600" smtClean="0">
                <a:solidFill>
                  <a:srgbClr val="008000"/>
                </a:solidFill>
              </a:rPr>
              <a:t>1~N</a:t>
            </a:r>
            <a:r>
              <a:rPr lang="zh-CN" altLang="en-US" sz="1600" smtClean="0">
                <a:solidFill>
                  <a:srgbClr val="008000"/>
                </a:solidFill>
              </a:rPr>
              <a:t>号窗口客户离开。对此，选择链队列，为什么不采取循环队列呢？因为客户的数目无法确定，队列长度预先不可知。链表中的数据域分别包含客户到达时间和办理业务所需要的时间，两者相加得到这位顾客离开的时间。</a:t>
            </a:r>
          </a:p>
          <a:p>
            <a:pPr marL="0" indent="0">
              <a:spcBef>
                <a:spcPct val="0"/>
              </a:spcBef>
              <a:buFont typeface="Wingdings" pitchFamily="2" charset="2"/>
              <a:buNone/>
            </a:pPr>
            <a:r>
              <a:rPr lang="zh-CN" altLang="en-US" sz="1600" smtClean="0"/>
              <a:t>（</a:t>
            </a:r>
            <a:r>
              <a:rPr lang="en-US" altLang="zh-CN" sz="1600" smtClean="0"/>
              <a:t>2</a:t>
            </a:r>
            <a:r>
              <a:rPr lang="zh-CN" altLang="en-US" sz="1600" smtClean="0"/>
              <a:t>）队列中每个元素标识排队等候的客户，队尾元素为最迟进入银行的客户，队头元素表示正在被银行业务员接待的客户，促使队列发生变化：新客户进入银行，他将加入元素最少的队列成为该队列新的队尾元素；某个正在被业务员接待的客户办完业务离开银行。</a:t>
            </a:r>
            <a:endParaRPr lang="en-US" altLang="zh-CN" sz="1600" smtClean="0"/>
          </a:p>
          <a:p>
            <a:pPr marL="0" indent="0">
              <a:spcBef>
                <a:spcPct val="0"/>
              </a:spcBef>
              <a:buFont typeface="Wingdings" pitchFamily="2" charset="2"/>
              <a:buNone/>
            </a:pPr>
            <a:r>
              <a:rPr lang="zh-CN" altLang="en-US" sz="1600" smtClean="0"/>
              <a:t>（</a:t>
            </a:r>
            <a:r>
              <a:rPr lang="en-US" altLang="zh-CN" sz="1600" smtClean="0"/>
              <a:t>3</a:t>
            </a:r>
            <a:r>
              <a:rPr lang="zh-CN" altLang="en-US" sz="1600" smtClean="0"/>
              <a:t>）银行排队模拟处理的结束条件：后续客户的到达时间超过了银行关门时间，不再输入随机数（不再加入新客户），只继续处理（删除）事件链表中的事件，直到事件链表的结点都处理完，银行排队模拟过程结束。此时计算银行排队总时间，以及客户平均服务时间，并输出即可。</a:t>
            </a:r>
          </a:p>
        </p:txBody>
      </p:sp>
      <p:sp>
        <p:nvSpPr>
          <p:cNvPr id="132099" name="灯片编号占位符 3"/>
          <p:cNvSpPr>
            <a:spLocks noGrp="1" noChangeArrowheads="1"/>
          </p:cNvSpPr>
          <p:nvPr>
            <p:ph type="sldNum" sz="quarter" idx="12"/>
          </p:nvPr>
        </p:nvSpPr>
        <p:spPr>
          <a:xfrm>
            <a:off x="6249485" y="6400800"/>
            <a:ext cx="289610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A14B95E4-4879-4526-A2C1-76A2ECC399E0}" type="slidenum">
              <a:rPr lang="en-US" altLang="zh-CN" sz="1400"/>
              <a:pPr>
                <a:spcBef>
                  <a:spcPct val="0"/>
                </a:spcBef>
                <a:buClrTx/>
                <a:buSzTx/>
                <a:buFontTx/>
                <a:buNone/>
              </a:pPr>
              <a:t>89</a:t>
            </a:fld>
            <a:endParaRPr lang="en-US" altLang="zh-CN" sz="1400"/>
          </a:p>
        </p:txBody>
      </p:sp>
    </p:spTree>
    <p:extLst>
      <p:ext uri="{BB962C8B-B14F-4D97-AF65-F5344CB8AC3E}">
        <p14:creationId xmlns:p14="http://schemas.microsoft.com/office/powerpoint/2010/main" val="580337670"/>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p:txBody>
          <a:bodyPr/>
          <a:lstStyle/>
          <a:p>
            <a:pPr eaLnBrk="1" hangingPunct="1">
              <a:spcBef>
                <a:spcPts val="600"/>
              </a:spcBef>
              <a:buFont typeface="Wingdings" pitchFamily="2" charset="2"/>
              <a:buNone/>
            </a:pPr>
            <a:r>
              <a:rPr lang="en-US" altLang="zh-CN" sz="2400" b="1" dirty="0" err="1" smtClean="0">
                <a:latin typeface="Times New Roman" pitchFamily="18" charset="0"/>
                <a:cs typeface="Times New Roman" pitchFamily="18" charset="0"/>
              </a:rPr>
              <a:t>SElemType</a:t>
            </a:r>
            <a:r>
              <a:rPr lang="en-US" altLang="zh-CN" sz="2400" b="1" dirty="0" smtClean="0">
                <a:latin typeface="Times New Roman" pitchFamily="18" charset="0"/>
                <a:cs typeface="Times New Roman" pitchFamily="18" charset="0"/>
              </a:rPr>
              <a:t> </a:t>
            </a:r>
            <a:r>
              <a:rPr lang="en-US" altLang="zh-CN" sz="2400" b="1" dirty="0" err="1" smtClean="0">
                <a:latin typeface="Times New Roman" pitchFamily="18" charset="0"/>
                <a:cs typeface="Times New Roman" pitchFamily="18" charset="0"/>
              </a:rPr>
              <a:t>StackLength</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SqStack</a:t>
            </a:r>
            <a:r>
              <a:rPr lang="en-US" altLang="zh-CN" sz="2400" b="1" dirty="0" smtClean="0">
                <a:latin typeface="Times New Roman" pitchFamily="18" charset="0"/>
                <a:cs typeface="Times New Roman" pitchFamily="18" charset="0"/>
              </a:rPr>
              <a:t> S)</a:t>
            </a:r>
          </a:p>
          <a:p>
            <a:pPr eaLnBrk="1" hangingPunct="1">
              <a:spcBef>
                <a:spcPts val="600"/>
              </a:spcBef>
              <a:buFont typeface="Wingdings" pitchFamily="2" charset="2"/>
              <a:buNone/>
            </a:pPr>
            <a:r>
              <a:rPr lang="en-US" altLang="zh-CN" sz="2400" b="1" dirty="0" smtClean="0">
                <a:latin typeface="Times New Roman" pitchFamily="18" charset="0"/>
                <a:cs typeface="Times New Roman" pitchFamily="18" charset="0"/>
              </a:rPr>
              <a:t>{</a:t>
            </a:r>
          </a:p>
          <a:p>
            <a:pPr eaLnBrk="1" hangingPunct="1">
              <a:spcBef>
                <a:spcPts val="600"/>
              </a:spcBef>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return</a:t>
            </a:r>
            <a:r>
              <a:rPr lang="en-US" altLang="zh-CN" sz="2400" b="1" dirty="0" smtClean="0">
                <a:latin typeface="Times New Roman" pitchFamily="18" charset="0"/>
                <a:cs typeface="Times New Roman" pitchFamily="18" charset="0"/>
              </a:rPr>
              <a:t> </a:t>
            </a:r>
            <a:r>
              <a:rPr lang="en-US" altLang="zh-CN" sz="2400" b="1" dirty="0" err="1" smtClean="0">
                <a:latin typeface="Times New Roman" pitchFamily="18" charset="0"/>
                <a:cs typeface="Times New Roman" pitchFamily="18" charset="0"/>
              </a:rPr>
              <a:t>S.top-S.base</a:t>
            </a:r>
            <a:r>
              <a:rPr lang="en-US" altLang="zh-CN" sz="2400" b="1" dirty="0" smtClean="0">
                <a:latin typeface="Times New Roman" pitchFamily="18" charset="0"/>
                <a:cs typeface="Times New Roman" pitchFamily="18" charset="0"/>
              </a:rPr>
              <a:t>;</a:t>
            </a:r>
          </a:p>
          <a:p>
            <a:pPr eaLnBrk="1" hangingPunct="1">
              <a:spcBef>
                <a:spcPts val="600"/>
              </a:spcBef>
              <a:buFont typeface="Wingdings" pitchFamily="2" charset="2"/>
              <a:buNone/>
            </a:pPr>
            <a:r>
              <a:rPr lang="en-US" altLang="zh-CN" sz="2400" b="1" dirty="0" smtClean="0">
                <a:latin typeface="Times New Roman" pitchFamily="18" charset="0"/>
                <a:cs typeface="Times New Roman" pitchFamily="18" charset="0"/>
              </a:rPr>
              <a:t>}</a:t>
            </a:r>
          </a:p>
          <a:p>
            <a:pPr eaLnBrk="1" hangingPunct="1">
              <a:spcBef>
                <a:spcPts val="600"/>
              </a:spcBef>
              <a:buFont typeface="Wingdings" pitchFamily="2" charset="2"/>
              <a:buNone/>
            </a:pPr>
            <a:endParaRPr lang="en-US" altLang="zh-CN" sz="800" b="1" dirty="0" smtClean="0">
              <a:latin typeface="Times New Roman" pitchFamily="18" charset="0"/>
              <a:cs typeface="Times New Roman" pitchFamily="18" charset="0"/>
            </a:endParaRPr>
          </a:p>
          <a:p>
            <a:pPr eaLnBrk="1" hangingPunct="1">
              <a:spcBef>
                <a:spcPts val="600"/>
              </a:spcBef>
              <a:buFont typeface="Wingdings" pitchFamily="2" charset="2"/>
              <a:buNone/>
            </a:pPr>
            <a:r>
              <a:rPr lang="en-US" altLang="zh-CN" sz="2400" b="1" dirty="0" smtClean="0">
                <a:latin typeface="Times New Roman" pitchFamily="18" charset="0"/>
                <a:cs typeface="Times New Roman" pitchFamily="18" charset="0"/>
              </a:rPr>
              <a:t>Status </a:t>
            </a:r>
            <a:r>
              <a:rPr lang="en-US" altLang="zh-CN" sz="2400" b="1" dirty="0" err="1" smtClean="0">
                <a:latin typeface="Times New Roman" pitchFamily="18" charset="0"/>
                <a:cs typeface="Times New Roman" pitchFamily="18" charset="0"/>
              </a:rPr>
              <a:t>GetTop</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SqStack</a:t>
            </a:r>
            <a:r>
              <a:rPr lang="en-US" altLang="zh-CN" sz="2400" b="1" dirty="0" smtClean="0">
                <a:latin typeface="Times New Roman" pitchFamily="18" charset="0"/>
                <a:cs typeface="Times New Roman" pitchFamily="18" charset="0"/>
              </a:rPr>
              <a:t> S, </a:t>
            </a:r>
            <a:r>
              <a:rPr lang="en-US" altLang="zh-CN" sz="2400" b="1" dirty="0" err="1" smtClean="0">
                <a:latin typeface="Times New Roman" pitchFamily="18" charset="0"/>
                <a:cs typeface="Times New Roman" pitchFamily="18" charset="0"/>
              </a:rPr>
              <a:t>SElemType</a:t>
            </a:r>
            <a:r>
              <a:rPr lang="en-US" altLang="zh-CN" sz="2400" b="1" dirty="0" smtClean="0">
                <a:latin typeface="Times New Roman" pitchFamily="18" charset="0"/>
                <a:cs typeface="Times New Roman" pitchFamily="18" charset="0"/>
              </a:rPr>
              <a:t> &amp;e)</a:t>
            </a:r>
            <a:endParaRPr lang="zh-CN" altLang="en-US" sz="2400" b="1" dirty="0" smtClean="0">
              <a:solidFill>
                <a:srgbClr val="008000"/>
              </a:solidFill>
              <a:latin typeface="Times New Roman" pitchFamily="18" charset="0"/>
              <a:cs typeface="Times New Roman" pitchFamily="18" charset="0"/>
            </a:endParaRPr>
          </a:p>
          <a:p>
            <a:pPr eaLnBrk="1" hangingPunct="1">
              <a:spcBef>
                <a:spcPts val="600"/>
              </a:spcBef>
              <a:buFont typeface="Wingdings" pitchFamily="2" charset="2"/>
              <a:buNone/>
            </a:pPr>
            <a:r>
              <a:rPr lang="en-US" altLang="zh-CN" sz="2400" b="1" dirty="0" smtClean="0">
                <a:latin typeface="Times New Roman" pitchFamily="18" charset="0"/>
                <a:cs typeface="Times New Roman" pitchFamily="18" charset="0"/>
              </a:rPr>
              <a:t>{</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用</a:t>
            </a:r>
            <a:r>
              <a:rPr lang="en-US" altLang="zh-CN" sz="2400" b="1" dirty="0" smtClean="0">
                <a:solidFill>
                  <a:srgbClr val="008000"/>
                </a:solidFill>
                <a:latin typeface="Times New Roman" pitchFamily="18" charset="0"/>
                <a:cs typeface="Times New Roman" pitchFamily="18" charset="0"/>
              </a:rPr>
              <a:t>e</a:t>
            </a:r>
            <a:r>
              <a:rPr lang="zh-CN" altLang="en-US" sz="2400" b="1" dirty="0" smtClean="0">
                <a:solidFill>
                  <a:srgbClr val="008000"/>
                </a:solidFill>
                <a:latin typeface="Times New Roman" pitchFamily="18" charset="0"/>
                <a:cs typeface="Times New Roman" pitchFamily="18" charset="0"/>
              </a:rPr>
              <a:t>返回栈顶元素</a:t>
            </a:r>
            <a:endParaRPr lang="en-US" altLang="zh-CN" sz="2400" b="1" dirty="0" smtClean="0">
              <a:latin typeface="Times New Roman" pitchFamily="18" charset="0"/>
              <a:cs typeface="Times New Roman" pitchFamily="18" charset="0"/>
            </a:endParaRPr>
          </a:p>
          <a:p>
            <a:pPr eaLnBrk="1" hangingPunct="1">
              <a:spcBef>
                <a:spcPts val="600"/>
              </a:spcBef>
              <a:buFont typeface="Wingdings" pitchFamily="2" charset="2"/>
              <a:buNone/>
            </a:pPr>
            <a:r>
              <a:rPr lang="en-US" altLang="zh-CN"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if</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S.top</a:t>
            </a:r>
            <a:r>
              <a:rPr lang="en-US" altLang="zh-CN" sz="2400" b="1" dirty="0" smtClean="0">
                <a:latin typeface="Times New Roman" pitchFamily="18" charset="0"/>
                <a:cs typeface="Times New Roman" pitchFamily="18" charset="0"/>
              </a:rPr>
              <a:t>==</a:t>
            </a:r>
            <a:r>
              <a:rPr lang="en-US" altLang="zh-CN" sz="2400" b="1" dirty="0" err="1" smtClean="0">
                <a:latin typeface="Times New Roman" pitchFamily="18" charset="0"/>
                <a:cs typeface="Times New Roman" pitchFamily="18" charset="0"/>
              </a:rPr>
              <a:t>S.base</a:t>
            </a:r>
            <a:r>
              <a:rPr lang="en-US" altLang="zh-CN" sz="2400" b="1" dirty="0" smtClean="0">
                <a:latin typeface="Times New Roman" pitchFamily="18" charset="0"/>
                <a:cs typeface="Times New Roman" pitchFamily="18" charset="0"/>
              </a:rPr>
              <a:t>)  return ERROR;</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栈空</a:t>
            </a:r>
          </a:p>
          <a:p>
            <a:pPr eaLnBrk="1" hangingPunct="1">
              <a:spcBef>
                <a:spcPts val="600"/>
              </a:spcBef>
              <a:buFont typeface="Wingdings" pitchFamily="2" charset="2"/>
              <a:buNone/>
            </a:pPr>
            <a:r>
              <a:rPr lang="zh-CN" altLang="en-US" sz="2400" b="1" dirty="0" smtClean="0">
                <a:latin typeface="Times New Roman" pitchFamily="18" charset="0"/>
                <a:cs typeface="Times New Roman" pitchFamily="18" charset="0"/>
              </a:rPr>
              <a:t>	 </a:t>
            </a:r>
            <a:r>
              <a:rPr lang="en-US" altLang="zh-CN" sz="2400" b="1" dirty="0" smtClean="0">
                <a:latin typeface="Times New Roman" pitchFamily="18" charset="0"/>
                <a:cs typeface="Times New Roman" pitchFamily="18" charset="0"/>
              </a:rPr>
              <a:t>e=*(S.top-1);     </a:t>
            </a:r>
            <a:r>
              <a:rPr lang="en-US" altLang="zh-CN" sz="2400" b="1" dirty="0" smtClean="0">
                <a:solidFill>
                  <a:srgbClr val="008000"/>
                </a:solidFill>
                <a:latin typeface="Times New Roman" pitchFamily="18" charset="0"/>
                <a:cs typeface="Times New Roman" pitchFamily="18" charset="0"/>
              </a:rPr>
              <a:t>//</a:t>
            </a:r>
            <a:r>
              <a:rPr lang="zh-CN" altLang="en-US" sz="2400" b="1" dirty="0" smtClean="0">
                <a:solidFill>
                  <a:srgbClr val="008000"/>
                </a:solidFill>
                <a:latin typeface="Times New Roman" pitchFamily="18" charset="0"/>
                <a:cs typeface="Times New Roman" pitchFamily="18" charset="0"/>
              </a:rPr>
              <a:t>取栈顶元素</a:t>
            </a:r>
            <a:r>
              <a:rPr lang="zh-CN" altLang="en-US" sz="2400" b="1" dirty="0" smtClean="0">
                <a:latin typeface="Times New Roman" pitchFamily="18" charset="0"/>
                <a:cs typeface="Times New Roman" pitchFamily="18" charset="0"/>
              </a:rPr>
              <a:t>	</a:t>
            </a:r>
          </a:p>
          <a:p>
            <a:pPr eaLnBrk="1" hangingPunct="1">
              <a:spcBef>
                <a:spcPts val="600"/>
              </a:spcBef>
              <a:buFont typeface="Wingdings" pitchFamily="2" charset="2"/>
              <a:buNone/>
            </a:pPr>
            <a:r>
              <a:rPr lang="zh-CN" altLang="en-US" sz="2400" b="1" dirty="0" smtClean="0">
                <a:latin typeface="Times New Roman" pitchFamily="18" charset="0"/>
                <a:cs typeface="Times New Roman" pitchFamily="18" charset="0"/>
              </a:rPr>
              <a:t>     </a:t>
            </a:r>
            <a:r>
              <a:rPr lang="en-US" altLang="zh-CN" sz="2400" b="1" dirty="0" smtClean="0">
                <a:solidFill>
                  <a:schemeClr val="folHlink"/>
                </a:solidFill>
                <a:latin typeface="Times New Roman" pitchFamily="18" charset="0"/>
                <a:cs typeface="Times New Roman" pitchFamily="18" charset="0"/>
              </a:rPr>
              <a:t>return</a:t>
            </a:r>
            <a:r>
              <a:rPr lang="en-US" altLang="zh-CN" sz="2400" b="1" dirty="0" smtClean="0">
                <a:latin typeface="Times New Roman" pitchFamily="18" charset="0"/>
                <a:cs typeface="Times New Roman" pitchFamily="18" charset="0"/>
              </a:rPr>
              <a:t> OK;</a:t>
            </a:r>
          </a:p>
          <a:p>
            <a:pPr eaLnBrk="1" hangingPunct="1">
              <a:spcBef>
                <a:spcPts val="600"/>
              </a:spcBef>
              <a:buFont typeface="Wingdings" pitchFamily="2" charset="2"/>
              <a:buNone/>
            </a:pPr>
            <a:r>
              <a:rPr lang="en-US" altLang="zh-CN" sz="2400" b="1" dirty="0" smtClean="0">
                <a:latin typeface="Times New Roman" pitchFamily="18" charset="0"/>
                <a:cs typeface="Times New Roman" pitchFamily="18" charset="0"/>
              </a:rPr>
              <a:t>}</a:t>
            </a:r>
            <a:r>
              <a:rPr lang="en-US" altLang="zh-CN" sz="2400" b="1" dirty="0" smtClean="0">
                <a:solidFill>
                  <a:srgbClr val="008000"/>
                </a:solidFill>
                <a:latin typeface="Times New Roman" pitchFamily="18" charset="0"/>
                <a:cs typeface="Times New Roman" pitchFamily="18" charset="0"/>
              </a:rPr>
              <a:t>//</a:t>
            </a:r>
            <a:r>
              <a:rPr lang="en-US" altLang="zh-CN" sz="2400" b="1" dirty="0" err="1" smtClean="0">
                <a:solidFill>
                  <a:srgbClr val="008000"/>
                </a:solidFill>
                <a:latin typeface="Times New Roman" pitchFamily="18" charset="0"/>
                <a:cs typeface="Times New Roman" pitchFamily="18" charset="0"/>
              </a:rPr>
              <a:t>GetTop</a:t>
            </a:r>
            <a:endParaRPr lang="en-US" altLang="zh-CN" sz="2400" b="1" dirty="0" smtClean="0">
              <a:solidFill>
                <a:srgbClr val="008000"/>
              </a:solidFill>
              <a:latin typeface="Times New Roman" pitchFamily="18" charset="0"/>
              <a:cs typeface="Times New Roman" pitchFamily="18" charset="0"/>
            </a:endParaRPr>
          </a:p>
          <a:p>
            <a:pPr eaLnBrk="1" hangingPunct="1">
              <a:lnSpc>
                <a:spcPct val="80000"/>
              </a:lnSpc>
              <a:buFont typeface="Wingdings" pitchFamily="2" charset="2"/>
              <a:buNone/>
            </a:pPr>
            <a:endParaRPr lang="en-US" altLang="zh-CN" sz="2400" b="1" dirty="0" smtClean="0">
              <a:latin typeface="Times New Roman" pitchFamily="18" charset="0"/>
              <a:cs typeface="Times New Roman" pitchFamily="18" charset="0"/>
            </a:endParaRPr>
          </a:p>
        </p:txBody>
      </p:sp>
      <p:sp>
        <p:nvSpPr>
          <p:cNvPr id="20482" name="Rectangle 2"/>
          <p:cNvSpPr>
            <a:spLocks noGrp="1" noChangeArrowheads="1"/>
          </p:cNvSpPr>
          <p:nvPr>
            <p:ph type="title"/>
          </p:nvPr>
        </p:nvSpPr>
        <p:spPr/>
        <p:txBody>
          <a:bodyPr/>
          <a:lstStyle/>
          <a:p>
            <a:pPr eaLnBrk="1" hangingPunct="1"/>
            <a:r>
              <a:rPr lang="zh-CN" altLang="en-US" sz="3600" smtClean="0"/>
              <a:t>顺序栈的基本操作</a:t>
            </a:r>
            <a:r>
              <a:rPr lang="en-US" altLang="zh-CN" sz="3600" smtClean="0"/>
              <a:t>(3)</a:t>
            </a:r>
          </a:p>
        </p:txBody>
      </p:sp>
    </p:spTree>
    <p:extLst>
      <p:ext uri="{BB962C8B-B14F-4D97-AF65-F5344CB8AC3E}">
        <p14:creationId xmlns:p14="http://schemas.microsoft.com/office/powerpoint/2010/main" val="347755311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146" name="Object 2"/>
          <p:cNvGraphicFramePr>
            <a:graphicFrameLocks noChangeAspect="1"/>
          </p:cNvGraphicFramePr>
          <p:nvPr/>
        </p:nvGraphicFramePr>
        <p:xfrm>
          <a:off x="-685919" y="2438400"/>
          <a:ext cx="9602867" cy="4419600"/>
        </p:xfrm>
        <a:graphic>
          <a:graphicData uri="http://schemas.openxmlformats.org/presentationml/2006/ole">
            <mc:AlternateContent xmlns:mc="http://schemas.openxmlformats.org/markup-compatibility/2006">
              <mc:Choice xmlns:v="urn:schemas-microsoft-com:vml" Requires="v">
                <p:oleObj spid="_x0000_s4116" name="文档" r:id="rId3" imgW="2561844" imgH="1338072" progId="Word.Document.8">
                  <p:embed/>
                </p:oleObj>
              </mc:Choice>
              <mc:Fallback>
                <p:oleObj name="文档" r:id="rId3" imgW="2561844" imgH="133807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19" y="2438400"/>
                        <a:ext cx="9602867"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4004" name="Rectangle 4"/>
          <p:cNvSpPr>
            <a:spLocks noChangeArrowheads="1"/>
          </p:cNvSpPr>
          <p:nvPr/>
        </p:nvSpPr>
        <p:spPr bwMode="auto">
          <a:xfrm>
            <a:off x="1835469" y="1989139"/>
            <a:ext cx="5647719" cy="579437"/>
          </a:xfrm>
          <a:prstGeom prst="rect">
            <a:avLst/>
          </a:prstGeom>
          <a:noFill/>
          <a:ln>
            <a:noFill/>
          </a:ln>
          <a:effectLst/>
        </p:spPr>
        <p:txBody>
          <a:bodyPr wrap="none">
            <a:spAutoFit/>
          </a:bodyPr>
          <a:lstStyle/>
          <a:p>
            <a:pPr eaLnBrk="1" hangingPunct="1">
              <a:defRPr/>
            </a:pPr>
            <a:r>
              <a:rPr kumimoji="1" lang="zh-CN" altLang="en-US" sz="3200" b="1" dirty="0">
                <a:solidFill>
                  <a:srgbClr val="336600"/>
                </a:solidFill>
                <a:effectLst>
                  <a:outerShdw blurRad="38100" dist="38100" dir="2700000" algn="tl">
                    <a:srgbClr val="C0C0C0"/>
                  </a:outerShdw>
                </a:effectLst>
                <a:latin typeface="仿宋_GB2312" pitchFamily="49" charset="-122"/>
                <a:ea typeface="仿宋_GB2312" pitchFamily="49" charset="-122"/>
              </a:rPr>
              <a:t>杨辉三角形 </a:t>
            </a:r>
            <a:r>
              <a:rPr kumimoji="1" lang="zh-CN" altLang="en-US" sz="3200" b="1" dirty="0">
                <a:solidFill>
                  <a:srgbClr val="336600"/>
                </a:solidFill>
                <a:effectLst>
                  <a:outerShdw blurRad="38100" dist="38100" dir="2700000" algn="tl">
                    <a:srgbClr val="C0C0C0"/>
                  </a:outerShdw>
                </a:effectLst>
                <a:latin typeface="Times New Roman" pitchFamily="18" charset="0"/>
              </a:rPr>
              <a:t> </a:t>
            </a:r>
            <a:r>
              <a:rPr kumimoji="1" lang="en-US" altLang="zh-CN" sz="3200" b="1" dirty="0">
                <a:solidFill>
                  <a:srgbClr val="336600"/>
                </a:solidFill>
                <a:effectLst>
                  <a:outerShdw blurRad="38100" dist="38100" dir="2700000" algn="tl">
                    <a:srgbClr val="C0C0C0"/>
                  </a:outerShdw>
                </a:effectLst>
                <a:latin typeface="Times New Roman" pitchFamily="18" charset="0"/>
              </a:rPr>
              <a:t>(Pascal’s triangle)</a:t>
            </a:r>
            <a:endParaRPr kumimoji="1" lang="en-US" altLang="zh-CN" sz="2400" dirty="0">
              <a:latin typeface="Times New Roman" pitchFamily="18" charset="0"/>
            </a:endParaRPr>
          </a:p>
        </p:txBody>
      </p:sp>
      <p:sp>
        <p:nvSpPr>
          <p:cNvPr id="384005" name="Rectangle 5"/>
          <p:cNvSpPr>
            <a:spLocks noGrp="1" noChangeArrowheads="1"/>
          </p:cNvSpPr>
          <p:nvPr>
            <p:ph type="title"/>
          </p:nvPr>
        </p:nvSpPr>
        <p:spPr/>
        <p:txBody>
          <a:bodyPr/>
          <a:lstStyle/>
          <a:p>
            <a:pPr eaLnBrk="1" hangingPunct="1">
              <a:defRPr/>
            </a:pPr>
            <a:r>
              <a:rPr lang="zh-CN" altLang="en-US" sz="2800" kern="1200" dirty="0">
                <a:cs typeface="+mn-cs"/>
              </a:rPr>
              <a:t>队列的应用</a:t>
            </a:r>
            <a:r>
              <a:rPr lang="en-US" altLang="zh-CN" sz="2800" kern="1200" dirty="0">
                <a:cs typeface="+mn-cs"/>
              </a:rPr>
              <a:t>—</a:t>
            </a:r>
            <a:r>
              <a:rPr lang="zh-CN" altLang="en-US" sz="2800" kern="1200" dirty="0">
                <a:cs typeface="+mn-cs"/>
              </a:rPr>
              <a:t>逐行打印二项展开式</a:t>
            </a:r>
            <a:r>
              <a:rPr lang="en-US" altLang="zh-CN" sz="2800" kern="1200" dirty="0">
                <a:cs typeface="+mn-cs"/>
              </a:rPr>
              <a:t>(</a:t>
            </a:r>
            <a:r>
              <a:rPr lang="en-US" altLang="zh-CN" sz="2800" kern="1200" dirty="0" err="1">
                <a:cs typeface="+mn-cs"/>
              </a:rPr>
              <a:t>a+b</a:t>
            </a:r>
            <a:r>
              <a:rPr lang="en-US" altLang="zh-CN" sz="2800" kern="1200" dirty="0">
                <a:cs typeface="+mn-cs"/>
              </a:rPr>
              <a:t>)</a:t>
            </a:r>
            <a:r>
              <a:rPr lang="en-US" altLang="zh-CN" sz="2800" kern="1200" baseline="30000" dirty="0" err="1">
                <a:cs typeface="+mn-cs"/>
              </a:rPr>
              <a:t>i</a:t>
            </a:r>
            <a:r>
              <a:rPr lang="en-US" altLang="zh-CN" sz="2800" kern="1200" dirty="0">
                <a:cs typeface="+mn-cs"/>
              </a:rPr>
              <a:t> </a:t>
            </a:r>
            <a:r>
              <a:rPr lang="zh-CN" altLang="en-US" sz="2800" kern="1200" dirty="0">
                <a:cs typeface="+mn-cs"/>
              </a:rPr>
              <a:t>的系数</a:t>
            </a:r>
          </a:p>
        </p:txBody>
      </p:sp>
      <p:sp>
        <p:nvSpPr>
          <p:cNvPr id="134149"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A1D2DCD5-B5DD-4D29-AF04-27CE4F2EAB42}" type="slidenum">
              <a:rPr lang="en-US" altLang="zh-CN" sz="1400"/>
              <a:pPr>
                <a:spcBef>
                  <a:spcPct val="0"/>
                </a:spcBef>
                <a:buClrTx/>
                <a:buSzTx/>
                <a:buFontTx/>
                <a:buNone/>
              </a:pPr>
              <a:t>90</a:t>
            </a:fld>
            <a:endParaRPr lang="en-US" altLang="zh-CN" sz="1400"/>
          </a:p>
        </p:txBody>
      </p:sp>
      <p:sp>
        <p:nvSpPr>
          <p:cNvPr id="134150" name="Text Box 7"/>
          <p:cNvSpPr txBox="1">
            <a:spLocks noChangeArrowheads="1"/>
          </p:cNvSpPr>
          <p:nvPr/>
        </p:nvSpPr>
        <p:spPr bwMode="auto">
          <a:xfrm>
            <a:off x="3277169" y="3716338"/>
            <a:ext cx="431875"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b="1">
                <a:solidFill>
                  <a:srgbClr val="008080"/>
                </a:solidFill>
                <a:latin typeface="Times New Roman" pitchFamily="18" charset="0"/>
              </a:rPr>
              <a:t>3</a:t>
            </a:r>
          </a:p>
        </p:txBody>
      </p:sp>
      <p:sp>
        <p:nvSpPr>
          <p:cNvPr id="134151" name="Text Box 8"/>
          <p:cNvSpPr txBox="1">
            <a:spLocks noChangeArrowheads="1"/>
          </p:cNvSpPr>
          <p:nvPr/>
        </p:nvSpPr>
        <p:spPr bwMode="auto">
          <a:xfrm>
            <a:off x="4428307" y="3716338"/>
            <a:ext cx="431875"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b="1">
                <a:solidFill>
                  <a:srgbClr val="008080"/>
                </a:solidFill>
                <a:latin typeface="Times New Roman" pitchFamily="18" charset="0"/>
              </a:rPr>
              <a:t>3</a:t>
            </a:r>
          </a:p>
        </p:txBody>
      </p:sp>
    </p:spTree>
    <p:extLst>
      <p:ext uri="{BB962C8B-B14F-4D97-AF65-F5344CB8AC3E}">
        <p14:creationId xmlns:p14="http://schemas.microsoft.com/office/powerpoint/2010/main" val="3050707870"/>
      </p:ext>
    </p:extLst>
  </p:cSld>
  <p:clrMapOvr>
    <a:masterClrMapping/>
  </p:clrMapOvr>
  <p:transition>
    <p:cover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6025"/>
            <a:ext cx="914558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1" name="Text Box 3"/>
          <p:cNvSpPr txBox="1">
            <a:spLocks noChangeArrowheads="1"/>
          </p:cNvSpPr>
          <p:nvPr/>
        </p:nvSpPr>
        <p:spPr bwMode="auto">
          <a:xfrm>
            <a:off x="1251167" y="476250"/>
            <a:ext cx="7894421"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chemeClr val="tx2"/>
                </a:solidFill>
                <a:ea typeface="楷体_GB2312" pitchFamily="49" charset="-122"/>
              </a:rPr>
              <a:t>队列的应用</a:t>
            </a:r>
            <a:r>
              <a:rPr lang="en-US" altLang="zh-CN" sz="2800" b="1">
                <a:solidFill>
                  <a:schemeClr val="tx2"/>
                </a:solidFill>
                <a:ea typeface="楷体_GB2312" pitchFamily="49" charset="-122"/>
              </a:rPr>
              <a:t>—</a:t>
            </a:r>
            <a:r>
              <a:rPr lang="zh-CN" altLang="en-US" sz="2800" b="1">
                <a:solidFill>
                  <a:schemeClr val="tx2"/>
                </a:solidFill>
                <a:ea typeface="楷体_GB2312" pitchFamily="49" charset="-122"/>
              </a:rPr>
              <a:t>逐行打印二项展开式</a:t>
            </a:r>
            <a:r>
              <a:rPr lang="en-US" altLang="zh-CN" sz="2800" b="1">
                <a:solidFill>
                  <a:schemeClr val="tx2"/>
                </a:solidFill>
                <a:ea typeface="楷体_GB2312" pitchFamily="49" charset="-122"/>
              </a:rPr>
              <a:t>(a+b)</a:t>
            </a:r>
            <a:r>
              <a:rPr lang="en-US" altLang="zh-CN" sz="2800" b="1" baseline="30000">
                <a:solidFill>
                  <a:schemeClr val="tx2"/>
                </a:solidFill>
                <a:ea typeface="楷体_GB2312" pitchFamily="49" charset="-122"/>
              </a:rPr>
              <a:t>i </a:t>
            </a:r>
            <a:r>
              <a:rPr lang="zh-CN" altLang="en-US" sz="2800" b="1">
                <a:solidFill>
                  <a:schemeClr val="tx2"/>
                </a:solidFill>
                <a:ea typeface="楷体_GB2312" pitchFamily="49" charset="-122"/>
              </a:rPr>
              <a:t>的系数</a:t>
            </a:r>
          </a:p>
        </p:txBody>
      </p:sp>
      <p:sp>
        <p:nvSpPr>
          <p:cNvPr id="385028" name="Text Box 4"/>
          <p:cNvSpPr txBox="1">
            <a:spLocks noChangeArrowheads="1"/>
          </p:cNvSpPr>
          <p:nvPr/>
        </p:nvSpPr>
        <p:spPr bwMode="auto">
          <a:xfrm>
            <a:off x="323906" y="6234114"/>
            <a:ext cx="8383456" cy="579437"/>
          </a:xfrm>
          <a:prstGeom prst="rect">
            <a:avLst/>
          </a:prstGeom>
          <a:noFill/>
          <a:ln>
            <a:noFill/>
          </a:ln>
          <a:effectLst/>
        </p:spPr>
        <p:txBody>
          <a:bodyPr>
            <a:spAutoFit/>
          </a:bodyPr>
          <a:lstStyle/>
          <a:p>
            <a:pPr eaLnBrk="1" hangingPunct="1">
              <a:spcBef>
                <a:spcPct val="50000"/>
              </a:spcBef>
              <a:defRPr/>
            </a:pPr>
            <a:r>
              <a:rPr kumimoji="1" lang="zh-CN" altLang="en-US" sz="3200" b="1" dirty="0">
                <a:solidFill>
                  <a:srgbClr val="FF3300"/>
                </a:solidFill>
                <a:effectLst>
                  <a:outerShdw blurRad="38100" dist="38100" dir="2700000" algn="tl">
                    <a:srgbClr val="C0C0C0"/>
                  </a:outerShdw>
                </a:effectLst>
                <a:latin typeface="Times New Roman" pitchFamily="18" charset="0"/>
                <a:ea typeface="仿宋_GB2312" pitchFamily="49" charset="-122"/>
              </a:rPr>
              <a:t>从前一行的数据可以计算下一行的数据</a:t>
            </a:r>
            <a:endParaRPr kumimoji="1" lang="zh-CN" altLang="en-US" sz="2400" dirty="0">
              <a:latin typeface="Times New Roman" pitchFamily="18" charset="0"/>
            </a:endParaRPr>
          </a:p>
        </p:txBody>
      </p:sp>
      <p:sp>
        <p:nvSpPr>
          <p:cNvPr id="13517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1A169659-5EBA-40D4-A8F4-E508B45A83F5}" type="slidenum">
              <a:rPr lang="en-US" altLang="zh-CN" sz="1400"/>
              <a:pPr>
                <a:spcBef>
                  <a:spcPct val="0"/>
                </a:spcBef>
                <a:buClrTx/>
                <a:buSzTx/>
                <a:buFontTx/>
                <a:buNone/>
              </a:pPr>
              <a:t>91</a:t>
            </a:fld>
            <a:endParaRPr lang="en-US" altLang="zh-CN" sz="1400"/>
          </a:p>
        </p:txBody>
      </p:sp>
      <p:sp>
        <p:nvSpPr>
          <p:cNvPr id="135174" name="文本框 6"/>
          <p:cNvSpPr txBox="1">
            <a:spLocks noChangeArrowheads="1"/>
          </p:cNvSpPr>
          <p:nvPr/>
        </p:nvSpPr>
        <p:spPr bwMode="auto">
          <a:xfrm>
            <a:off x="900270" y="2032001"/>
            <a:ext cx="773881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r>
              <a:rPr kumimoji="1" lang="zh-CN" altLang="en-US" sz="2400">
                <a:latin typeface="Times New Roman" pitchFamily="18" charset="0"/>
                <a:ea typeface="仿宋_GB2312" pitchFamily="49" charset="-122"/>
              </a:rPr>
              <a:t>分析第</a:t>
            </a:r>
            <a:r>
              <a:rPr kumimoji="1" lang="zh-CN" altLang="en-US" sz="2400" i="1">
                <a:latin typeface="Times New Roman" pitchFamily="18" charset="0"/>
                <a:ea typeface="仿宋_GB2312" pitchFamily="49" charset="-122"/>
              </a:rPr>
              <a:t> </a:t>
            </a:r>
            <a:r>
              <a:rPr kumimoji="1" lang="en-US" altLang="zh-CN" sz="2400" i="1">
                <a:latin typeface="Times New Roman" pitchFamily="18" charset="0"/>
                <a:ea typeface="仿宋_GB2312" pitchFamily="49" charset="-122"/>
              </a:rPr>
              <a:t>i </a:t>
            </a:r>
            <a:r>
              <a:rPr kumimoji="1" lang="zh-CN" altLang="en-US" sz="2400">
                <a:latin typeface="Times New Roman" pitchFamily="18" charset="0"/>
                <a:ea typeface="仿宋_GB2312" pitchFamily="49" charset="-122"/>
              </a:rPr>
              <a:t>行元素与第 </a:t>
            </a:r>
            <a:r>
              <a:rPr kumimoji="1" lang="en-US" altLang="zh-CN" sz="2400" i="1">
                <a:latin typeface="Times New Roman" pitchFamily="18" charset="0"/>
                <a:ea typeface="仿宋_GB2312" pitchFamily="49" charset="-122"/>
              </a:rPr>
              <a:t>i</a:t>
            </a:r>
            <a:r>
              <a:rPr kumimoji="1" lang="en-US" altLang="zh-CN" sz="2400">
                <a:latin typeface="Times New Roman" pitchFamily="18" charset="0"/>
                <a:ea typeface="仿宋_GB2312" pitchFamily="49" charset="-122"/>
              </a:rPr>
              <a:t>+1</a:t>
            </a:r>
            <a:r>
              <a:rPr kumimoji="1" lang="zh-CN" altLang="en-US" sz="2400">
                <a:latin typeface="Times New Roman" pitchFamily="18" charset="0"/>
                <a:ea typeface="仿宋_GB2312" pitchFamily="49" charset="-122"/>
              </a:rPr>
              <a:t>行元素的关系</a:t>
            </a:r>
            <a:endParaRPr lang="zh-CN" altLang="en-US" sz="2400"/>
          </a:p>
        </p:txBody>
      </p:sp>
    </p:spTree>
    <p:extLst>
      <p:ext uri="{BB962C8B-B14F-4D97-AF65-F5344CB8AC3E}">
        <p14:creationId xmlns:p14="http://schemas.microsoft.com/office/powerpoint/2010/main" val="2056053903"/>
      </p:ext>
    </p:extLst>
  </p:cSld>
  <p:clrMapOvr>
    <a:masterClrMapping/>
  </p:clrMapOvr>
  <p:transition>
    <p:cove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6194" name="Picture 3" descr="TU413"/>
          <p:cNvPicPr>
            <a:picLocks noChangeAspect="1" noChangeArrowheads="1"/>
          </p:cNvPicPr>
          <p:nvPr/>
        </p:nvPicPr>
        <p:blipFill>
          <a:blip r:embed="rId2">
            <a:extLst>
              <a:ext uri="{28A0092B-C50C-407E-A947-70E740481C1C}">
                <a14:useLocalDpi xmlns:a14="http://schemas.microsoft.com/office/drawing/2010/main" val="0"/>
              </a:ext>
            </a:extLst>
          </a:blip>
          <a:srcRect b="2139"/>
          <a:stretch>
            <a:fillRect/>
          </a:stretch>
        </p:blipFill>
        <p:spPr bwMode="auto">
          <a:xfrm>
            <a:off x="152427" y="2276475"/>
            <a:ext cx="8840735"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标题 2"/>
          <p:cNvSpPr>
            <a:spLocks noGrp="1" noChangeArrowheads="1"/>
          </p:cNvSpPr>
          <p:nvPr>
            <p:ph type="title"/>
          </p:nvPr>
        </p:nvSpPr>
        <p:spPr/>
        <p:txBody>
          <a:bodyPr/>
          <a:lstStyle/>
          <a:p>
            <a:r>
              <a:rPr lang="zh-CN" altLang="en-US" sz="2800" smtClean="0"/>
              <a:t>队列的应用</a:t>
            </a:r>
            <a:r>
              <a:rPr lang="en-US" altLang="zh-CN" sz="2800" smtClean="0"/>
              <a:t>—</a:t>
            </a:r>
            <a:r>
              <a:rPr lang="zh-CN" altLang="en-US" sz="2800" smtClean="0"/>
              <a:t>逐行打印二项展开式</a:t>
            </a:r>
            <a:r>
              <a:rPr lang="en-US" altLang="zh-CN" sz="2800" smtClean="0"/>
              <a:t>(a+b)</a:t>
            </a:r>
            <a:r>
              <a:rPr lang="en-US" altLang="zh-CN" sz="2800" baseline="30000" smtClean="0"/>
              <a:t>i </a:t>
            </a:r>
            <a:r>
              <a:rPr lang="zh-CN" altLang="en-US" sz="2800" smtClean="0"/>
              <a:t>的系数</a:t>
            </a:r>
          </a:p>
        </p:txBody>
      </p:sp>
      <p:sp>
        <p:nvSpPr>
          <p:cNvPr id="13619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8127DF8A-B4A8-48E8-967A-C22D48DF7965}" type="slidenum">
              <a:rPr lang="en-US" altLang="zh-CN" sz="1400"/>
              <a:pPr>
                <a:spcBef>
                  <a:spcPct val="0"/>
                </a:spcBef>
                <a:buClrTx/>
                <a:buSzTx/>
                <a:buFontTx/>
                <a:buNone/>
              </a:pPr>
              <a:t>92</a:t>
            </a:fld>
            <a:endParaRPr lang="en-US" altLang="zh-CN" sz="1400"/>
          </a:p>
        </p:txBody>
      </p:sp>
      <p:sp>
        <p:nvSpPr>
          <p:cNvPr id="136197" name="文本框 7"/>
          <p:cNvSpPr txBox="1">
            <a:spLocks noChangeArrowheads="1"/>
          </p:cNvSpPr>
          <p:nvPr/>
        </p:nvSpPr>
        <p:spPr bwMode="auto">
          <a:xfrm>
            <a:off x="755781" y="1970089"/>
            <a:ext cx="7418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r>
              <a:rPr lang="zh-CN" altLang="en-US" sz="2800"/>
              <a:t>从第 </a:t>
            </a:r>
            <a:r>
              <a:rPr lang="en-US" altLang="zh-CN" sz="2800"/>
              <a:t>i </a:t>
            </a:r>
            <a:r>
              <a:rPr lang="zh-CN" altLang="en-US" sz="2800"/>
              <a:t>行数据计算并存放第 </a:t>
            </a:r>
            <a:r>
              <a:rPr lang="en-US" altLang="zh-CN" sz="2800"/>
              <a:t>i+1 </a:t>
            </a:r>
            <a:r>
              <a:rPr lang="zh-CN" altLang="en-US" sz="2800"/>
              <a:t>行数据</a:t>
            </a:r>
          </a:p>
        </p:txBody>
      </p:sp>
    </p:spTree>
    <p:extLst>
      <p:ext uri="{BB962C8B-B14F-4D97-AF65-F5344CB8AC3E}">
        <p14:creationId xmlns:p14="http://schemas.microsoft.com/office/powerpoint/2010/main" val="2611666891"/>
      </p:ext>
    </p:extLst>
  </p:cSld>
  <p:clrMapOvr>
    <a:masterClrMapping/>
  </p:clrMapOvr>
  <p:transition>
    <p:cover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zh-CN" altLang="en-US" sz="2800" smtClean="0"/>
              <a:t>队列的应用</a:t>
            </a:r>
            <a:r>
              <a:rPr lang="en-US" altLang="zh-CN" sz="2800" smtClean="0"/>
              <a:t>—</a:t>
            </a:r>
            <a:r>
              <a:rPr lang="zh-CN" altLang="en-US" sz="2800" smtClean="0"/>
              <a:t>逐行打印二项展开式</a:t>
            </a:r>
            <a:r>
              <a:rPr lang="en-US" altLang="zh-CN" sz="2800" smtClean="0"/>
              <a:t>(a+b)</a:t>
            </a:r>
            <a:r>
              <a:rPr lang="en-US" altLang="zh-CN" sz="2800" baseline="30000" smtClean="0"/>
              <a:t>i </a:t>
            </a:r>
            <a:r>
              <a:rPr lang="zh-CN" altLang="en-US" sz="2800" smtClean="0"/>
              <a:t>的系数</a:t>
            </a:r>
            <a:endParaRPr kumimoji="1" lang="zh-CN" altLang="en-US" sz="2800" smtClean="0">
              <a:solidFill>
                <a:srgbClr val="0000FF"/>
              </a:solidFill>
            </a:endParaRPr>
          </a:p>
        </p:txBody>
      </p:sp>
      <p:sp>
        <p:nvSpPr>
          <p:cNvPr id="137219" name="Rectangle 3"/>
          <p:cNvSpPr>
            <a:spLocks noGrp="1" noChangeArrowheads="1"/>
          </p:cNvSpPr>
          <p:nvPr>
            <p:ph idx="1"/>
          </p:nvPr>
        </p:nvSpPr>
        <p:spPr>
          <a:xfrm>
            <a:off x="971719" y="2128838"/>
            <a:ext cx="7773750" cy="4114800"/>
          </a:xfrm>
        </p:spPr>
        <p:txBody>
          <a:bodyPr/>
          <a:lstStyle/>
          <a:p>
            <a:pPr eaLnBrk="1" hangingPunct="1">
              <a:spcBef>
                <a:spcPct val="0"/>
              </a:spcBef>
              <a:buFont typeface="Wingdings" pitchFamily="2" charset="2"/>
              <a:buNone/>
            </a:pPr>
            <a:r>
              <a:rPr lang="en-US" altLang="zh-CN" sz="2000" b="1" smtClean="0"/>
              <a:t>void YANGVI ( int n ) {</a:t>
            </a:r>
          </a:p>
          <a:p>
            <a:pPr eaLnBrk="1" hangingPunct="1">
              <a:spcBef>
                <a:spcPct val="0"/>
              </a:spcBef>
              <a:buFont typeface="Wingdings" pitchFamily="2" charset="2"/>
              <a:buNone/>
            </a:pPr>
            <a:r>
              <a:rPr lang="en-US" altLang="zh-CN" sz="2000" b="1" smtClean="0"/>
              <a:t>     SqQueue Q; InitQueue_C(Q); </a:t>
            </a:r>
            <a:r>
              <a:rPr lang="en-US" altLang="zh-CN" sz="2000" b="1" smtClean="0">
                <a:solidFill>
                  <a:srgbClr val="008000"/>
                </a:solidFill>
              </a:rPr>
              <a:t>//</a:t>
            </a:r>
            <a:r>
              <a:rPr lang="zh-CN" altLang="en-US" sz="2000" b="1" smtClean="0">
                <a:solidFill>
                  <a:srgbClr val="008000"/>
                </a:solidFill>
              </a:rPr>
              <a:t>队列初始化</a:t>
            </a:r>
          </a:p>
          <a:p>
            <a:pPr eaLnBrk="1" hangingPunct="1">
              <a:spcBef>
                <a:spcPct val="0"/>
              </a:spcBef>
              <a:buFont typeface="Wingdings" pitchFamily="2" charset="2"/>
              <a:buNone/>
            </a:pPr>
            <a:r>
              <a:rPr lang="zh-CN" altLang="en-US" sz="2000" b="1" smtClean="0"/>
              <a:t>     </a:t>
            </a:r>
            <a:r>
              <a:rPr lang="en-US" altLang="zh-CN" sz="2000" b="1" smtClean="0"/>
              <a:t>EnQueue_C(Q,1);	EnQueue_C(Q,1);			</a:t>
            </a:r>
          </a:p>
          <a:p>
            <a:pPr eaLnBrk="1" hangingPunct="1">
              <a:spcBef>
                <a:spcPct val="0"/>
              </a:spcBef>
              <a:buFont typeface="Wingdings" pitchFamily="2" charset="2"/>
              <a:buNone/>
            </a:pPr>
            <a:r>
              <a:rPr lang="en-US" altLang="zh-CN" sz="2000" b="1" smtClean="0"/>
              <a:t>     int s=0,t=0;</a:t>
            </a:r>
          </a:p>
          <a:p>
            <a:pPr eaLnBrk="1" hangingPunct="1">
              <a:spcBef>
                <a:spcPct val="0"/>
              </a:spcBef>
              <a:buFont typeface="Wingdings" pitchFamily="2" charset="2"/>
              <a:buNone/>
            </a:pPr>
            <a:r>
              <a:rPr lang="en-US" altLang="zh-CN" sz="2000" b="1" smtClean="0"/>
              <a:t>	 for (int i=1; i&lt;=n; i++ ) {          </a:t>
            </a:r>
            <a:r>
              <a:rPr lang="en-US" altLang="zh-CN" sz="2000" b="1" smtClean="0">
                <a:solidFill>
                  <a:srgbClr val="008000"/>
                </a:solidFill>
              </a:rPr>
              <a:t>//</a:t>
            </a:r>
            <a:r>
              <a:rPr lang="zh-CN" altLang="en-US" sz="2000" b="1" smtClean="0">
                <a:solidFill>
                  <a:srgbClr val="008000"/>
                </a:solidFill>
              </a:rPr>
              <a:t>逐行计算</a:t>
            </a:r>
          </a:p>
          <a:p>
            <a:pPr eaLnBrk="1" hangingPunct="1">
              <a:spcBef>
                <a:spcPct val="0"/>
              </a:spcBef>
              <a:buFont typeface="Wingdings" pitchFamily="2" charset="2"/>
              <a:buNone/>
            </a:pPr>
            <a:r>
              <a:rPr lang="zh-CN" altLang="en-US" sz="2000" b="1" smtClean="0"/>
              <a:t>	      </a:t>
            </a:r>
            <a:r>
              <a:rPr lang="en-US" altLang="zh-CN" sz="2000" b="1" smtClean="0"/>
              <a:t>printf("\n");</a:t>
            </a:r>
          </a:p>
          <a:p>
            <a:pPr eaLnBrk="1" hangingPunct="1">
              <a:spcBef>
                <a:spcPct val="0"/>
              </a:spcBef>
              <a:buFont typeface="Wingdings" pitchFamily="2" charset="2"/>
              <a:buNone/>
            </a:pPr>
            <a:r>
              <a:rPr lang="en-US" altLang="zh-CN" sz="2000" b="1" smtClean="0"/>
              <a:t>           EnQueue_C(Q,0);					</a:t>
            </a:r>
          </a:p>
          <a:p>
            <a:pPr eaLnBrk="1" hangingPunct="1">
              <a:spcBef>
                <a:spcPct val="0"/>
              </a:spcBef>
              <a:buFont typeface="Wingdings" pitchFamily="2" charset="2"/>
              <a:buNone/>
            </a:pPr>
            <a:r>
              <a:rPr lang="en-US" altLang="zh-CN" sz="2000" b="1" smtClean="0"/>
              <a:t>           for (int j=1; j&lt;=i+2; j++) {  </a:t>
            </a:r>
            <a:r>
              <a:rPr lang="en-US" altLang="zh-CN" sz="2000" b="1" smtClean="0">
                <a:solidFill>
                  <a:srgbClr val="008000"/>
                </a:solidFill>
              </a:rPr>
              <a:t>//</a:t>
            </a:r>
            <a:r>
              <a:rPr lang="zh-CN" altLang="en-US" sz="2000" b="1" smtClean="0">
                <a:solidFill>
                  <a:srgbClr val="008000"/>
                </a:solidFill>
              </a:rPr>
              <a:t>下一行</a:t>
            </a:r>
          </a:p>
          <a:p>
            <a:pPr eaLnBrk="1" hangingPunct="1">
              <a:spcBef>
                <a:spcPct val="0"/>
              </a:spcBef>
              <a:buFont typeface="Wingdings" pitchFamily="2" charset="2"/>
              <a:buNone/>
            </a:pPr>
            <a:r>
              <a:rPr lang="zh-CN" altLang="en-US" sz="2000" b="1" smtClean="0"/>
              <a:t>	           </a:t>
            </a:r>
            <a:r>
              <a:rPr lang="en-US" altLang="zh-CN" sz="2000" b="1" smtClean="0"/>
              <a:t>DeQueue_C(Q,t);				</a:t>
            </a:r>
          </a:p>
          <a:p>
            <a:pPr eaLnBrk="1" hangingPunct="1">
              <a:spcBef>
                <a:spcPct val="0"/>
              </a:spcBef>
              <a:buFont typeface="Wingdings" pitchFamily="2" charset="2"/>
              <a:buNone/>
            </a:pPr>
            <a:r>
              <a:rPr lang="en-US" altLang="zh-CN" sz="2000" b="1" smtClean="0"/>
              <a:t>                EnQueue_C(Q,s+t);				</a:t>
            </a:r>
          </a:p>
          <a:p>
            <a:pPr eaLnBrk="1" hangingPunct="1">
              <a:spcBef>
                <a:spcPct val="0"/>
              </a:spcBef>
              <a:buFont typeface="Wingdings" pitchFamily="2" charset="2"/>
              <a:buNone/>
            </a:pPr>
            <a:r>
              <a:rPr lang="en-US" altLang="zh-CN" sz="2000" b="1" smtClean="0"/>
              <a:t>                s=t;</a:t>
            </a:r>
          </a:p>
          <a:p>
            <a:pPr eaLnBrk="1" hangingPunct="1">
              <a:spcBef>
                <a:spcPct val="0"/>
              </a:spcBef>
              <a:buFont typeface="Wingdings" pitchFamily="2" charset="2"/>
              <a:buNone/>
            </a:pPr>
            <a:r>
              <a:rPr lang="en-US" altLang="zh-CN" sz="2000" b="1" smtClean="0"/>
              <a:t>                if(j!=i+2)       printf("%d ",s);		</a:t>
            </a:r>
          </a:p>
          <a:p>
            <a:pPr eaLnBrk="1" hangingPunct="1">
              <a:spcBef>
                <a:spcPct val="0"/>
              </a:spcBef>
              <a:buFont typeface="Wingdings" pitchFamily="2" charset="2"/>
              <a:buNone/>
            </a:pPr>
            <a:r>
              <a:rPr lang="en-US" altLang="zh-CN" sz="2000" b="1" smtClean="0"/>
              <a:t>          }</a:t>
            </a:r>
          </a:p>
          <a:p>
            <a:pPr eaLnBrk="1" hangingPunct="1">
              <a:spcBef>
                <a:spcPct val="0"/>
              </a:spcBef>
              <a:buFont typeface="Wingdings" pitchFamily="2" charset="2"/>
              <a:buNone/>
            </a:pPr>
            <a:r>
              <a:rPr lang="en-US" altLang="zh-CN" sz="2000" b="1" smtClean="0"/>
              <a:t>     }</a:t>
            </a:r>
          </a:p>
          <a:p>
            <a:pPr eaLnBrk="1" hangingPunct="1">
              <a:spcBef>
                <a:spcPct val="0"/>
              </a:spcBef>
              <a:buFont typeface="Wingdings" pitchFamily="2" charset="2"/>
              <a:buNone/>
            </a:pPr>
            <a:r>
              <a:rPr lang="en-US" altLang="zh-CN" sz="2000" b="1" smtClean="0"/>
              <a:t>}</a:t>
            </a:r>
          </a:p>
        </p:txBody>
      </p:sp>
      <p:sp>
        <p:nvSpPr>
          <p:cNvPr id="13722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A4FB3D47-0EC0-459A-87CD-87AE3221279B}" type="slidenum">
              <a:rPr lang="en-US" altLang="zh-CN" sz="1400"/>
              <a:pPr>
                <a:spcBef>
                  <a:spcPct val="0"/>
                </a:spcBef>
                <a:buClrTx/>
                <a:buSzTx/>
                <a:buFontTx/>
                <a:buNone/>
              </a:pPr>
              <a:t>93</a:t>
            </a:fld>
            <a:endParaRPr lang="en-US" altLang="zh-CN" sz="1400"/>
          </a:p>
        </p:txBody>
      </p:sp>
    </p:spTree>
    <p:extLst>
      <p:ext uri="{BB962C8B-B14F-4D97-AF65-F5344CB8AC3E}">
        <p14:creationId xmlns:p14="http://schemas.microsoft.com/office/powerpoint/2010/main" val="962064617"/>
      </p:ext>
    </p:extLst>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600" dirty="0">
                <a:latin typeface="+mj-ea"/>
              </a:rPr>
              <a:t>队列应用</a:t>
            </a:r>
          </a:p>
        </p:txBody>
      </p:sp>
      <p:pic>
        <p:nvPicPr>
          <p:cNvPr id="138244" name="图片 5"/>
          <p:cNvPicPr>
            <a:picLocks noChangeAspect="1" noChangeArrowheads="1"/>
          </p:cNvPicPr>
          <p:nvPr/>
        </p:nvPicPr>
        <p:blipFill>
          <a:blip r:embed="rId3">
            <a:clrChange>
              <a:clrFrom>
                <a:srgbClr val="E6EFE6"/>
              </a:clrFrom>
              <a:clrTo>
                <a:srgbClr val="E6EFE6">
                  <a:alpha val="0"/>
                </a:srgbClr>
              </a:clrTo>
            </a:clrChange>
            <a:extLst>
              <a:ext uri="{28A0092B-C50C-407E-A947-70E740481C1C}">
                <a14:useLocalDpi xmlns:a14="http://schemas.microsoft.com/office/drawing/2010/main" val="0"/>
              </a:ext>
            </a:extLst>
          </a:blip>
          <a:srcRect/>
          <a:stretch>
            <a:fillRect/>
          </a:stretch>
        </p:blipFill>
        <p:spPr bwMode="auto">
          <a:xfrm>
            <a:off x="-73038" y="1835929"/>
            <a:ext cx="9291663" cy="44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4168" b="6929"/>
          <a:stretch>
            <a:fillRect/>
          </a:stretch>
        </p:blipFill>
        <p:spPr bwMode="auto">
          <a:xfrm>
            <a:off x="139725" y="4562475"/>
            <a:ext cx="2022826"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文本框 4"/>
          <p:cNvSpPr txBox="1">
            <a:spLocks noChangeArrowheads="1"/>
          </p:cNvSpPr>
          <p:nvPr/>
        </p:nvSpPr>
        <p:spPr bwMode="auto">
          <a:xfrm>
            <a:off x="0" y="6386514"/>
            <a:ext cx="25229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r>
              <a:rPr lang="en-US" altLang="zh-CN" sz="1800"/>
              <a:t>Eadem mutata resurgo</a:t>
            </a:r>
            <a:endParaRPr lang="zh-CN" altLang="en-US" sz="1800"/>
          </a:p>
        </p:txBody>
      </p:sp>
      <p:sp>
        <p:nvSpPr>
          <p:cNvPr id="8" name="文本框 7"/>
          <p:cNvSpPr txBox="1">
            <a:spLocks noChangeArrowheads="1"/>
          </p:cNvSpPr>
          <p:nvPr/>
        </p:nvSpPr>
        <p:spPr bwMode="auto">
          <a:xfrm>
            <a:off x="576364" y="3308350"/>
            <a:ext cx="50332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r>
              <a:rPr lang="zh-CN" altLang="en-US" sz="2800">
                <a:solidFill>
                  <a:srgbClr val="C00000"/>
                </a:solidFill>
              </a:rPr>
              <a:t>*</a:t>
            </a:r>
          </a:p>
        </p:txBody>
      </p:sp>
      <p:sp>
        <p:nvSpPr>
          <p:cNvPr id="9" name="文本框 8"/>
          <p:cNvSpPr txBox="1">
            <a:spLocks noChangeArrowheads="1"/>
          </p:cNvSpPr>
          <p:nvPr/>
        </p:nvSpPr>
        <p:spPr bwMode="auto">
          <a:xfrm>
            <a:off x="6074830" y="3341689"/>
            <a:ext cx="503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r>
              <a:rPr lang="zh-CN" altLang="en-US" sz="2800">
                <a:solidFill>
                  <a:srgbClr val="C00000"/>
                </a:solidFill>
              </a:rPr>
              <a:t>*</a:t>
            </a:r>
          </a:p>
        </p:txBody>
      </p:sp>
      <p:sp>
        <p:nvSpPr>
          <p:cNvPr id="10" name="文本框 9"/>
          <p:cNvSpPr txBox="1">
            <a:spLocks noChangeArrowheads="1"/>
          </p:cNvSpPr>
          <p:nvPr/>
        </p:nvSpPr>
        <p:spPr bwMode="auto">
          <a:xfrm flipV="1">
            <a:off x="6074830" y="4497389"/>
            <a:ext cx="29850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r>
              <a:rPr lang="zh-CN" altLang="en-US" sz="2800">
                <a:solidFill>
                  <a:srgbClr val="C00000"/>
                </a:solidFill>
              </a:rPr>
              <a:t>*</a:t>
            </a:r>
          </a:p>
        </p:txBody>
      </p:sp>
      <p:sp>
        <p:nvSpPr>
          <p:cNvPr id="138250" name="文本框 2"/>
          <p:cNvSpPr txBox="1">
            <a:spLocks noChangeArrowheads="1"/>
          </p:cNvSpPr>
          <p:nvPr/>
        </p:nvSpPr>
        <p:spPr bwMode="auto">
          <a:xfrm>
            <a:off x="513644" y="1278519"/>
            <a:ext cx="811829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r>
              <a:rPr lang="zh-CN" altLang="en-US" sz="2400"/>
              <a:t>问题：按年龄大小输出伯努利家族所有成员。</a:t>
            </a:r>
          </a:p>
        </p:txBody>
      </p:sp>
    </p:spTree>
    <p:extLst>
      <p:ext uri="{BB962C8B-B14F-4D97-AF65-F5344CB8AC3E}">
        <p14:creationId xmlns:p14="http://schemas.microsoft.com/office/powerpoint/2010/main" val="1851040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noChangeArrowheads="1"/>
          </p:cNvSpPr>
          <p:nvPr>
            <p:ph type="title"/>
          </p:nvPr>
        </p:nvSpPr>
        <p:spPr/>
        <p:txBody>
          <a:bodyPr/>
          <a:lstStyle/>
          <a:p>
            <a:r>
              <a:rPr lang="zh-CN" altLang="en-US" smtClean="0"/>
              <a:t>清华大学招博士研究生的条件</a:t>
            </a:r>
          </a:p>
        </p:txBody>
      </p:sp>
      <p:sp>
        <p:nvSpPr>
          <p:cNvPr id="140292"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84C0EC88-E810-45F5-8485-3A141A2B86A5}" type="slidenum">
              <a:rPr lang="en-US" altLang="zh-CN" sz="1400"/>
              <a:pPr>
                <a:spcBef>
                  <a:spcPct val="0"/>
                </a:spcBef>
                <a:buClrTx/>
                <a:buSzTx/>
                <a:buFontTx/>
                <a:buNone/>
              </a:pPr>
              <a:t>95</a:t>
            </a:fld>
            <a:endParaRPr lang="en-US" altLang="zh-CN" sz="1400"/>
          </a:p>
        </p:txBody>
      </p:sp>
      <p:pic>
        <p:nvPicPr>
          <p:cNvPr id="14029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710" y="1192101"/>
            <a:ext cx="627489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5060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noChangeArrowheads="1"/>
          </p:cNvSpPr>
          <p:nvPr>
            <p:ph type="title"/>
          </p:nvPr>
        </p:nvSpPr>
        <p:spPr/>
        <p:txBody>
          <a:bodyPr/>
          <a:lstStyle/>
          <a:p>
            <a:r>
              <a:rPr lang="zh-CN" altLang="en-US" sz="3600" smtClean="0"/>
              <a:t>队列应用</a:t>
            </a:r>
            <a:r>
              <a:rPr lang="en-US" altLang="zh-CN" sz="3600" smtClean="0"/>
              <a:t>-</a:t>
            </a:r>
            <a:r>
              <a:rPr lang="zh-CN" altLang="en-US" sz="3600" smtClean="0"/>
              <a:t>图的广度优先遍历</a:t>
            </a:r>
          </a:p>
        </p:txBody>
      </p:sp>
      <p:sp>
        <p:nvSpPr>
          <p:cNvPr id="142339"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3B0E6057-D267-4B57-A9BD-87A9FD423354}" type="slidenum">
              <a:rPr lang="en-US" altLang="zh-CN" sz="1400"/>
              <a:pPr>
                <a:spcBef>
                  <a:spcPct val="0"/>
                </a:spcBef>
                <a:buClrTx/>
                <a:buSzTx/>
                <a:buFontTx/>
                <a:buNone/>
              </a:pPr>
              <a:t>96</a:t>
            </a:fld>
            <a:endParaRPr lang="en-US" altLang="zh-CN" sz="1400"/>
          </a:p>
        </p:txBody>
      </p:sp>
      <p:grpSp>
        <p:nvGrpSpPr>
          <p:cNvPr id="142340" name="Group 5"/>
          <p:cNvGrpSpPr>
            <a:grpSpLocks noChangeAspect="1"/>
          </p:cNvGrpSpPr>
          <p:nvPr/>
        </p:nvGrpSpPr>
        <p:grpSpPr bwMode="auto">
          <a:xfrm>
            <a:off x="827232" y="2011364"/>
            <a:ext cx="7562575" cy="4581525"/>
            <a:chOff x="-1058" y="136"/>
            <a:chExt cx="3435" cy="2081"/>
          </a:xfrm>
        </p:grpSpPr>
        <p:sp>
          <p:nvSpPr>
            <p:cNvPr id="142341" name="Line 33"/>
            <p:cNvSpPr>
              <a:spLocks noChangeShapeType="1"/>
            </p:cNvSpPr>
            <p:nvPr/>
          </p:nvSpPr>
          <p:spPr bwMode="auto">
            <a:xfrm>
              <a:off x="1484" y="319"/>
              <a:ext cx="79" cy="6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42" name="Line 5"/>
            <p:cNvSpPr>
              <a:spLocks noChangeAspect="1" noChangeShapeType="1"/>
            </p:cNvSpPr>
            <p:nvPr/>
          </p:nvSpPr>
          <p:spPr bwMode="auto">
            <a:xfrm>
              <a:off x="426" y="727"/>
              <a:ext cx="425" cy="17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Oval 6"/>
            <p:cNvSpPr>
              <a:spLocks noChangeAspect="1" noChangeArrowheads="1"/>
            </p:cNvSpPr>
            <p:nvPr/>
          </p:nvSpPr>
          <p:spPr bwMode="auto">
            <a:xfrm>
              <a:off x="426" y="1259"/>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9" name="Oval 7"/>
            <p:cNvSpPr>
              <a:spLocks noChangeAspect="1" noChangeArrowheads="1"/>
            </p:cNvSpPr>
            <p:nvPr/>
          </p:nvSpPr>
          <p:spPr bwMode="auto">
            <a:xfrm>
              <a:off x="621" y="1382"/>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10" name="Oval 8"/>
            <p:cNvSpPr>
              <a:spLocks noChangeAspect="1" noChangeArrowheads="1"/>
            </p:cNvSpPr>
            <p:nvPr/>
          </p:nvSpPr>
          <p:spPr bwMode="auto">
            <a:xfrm>
              <a:off x="1238" y="835"/>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11" name="Oval 9"/>
            <p:cNvSpPr>
              <a:spLocks noChangeAspect="1" noChangeArrowheads="1"/>
            </p:cNvSpPr>
            <p:nvPr/>
          </p:nvSpPr>
          <p:spPr bwMode="auto">
            <a:xfrm>
              <a:off x="843" y="890"/>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12" name="Oval 10"/>
            <p:cNvSpPr>
              <a:spLocks noChangeAspect="1" noChangeArrowheads="1"/>
            </p:cNvSpPr>
            <p:nvPr/>
          </p:nvSpPr>
          <p:spPr bwMode="auto">
            <a:xfrm>
              <a:off x="1451" y="279"/>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13" name="Oval 11"/>
            <p:cNvSpPr>
              <a:spLocks noChangeAspect="1" noChangeArrowheads="1"/>
            </p:cNvSpPr>
            <p:nvPr/>
          </p:nvSpPr>
          <p:spPr bwMode="auto">
            <a:xfrm>
              <a:off x="1183" y="1526"/>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14" name="Oval 12"/>
            <p:cNvSpPr>
              <a:spLocks noChangeAspect="1" noChangeArrowheads="1"/>
            </p:cNvSpPr>
            <p:nvPr/>
          </p:nvSpPr>
          <p:spPr bwMode="auto">
            <a:xfrm>
              <a:off x="1892" y="1204"/>
              <a:ext cx="58"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15" name="Oval 13"/>
            <p:cNvSpPr>
              <a:spLocks noChangeAspect="1" noChangeArrowheads="1"/>
            </p:cNvSpPr>
            <p:nvPr/>
          </p:nvSpPr>
          <p:spPr bwMode="auto">
            <a:xfrm>
              <a:off x="1543" y="367"/>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16" name="Oval 16"/>
            <p:cNvSpPr>
              <a:spLocks noChangeAspect="1" noChangeArrowheads="1"/>
            </p:cNvSpPr>
            <p:nvPr/>
          </p:nvSpPr>
          <p:spPr bwMode="auto">
            <a:xfrm>
              <a:off x="1205" y="2049"/>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17" name="Oval 17"/>
            <p:cNvSpPr>
              <a:spLocks noChangeAspect="1" noChangeArrowheads="1"/>
            </p:cNvSpPr>
            <p:nvPr/>
          </p:nvSpPr>
          <p:spPr bwMode="auto">
            <a:xfrm>
              <a:off x="305" y="1860"/>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18" name="Text Box 18"/>
            <p:cNvSpPr txBox="1">
              <a:spLocks noChangeAspect="1" noChangeArrowheads="1"/>
            </p:cNvSpPr>
            <p:nvPr/>
          </p:nvSpPr>
          <p:spPr bwMode="auto">
            <a:xfrm>
              <a:off x="0" y="1127"/>
              <a:ext cx="397" cy="283"/>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dirty="0">
                  <a:solidFill>
                    <a:srgbClr val="0000FF"/>
                  </a:solidFill>
                  <a:latin typeface="+mn-lt"/>
                  <a:ea typeface="+mn-ea"/>
                </a:rPr>
                <a:t>成都</a:t>
              </a:r>
            </a:p>
          </p:txBody>
        </p:sp>
        <p:sp>
          <p:nvSpPr>
            <p:cNvPr id="142354" name="Line 19"/>
            <p:cNvSpPr>
              <a:spLocks noChangeAspect="1" noChangeShapeType="1"/>
            </p:cNvSpPr>
            <p:nvPr/>
          </p:nvSpPr>
          <p:spPr bwMode="auto">
            <a:xfrm>
              <a:off x="463" y="1292"/>
              <a:ext cx="170" cy="10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55" name="Line 20"/>
            <p:cNvSpPr>
              <a:spLocks noChangeAspect="1" noChangeShapeType="1"/>
            </p:cNvSpPr>
            <p:nvPr/>
          </p:nvSpPr>
          <p:spPr bwMode="auto">
            <a:xfrm flipH="1">
              <a:off x="327" y="1303"/>
              <a:ext cx="125" cy="56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56" name="Line 21"/>
            <p:cNvSpPr>
              <a:spLocks noChangeAspect="1" noChangeShapeType="1"/>
            </p:cNvSpPr>
            <p:nvPr/>
          </p:nvSpPr>
          <p:spPr bwMode="auto">
            <a:xfrm flipH="1">
              <a:off x="349" y="1426"/>
              <a:ext cx="283" cy="45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57" name="Line 22"/>
            <p:cNvSpPr>
              <a:spLocks noChangeAspect="1" noChangeShapeType="1"/>
            </p:cNvSpPr>
            <p:nvPr/>
          </p:nvSpPr>
          <p:spPr bwMode="auto">
            <a:xfrm flipH="1">
              <a:off x="478" y="925"/>
              <a:ext cx="369" cy="34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58" name="Line 23"/>
            <p:cNvSpPr>
              <a:spLocks noChangeAspect="1" noChangeShapeType="1"/>
            </p:cNvSpPr>
            <p:nvPr/>
          </p:nvSpPr>
          <p:spPr bwMode="auto">
            <a:xfrm>
              <a:off x="415" y="731"/>
              <a:ext cx="45" cy="53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59" name="Line 24"/>
            <p:cNvSpPr>
              <a:spLocks noChangeAspect="1" noChangeShapeType="1"/>
            </p:cNvSpPr>
            <p:nvPr/>
          </p:nvSpPr>
          <p:spPr bwMode="auto">
            <a:xfrm>
              <a:off x="676" y="1408"/>
              <a:ext cx="510" cy="14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60" name="Line 25"/>
            <p:cNvSpPr>
              <a:spLocks noChangeAspect="1" noChangeShapeType="1"/>
            </p:cNvSpPr>
            <p:nvPr/>
          </p:nvSpPr>
          <p:spPr bwMode="auto">
            <a:xfrm>
              <a:off x="1202" y="1585"/>
              <a:ext cx="28" cy="45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61" name="Line 26"/>
            <p:cNvSpPr>
              <a:spLocks noChangeAspect="1" noChangeShapeType="1"/>
            </p:cNvSpPr>
            <p:nvPr/>
          </p:nvSpPr>
          <p:spPr bwMode="auto">
            <a:xfrm flipV="1">
              <a:off x="900" y="857"/>
              <a:ext cx="340" cy="5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62" name="Line 27"/>
            <p:cNvSpPr>
              <a:spLocks noChangeAspect="1" noChangeShapeType="1"/>
            </p:cNvSpPr>
            <p:nvPr/>
          </p:nvSpPr>
          <p:spPr bwMode="auto">
            <a:xfrm>
              <a:off x="1260" y="889"/>
              <a:ext cx="40" cy="36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63" name="Line 28"/>
            <p:cNvSpPr>
              <a:spLocks noChangeAspect="1" noChangeShapeType="1"/>
            </p:cNvSpPr>
            <p:nvPr/>
          </p:nvSpPr>
          <p:spPr bwMode="auto">
            <a:xfrm flipH="1">
              <a:off x="1220" y="1325"/>
              <a:ext cx="68" cy="1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64" name="Line 29"/>
            <p:cNvSpPr>
              <a:spLocks noChangeAspect="1" noChangeShapeType="1"/>
            </p:cNvSpPr>
            <p:nvPr/>
          </p:nvSpPr>
          <p:spPr bwMode="auto">
            <a:xfrm flipV="1">
              <a:off x="1326" y="1237"/>
              <a:ext cx="567" cy="5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65" name="Line 30"/>
            <p:cNvSpPr>
              <a:spLocks noChangeAspect="1" noChangeShapeType="1"/>
            </p:cNvSpPr>
            <p:nvPr/>
          </p:nvSpPr>
          <p:spPr bwMode="auto">
            <a:xfrm flipH="1">
              <a:off x="1271" y="332"/>
              <a:ext cx="204" cy="51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66" name="Arc 32"/>
            <p:cNvSpPr>
              <a:spLocks noChangeAspect="1"/>
            </p:cNvSpPr>
            <p:nvPr/>
          </p:nvSpPr>
          <p:spPr bwMode="auto">
            <a:xfrm flipH="1">
              <a:off x="423" y="282"/>
              <a:ext cx="1051" cy="40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fill="none" extrusionOk="0">
                  <a:moveTo>
                    <a:pt x="-1" y="0"/>
                  </a:moveTo>
                  <a:cubicBezTo>
                    <a:pt x="11928" y="0"/>
                    <a:pt x="21599" y="9670"/>
                    <a:pt x="21599" y="21599"/>
                  </a:cubicBezTo>
                </a:path>
                <a:path w="21600" h="21600" stroke="0" extrusionOk="0">
                  <a:moveTo>
                    <a:pt x="-1" y="0"/>
                  </a:moveTo>
                  <a:cubicBezTo>
                    <a:pt x="11928" y="0"/>
                    <a:pt x="21599" y="9670"/>
                    <a:pt x="21599" y="21599"/>
                  </a:cubicBezTo>
                  <a:lnTo>
                    <a:pt x="0" y="21600"/>
                  </a:lnTo>
                  <a:lnTo>
                    <a:pt x="-1" y="0"/>
                  </a:lnTo>
                  <a:close/>
                </a:path>
              </a:pathLst>
            </a:custGeom>
            <a:noFill/>
            <a:ln w="25400" cmpd="sng">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Text Box 34"/>
            <p:cNvSpPr txBox="1">
              <a:spLocks noChangeAspect="1" noChangeArrowheads="1"/>
            </p:cNvSpPr>
            <p:nvPr/>
          </p:nvSpPr>
          <p:spPr bwMode="auto">
            <a:xfrm>
              <a:off x="103" y="1934"/>
              <a:ext cx="397" cy="283"/>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dirty="0">
                  <a:solidFill>
                    <a:srgbClr val="0000FF"/>
                  </a:solidFill>
                  <a:latin typeface="+mn-lt"/>
                  <a:ea typeface="+mn-ea"/>
                </a:rPr>
                <a:t>昆明</a:t>
              </a:r>
            </a:p>
          </p:txBody>
        </p:sp>
        <p:sp>
          <p:nvSpPr>
            <p:cNvPr id="33" name="Text Box 35"/>
            <p:cNvSpPr txBox="1">
              <a:spLocks noChangeAspect="1" noChangeArrowheads="1"/>
            </p:cNvSpPr>
            <p:nvPr/>
          </p:nvSpPr>
          <p:spPr bwMode="auto">
            <a:xfrm>
              <a:off x="603" y="1456"/>
              <a:ext cx="397" cy="282"/>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dirty="0">
                  <a:solidFill>
                    <a:srgbClr val="0000FF"/>
                  </a:solidFill>
                  <a:latin typeface="+mn-lt"/>
                  <a:ea typeface="+mn-ea"/>
                </a:rPr>
                <a:t>重庆</a:t>
              </a:r>
            </a:p>
          </p:txBody>
        </p:sp>
        <p:sp>
          <p:nvSpPr>
            <p:cNvPr id="34" name="Text Box 36"/>
            <p:cNvSpPr txBox="1">
              <a:spLocks noChangeAspect="1" noChangeArrowheads="1"/>
            </p:cNvSpPr>
            <p:nvPr/>
          </p:nvSpPr>
          <p:spPr bwMode="auto">
            <a:xfrm>
              <a:off x="857" y="1995"/>
              <a:ext cx="397" cy="212"/>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dirty="0">
                  <a:solidFill>
                    <a:srgbClr val="0000FF"/>
                  </a:solidFill>
                  <a:latin typeface="+mn-lt"/>
                  <a:ea typeface="+mn-ea"/>
                </a:rPr>
                <a:t>广州</a:t>
              </a:r>
            </a:p>
          </p:txBody>
        </p:sp>
        <p:sp>
          <p:nvSpPr>
            <p:cNvPr id="35" name="Text Box 37"/>
            <p:cNvSpPr txBox="1">
              <a:spLocks noChangeAspect="1" noChangeArrowheads="1"/>
            </p:cNvSpPr>
            <p:nvPr/>
          </p:nvSpPr>
          <p:spPr bwMode="auto">
            <a:xfrm>
              <a:off x="1273" y="1413"/>
              <a:ext cx="397" cy="282"/>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dirty="0">
                  <a:solidFill>
                    <a:srgbClr val="0000FF"/>
                  </a:solidFill>
                  <a:latin typeface="+mn-lt"/>
                  <a:ea typeface="+mn-ea"/>
                </a:rPr>
                <a:t>长沙</a:t>
              </a:r>
            </a:p>
          </p:txBody>
        </p:sp>
        <p:sp>
          <p:nvSpPr>
            <p:cNvPr id="36" name="Text Box 38"/>
            <p:cNvSpPr txBox="1">
              <a:spLocks noChangeAspect="1" noChangeArrowheads="1"/>
            </p:cNvSpPr>
            <p:nvPr/>
          </p:nvSpPr>
          <p:spPr bwMode="auto">
            <a:xfrm>
              <a:off x="933" y="1165"/>
              <a:ext cx="397" cy="283"/>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dirty="0">
                  <a:solidFill>
                    <a:srgbClr val="0000FF"/>
                  </a:solidFill>
                  <a:latin typeface="+mn-lt"/>
                  <a:ea typeface="+mn-ea"/>
                </a:rPr>
                <a:t>武汉</a:t>
              </a:r>
            </a:p>
          </p:txBody>
        </p:sp>
        <p:sp>
          <p:nvSpPr>
            <p:cNvPr id="37" name="Text Box 39"/>
            <p:cNvSpPr txBox="1">
              <a:spLocks noChangeAspect="1" noChangeArrowheads="1"/>
            </p:cNvSpPr>
            <p:nvPr/>
          </p:nvSpPr>
          <p:spPr bwMode="auto">
            <a:xfrm>
              <a:off x="1980" y="1092"/>
              <a:ext cx="397" cy="283"/>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a:solidFill>
                    <a:srgbClr val="0000FF"/>
                  </a:solidFill>
                  <a:latin typeface="+mn-lt"/>
                  <a:ea typeface="+mn-ea"/>
                </a:rPr>
                <a:t>上海</a:t>
              </a:r>
            </a:p>
          </p:txBody>
        </p:sp>
        <p:sp>
          <p:nvSpPr>
            <p:cNvPr id="38" name="Text Box 40"/>
            <p:cNvSpPr txBox="1">
              <a:spLocks noChangeAspect="1" noChangeArrowheads="1"/>
            </p:cNvSpPr>
            <p:nvPr/>
          </p:nvSpPr>
          <p:spPr bwMode="auto">
            <a:xfrm>
              <a:off x="58" y="735"/>
              <a:ext cx="397" cy="283"/>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dirty="0">
                  <a:solidFill>
                    <a:srgbClr val="0000FF"/>
                  </a:solidFill>
                  <a:latin typeface="+mn-lt"/>
                  <a:ea typeface="+mn-ea"/>
                </a:rPr>
                <a:t>兰州</a:t>
              </a:r>
            </a:p>
          </p:txBody>
        </p:sp>
        <p:sp>
          <p:nvSpPr>
            <p:cNvPr id="39" name="Text Box 41"/>
            <p:cNvSpPr txBox="1">
              <a:spLocks noChangeAspect="1" noChangeArrowheads="1"/>
            </p:cNvSpPr>
            <p:nvPr/>
          </p:nvSpPr>
          <p:spPr bwMode="auto">
            <a:xfrm>
              <a:off x="742" y="624"/>
              <a:ext cx="397" cy="283"/>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dirty="0">
                  <a:solidFill>
                    <a:srgbClr val="0000FF"/>
                  </a:solidFill>
                  <a:latin typeface="+mn-lt"/>
                  <a:ea typeface="+mn-ea"/>
                </a:rPr>
                <a:t>西安</a:t>
              </a:r>
            </a:p>
          </p:txBody>
        </p:sp>
        <p:sp>
          <p:nvSpPr>
            <p:cNvPr id="40" name="Text Box 43"/>
            <p:cNvSpPr txBox="1">
              <a:spLocks noChangeAspect="1" noChangeArrowheads="1"/>
            </p:cNvSpPr>
            <p:nvPr/>
          </p:nvSpPr>
          <p:spPr bwMode="auto">
            <a:xfrm>
              <a:off x="1574" y="136"/>
              <a:ext cx="397" cy="283"/>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dirty="0">
                  <a:solidFill>
                    <a:srgbClr val="0000FF"/>
                  </a:solidFill>
                  <a:latin typeface="+mn-lt"/>
                  <a:ea typeface="+mn-ea"/>
                </a:rPr>
                <a:t>北京</a:t>
              </a:r>
            </a:p>
          </p:txBody>
        </p:sp>
        <p:sp>
          <p:nvSpPr>
            <p:cNvPr id="41" name="Text Box 44"/>
            <p:cNvSpPr txBox="1">
              <a:spLocks noChangeAspect="1" noChangeArrowheads="1"/>
            </p:cNvSpPr>
            <p:nvPr/>
          </p:nvSpPr>
          <p:spPr bwMode="auto">
            <a:xfrm>
              <a:off x="1635" y="360"/>
              <a:ext cx="397" cy="283"/>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dirty="0">
                  <a:solidFill>
                    <a:srgbClr val="0000FF"/>
                  </a:solidFill>
                  <a:latin typeface="+mn-lt"/>
                  <a:ea typeface="+mn-ea"/>
                </a:rPr>
                <a:t>天津</a:t>
              </a:r>
            </a:p>
          </p:txBody>
        </p:sp>
        <p:sp>
          <p:nvSpPr>
            <p:cNvPr id="42" name="Text Box 45"/>
            <p:cNvSpPr txBox="1">
              <a:spLocks noChangeAspect="1" noChangeArrowheads="1"/>
            </p:cNvSpPr>
            <p:nvPr/>
          </p:nvSpPr>
          <p:spPr bwMode="auto">
            <a:xfrm>
              <a:off x="1327" y="730"/>
              <a:ext cx="397" cy="283"/>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dirty="0">
                  <a:solidFill>
                    <a:srgbClr val="0000FF"/>
                  </a:solidFill>
                  <a:latin typeface="+mn-lt"/>
                  <a:ea typeface="+mn-ea"/>
                </a:rPr>
                <a:t>郑州</a:t>
              </a:r>
            </a:p>
          </p:txBody>
        </p:sp>
        <p:sp>
          <p:nvSpPr>
            <p:cNvPr id="43" name="Oval 46"/>
            <p:cNvSpPr>
              <a:spLocks noChangeAspect="1" noChangeArrowheads="1"/>
            </p:cNvSpPr>
            <p:nvPr/>
          </p:nvSpPr>
          <p:spPr bwMode="auto">
            <a:xfrm>
              <a:off x="1282" y="1270"/>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44" name="Oval 48"/>
            <p:cNvSpPr>
              <a:spLocks noChangeAspect="1" noChangeArrowheads="1"/>
            </p:cNvSpPr>
            <p:nvPr/>
          </p:nvSpPr>
          <p:spPr bwMode="auto">
            <a:xfrm>
              <a:off x="1914" y="1970"/>
              <a:ext cx="57" cy="58"/>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45" name="Text Box 49"/>
            <p:cNvSpPr txBox="1">
              <a:spLocks noChangeAspect="1" noChangeArrowheads="1"/>
            </p:cNvSpPr>
            <p:nvPr/>
          </p:nvSpPr>
          <p:spPr bwMode="auto">
            <a:xfrm>
              <a:off x="1870" y="1691"/>
              <a:ext cx="397" cy="283"/>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 typeface="Arial" panose="020B0604020202020204" pitchFamily="34" charset="0"/>
                <a:buNone/>
                <a:defRPr/>
              </a:pPr>
              <a:r>
                <a:rPr lang="zh-CN" altLang="en-US" sz="2000">
                  <a:solidFill>
                    <a:srgbClr val="0000FF"/>
                  </a:solidFill>
                  <a:latin typeface="+mn-lt"/>
                  <a:ea typeface="+mn-ea"/>
                </a:rPr>
                <a:t>厦门</a:t>
              </a:r>
            </a:p>
          </p:txBody>
        </p:sp>
        <p:sp>
          <p:nvSpPr>
            <p:cNvPr id="142381" name="Line 50"/>
            <p:cNvSpPr>
              <a:spLocks noChangeAspect="1" noChangeShapeType="1"/>
            </p:cNvSpPr>
            <p:nvPr/>
          </p:nvSpPr>
          <p:spPr bwMode="auto">
            <a:xfrm>
              <a:off x="1238" y="1566"/>
              <a:ext cx="680" cy="4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82" name="Line 51"/>
            <p:cNvSpPr>
              <a:spLocks noChangeAspect="1" noChangeShapeType="1"/>
            </p:cNvSpPr>
            <p:nvPr/>
          </p:nvSpPr>
          <p:spPr bwMode="auto">
            <a:xfrm flipH="1">
              <a:off x="1260" y="2016"/>
              <a:ext cx="652" cy="5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83" name="Line 5"/>
            <p:cNvSpPr>
              <a:spLocks noChangeShapeType="1"/>
            </p:cNvSpPr>
            <p:nvPr/>
          </p:nvSpPr>
          <p:spPr bwMode="auto">
            <a:xfrm>
              <a:off x="-302" y="437"/>
              <a:ext cx="726"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Oval 15"/>
            <p:cNvSpPr>
              <a:spLocks noChangeAspect="1" noChangeArrowheads="1"/>
            </p:cNvSpPr>
            <p:nvPr/>
          </p:nvSpPr>
          <p:spPr bwMode="auto">
            <a:xfrm>
              <a:off x="-338" y="394"/>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sp>
          <p:nvSpPr>
            <p:cNvPr id="50" name="Text Box 40"/>
            <p:cNvSpPr txBox="1">
              <a:spLocks noChangeAspect="1" noChangeArrowheads="1"/>
            </p:cNvSpPr>
            <p:nvPr/>
          </p:nvSpPr>
          <p:spPr bwMode="auto">
            <a:xfrm>
              <a:off x="-1058" y="319"/>
              <a:ext cx="699" cy="283"/>
            </a:xfrm>
            <a:prstGeom prst="rect">
              <a:avLst/>
            </a:prstGeom>
            <a:noFill/>
            <a:ln>
              <a:noFill/>
            </a:ln>
          </p:spPr>
          <p:txBody>
            <a:bodyPr lIns="0" tIns="0" rIns="0" bIns="0"/>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nSpc>
                  <a:spcPct val="100000"/>
                </a:lnSpc>
                <a:spcBef>
                  <a:spcPct val="0"/>
                </a:spcBef>
                <a:buClrTx/>
                <a:buFont typeface="Wingdings" panose="05000000000000000000" pitchFamily="2" charset="2"/>
                <a:buNone/>
                <a:defRPr/>
              </a:pPr>
              <a:r>
                <a:rPr lang="zh-CN" altLang="en-US" sz="2000" dirty="0">
                  <a:solidFill>
                    <a:srgbClr val="0000FF"/>
                  </a:solidFill>
                  <a:latin typeface="+mn-lt"/>
                  <a:ea typeface="+mn-ea"/>
                </a:rPr>
                <a:t>乌鲁木齐</a:t>
              </a:r>
            </a:p>
          </p:txBody>
        </p:sp>
        <p:sp>
          <p:nvSpPr>
            <p:cNvPr id="51" name="Oval 15"/>
            <p:cNvSpPr>
              <a:spLocks noChangeAspect="1" noChangeArrowheads="1"/>
            </p:cNvSpPr>
            <p:nvPr/>
          </p:nvSpPr>
          <p:spPr bwMode="auto">
            <a:xfrm>
              <a:off x="397" y="690"/>
              <a:ext cx="57" cy="57"/>
            </a:xfrm>
            <a:prstGeom prst="ellipse">
              <a:avLst/>
            </a:prstGeom>
            <a:solidFill>
              <a:srgbClr val="FFFFFF"/>
            </a:solidFill>
            <a:ln w="25400">
              <a:solidFill>
                <a:srgbClr val="000000"/>
              </a:solidFill>
              <a:round/>
              <a:headEnd/>
              <a:tailE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defRPr/>
              </a:pPr>
              <a:endParaRPr lang="zh-CN" altLang="en-US" sz="2000" b="0">
                <a:solidFill>
                  <a:srgbClr val="0000FF"/>
                </a:solidFill>
                <a:latin typeface="+mn-lt"/>
                <a:ea typeface="+mn-ea"/>
              </a:endParaRPr>
            </a:p>
          </p:txBody>
        </p:sp>
      </p:grpSp>
    </p:spTree>
    <p:extLst>
      <p:ext uri="{BB962C8B-B14F-4D97-AF65-F5344CB8AC3E}">
        <p14:creationId xmlns:p14="http://schemas.microsoft.com/office/powerpoint/2010/main" val="18801810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Line 20"/>
          <p:cNvSpPr>
            <a:spLocks noChangeShapeType="1"/>
          </p:cNvSpPr>
          <p:nvPr/>
        </p:nvSpPr>
        <p:spPr bwMode="auto">
          <a:xfrm>
            <a:off x="6170096" y="2509838"/>
            <a:ext cx="20895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87" name="Rectangle 2"/>
          <p:cNvSpPr>
            <a:spLocks noGrp="1" noChangeArrowheads="1"/>
          </p:cNvSpPr>
          <p:nvPr>
            <p:ph type="title"/>
          </p:nvPr>
        </p:nvSpPr>
        <p:spPr>
          <a:xfrm>
            <a:off x="2065697" y="-19050"/>
            <a:ext cx="4601374" cy="788988"/>
          </a:xfrm>
        </p:spPr>
        <p:txBody>
          <a:bodyPr/>
          <a:lstStyle/>
          <a:p>
            <a:pPr eaLnBrk="1" hangingPunct="1"/>
            <a:r>
              <a:rPr lang="zh-CN" altLang="en-US" sz="3600" b="1" smtClean="0">
                <a:solidFill>
                  <a:srgbClr val="7030A0"/>
                </a:solidFill>
                <a:ea typeface="楷体_GB2312" pitchFamily="49" charset="-122"/>
              </a:rPr>
              <a:t>队列的知识结构图</a:t>
            </a:r>
          </a:p>
        </p:txBody>
      </p:sp>
      <p:sp>
        <p:nvSpPr>
          <p:cNvPr id="144388" name="Line 4"/>
          <p:cNvSpPr>
            <a:spLocks noChangeShapeType="1"/>
          </p:cNvSpPr>
          <p:nvPr/>
        </p:nvSpPr>
        <p:spPr bwMode="auto">
          <a:xfrm>
            <a:off x="3300986" y="4797426"/>
            <a:ext cx="0" cy="169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89" name="Line 5"/>
          <p:cNvSpPr>
            <a:spLocks noChangeShapeType="1"/>
          </p:cNvSpPr>
          <p:nvPr/>
        </p:nvSpPr>
        <p:spPr bwMode="auto">
          <a:xfrm>
            <a:off x="2881813" y="4989513"/>
            <a:ext cx="0" cy="169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0" name="Line 6"/>
          <p:cNvSpPr>
            <a:spLocks noChangeShapeType="1"/>
          </p:cNvSpPr>
          <p:nvPr/>
        </p:nvSpPr>
        <p:spPr bwMode="auto">
          <a:xfrm>
            <a:off x="3686815" y="4992688"/>
            <a:ext cx="0" cy="169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1" name="Line 7"/>
          <p:cNvSpPr>
            <a:spLocks noChangeShapeType="1"/>
          </p:cNvSpPr>
          <p:nvPr/>
        </p:nvSpPr>
        <p:spPr bwMode="auto">
          <a:xfrm>
            <a:off x="1303564" y="1639888"/>
            <a:ext cx="58684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2" name="Line 8"/>
          <p:cNvSpPr>
            <a:spLocks noChangeShapeType="1"/>
          </p:cNvSpPr>
          <p:nvPr/>
        </p:nvSpPr>
        <p:spPr bwMode="auto">
          <a:xfrm>
            <a:off x="1093978" y="2346326"/>
            <a:ext cx="0" cy="385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3" name="Line 9"/>
          <p:cNvSpPr>
            <a:spLocks noChangeShapeType="1"/>
          </p:cNvSpPr>
          <p:nvPr/>
        </p:nvSpPr>
        <p:spPr bwMode="auto">
          <a:xfrm>
            <a:off x="4996731" y="4797426"/>
            <a:ext cx="0" cy="169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4" name="Line 10"/>
          <p:cNvSpPr>
            <a:spLocks noChangeShapeType="1"/>
          </p:cNvSpPr>
          <p:nvPr/>
        </p:nvSpPr>
        <p:spPr bwMode="auto">
          <a:xfrm>
            <a:off x="4593436" y="1482726"/>
            <a:ext cx="0" cy="169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5" name="Line 11"/>
          <p:cNvSpPr>
            <a:spLocks noChangeShapeType="1"/>
          </p:cNvSpPr>
          <p:nvPr/>
        </p:nvSpPr>
        <p:spPr bwMode="auto">
          <a:xfrm>
            <a:off x="1300389" y="1652588"/>
            <a:ext cx="0" cy="169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6" name="Line 12"/>
          <p:cNvSpPr>
            <a:spLocks noChangeShapeType="1"/>
          </p:cNvSpPr>
          <p:nvPr/>
        </p:nvSpPr>
        <p:spPr bwMode="auto">
          <a:xfrm>
            <a:off x="3300986" y="4119563"/>
            <a:ext cx="0" cy="169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7" name="Line 13"/>
          <p:cNvSpPr>
            <a:spLocks noChangeShapeType="1"/>
          </p:cNvSpPr>
          <p:nvPr/>
        </p:nvSpPr>
        <p:spPr bwMode="auto">
          <a:xfrm>
            <a:off x="4979265" y="4119563"/>
            <a:ext cx="0" cy="169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8" name="Line 14"/>
          <p:cNvSpPr>
            <a:spLocks noChangeShapeType="1"/>
          </p:cNvSpPr>
          <p:nvPr/>
        </p:nvSpPr>
        <p:spPr bwMode="auto">
          <a:xfrm>
            <a:off x="458868" y="2522538"/>
            <a:ext cx="0" cy="169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9" name="Line 15"/>
          <p:cNvSpPr>
            <a:spLocks noChangeShapeType="1"/>
          </p:cNvSpPr>
          <p:nvPr/>
        </p:nvSpPr>
        <p:spPr bwMode="auto">
          <a:xfrm>
            <a:off x="3869410" y="1639889"/>
            <a:ext cx="0" cy="1793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0" name="Line 16"/>
          <p:cNvSpPr>
            <a:spLocks noChangeShapeType="1"/>
          </p:cNvSpPr>
          <p:nvPr/>
        </p:nvSpPr>
        <p:spPr bwMode="auto">
          <a:xfrm>
            <a:off x="4818900" y="2355851"/>
            <a:ext cx="0" cy="169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1" name="Line 17"/>
          <p:cNvSpPr>
            <a:spLocks noChangeShapeType="1"/>
          </p:cNvSpPr>
          <p:nvPr/>
        </p:nvSpPr>
        <p:spPr bwMode="auto">
          <a:xfrm>
            <a:off x="4541038" y="4989513"/>
            <a:ext cx="0" cy="169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2" name="Line 18"/>
          <p:cNvSpPr>
            <a:spLocks noChangeShapeType="1"/>
          </p:cNvSpPr>
          <p:nvPr/>
        </p:nvSpPr>
        <p:spPr bwMode="auto">
          <a:xfrm>
            <a:off x="5415903" y="4983164"/>
            <a:ext cx="0" cy="160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4403" name="Group 19"/>
          <p:cNvGrpSpPr>
            <a:grpSpLocks/>
          </p:cNvGrpSpPr>
          <p:nvPr/>
        </p:nvGrpSpPr>
        <p:grpSpPr bwMode="auto">
          <a:xfrm>
            <a:off x="179420" y="974725"/>
            <a:ext cx="7489537" cy="5767388"/>
            <a:chOff x="192" y="432"/>
            <a:chExt cx="4717" cy="3633"/>
          </a:xfrm>
        </p:grpSpPr>
        <p:sp>
          <p:nvSpPr>
            <p:cNvPr id="144420" name="Line 20"/>
            <p:cNvSpPr>
              <a:spLocks noChangeShapeType="1"/>
            </p:cNvSpPr>
            <p:nvPr/>
          </p:nvSpPr>
          <p:spPr bwMode="auto">
            <a:xfrm>
              <a:off x="368" y="1397"/>
              <a:ext cx="7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21" name="Text Box 21"/>
            <p:cNvSpPr txBox="1">
              <a:spLocks noChangeArrowheads="1"/>
            </p:cNvSpPr>
            <p:nvPr/>
          </p:nvSpPr>
          <p:spPr bwMode="auto">
            <a:xfrm>
              <a:off x="2586" y="432"/>
              <a:ext cx="772" cy="32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队列</a:t>
              </a:r>
            </a:p>
          </p:txBody>
        </p:sp>
        <p:sp>
          <p:nvSpPr>
            <p:cNvPr id="144422" name="Text Box 22"/>
            <p:cNvSpPr txBox="1">
              <a:spLocks noChangeArrowheads="1"/>
            </p:cNvSpPr>
            <p:nvPr/>
          </p:nvSpPr>
          <p:spPr bwMode="auto">
            <a:xfrm>
              <a:off x="446" y="966"/>
              <a:ext cx="926" cy="32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基本概念</a:t>
              </a:r>
            </a:p>
          </p:txBody>
        </p:sp>
        <p:sp>
          <p:nvSpPr>
            <p:cNvPr id="144423" name="Text Box 23"/>
            <p:cNvSpPr txBox="1">
              <a:spLocks noChangeArrowheads="1"/>
            </p:cNvSpPr>
            <p:nvPr/>
          </p:nvSpPr>
          <p:spPr bwMode="auto">
            <a:xfrm>
              <a:off x="2784" y="2520"/>
              <a:ext cx="850" cy="32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链队列</a:t>
              </a:r>
              <a:endParaRPr lang="zh-CN" altLang="en-US" sz="2400">
                <a:latin typeface="Times New Roman" pitchFamily="18" charset="0"/>
                <a:ea typeface="楷体_GB2312" pitchFamily="49" charset="-122"/>
              </a:endParaRPr>
            </a:p>
          </p:txBody>
        </p:sp>
        <p:sp>
          <p:nvSpPr>
            <p:cNvPr id="144424" name="Text Box 24"/>
            <p:cNvSpPr txBox="1">
              <a:spLocks noChangeArrowheads="1"/>
            </p:cNvSpPr>
            <p:nvPr/>
          </p:nvSpPr>
          <p:spPr bwMode="auto">
            <a:xfrm>
              <a:off x="1695" y="2520"/>
              <a:ext cx="927" cy="32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循环队列</a:t>
              </a:r>
              <a:endParaRPr lang="zh-CN" altLang="en-US" sz="2400">
                <a:latin typeface="Times New Roman" pitchFamily="18" charset="0"/>
                <a:ea typeface="楷体_GB2312" pitchFamily="49" charset="-122"/>
              </a:endParaRPr>
            </a:p>
          </p:txBody>
        </p:sp>
        <p:sp>
          <p:nvSpPr>
            <p:cNvPr id="144425" name="Text Box 25"/>
            <p:cNvSpPr txBox="1">
              <a:spLocks noChangeArrowheads="1"/>
            </p:cNvSpPr>
            <p:nvPr/>
          </p:nvSpPr>
          <p:spPr bwMode="auto">
            <a:xfrm>
              <a:off x="192" y="1536"/>
              <a:ext cx="326" cy="1224"/>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定义</a:t>
              </a:r>
            </a:p>
            <a:p>
              <a:pPr algn="ctr">
                <a:spcBef>
                  <a:spcPct val="0"/>
                </a:spcBef>
                <a:buFontTx/>
                <a:buNone/>
              </a:pPr>
              <a:r>
                <a:rPr lang="zh-CN" altLang="en-US" sz="2400" b="1">
                  <a:latin typeface="Times New Roman" pitchFamily="18" charset="0"/>
                  <a:ea typeface="楷体_GB2312" pitchFamily="49" charset="-122"/>
                </a:rPr>
                <a:t>和实现</a:t>
              </a:r>
              <a:endParaRPr lang="zh-CN" altLang="en-US" sz="2400">
                <a:latin typeface="Times New Roman" pitchFamily="18" charset="0"/>
                <a:ea typeface="楷体_GB2312" pitchFamily="49" charset="-122"/>
              </a:endParaRPr>
            </a:p>
          </p:txBody>
        </p:sp>
        <p:sp>
          <p:nvSpPr>
            <p:cNvPr id="144426" name="Text Box 26"/>
            <p:cNvSpPr txBox="1">
              <a:spLocks noChangeArrowheads="1"/>
            </p:cNvSpPr>
            <p:nvPr/>
          </p:nvSpPr>
          <p:spPr bwMode="auto">
            <a:xfrm>
              <a:off x="2007" y="1410"/>
              <a:ext cx="317" cy="99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顺序存储</a:t>
              </a:r>
            </a:p>
          </p:txBody>
        </p:sp>
        <p:sp>
          <p:nvSpPr>
            <p:cNvPr id="144427" name="Text Box 27"/>
            <p:cNvSpPr txBox="1">
              <a:spLocks noChangeArrowheads="1"/>
            </p:cNvSpPr>
            <p:nvPr/>
          </p:nvSpPr>
          <p:spPr bwMode="auto">
            <a:xfrm>
              <a:off x="2960" y="1407"/>
              <a:ext cx="317" cy="99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链式存储</a:t>
              </a:r>
              <a:endParaRPr lang="zh-CN" altLang="en-US" sz="2400">
                <a:latin typeface="Times New Roman" pitchFamily="18" charset="0"/>
                <a:ea typeface="楷体_GB2312" pitchFamily="49" charset="-122"/>
              </a:endParaRPr>
            </a:p>
          </p:txBody>
        </p:sp>
        <p:sp>
          <p:nvSpPr>
            <p:cNvPr id="144428" name="Text Box 28"/>
            <p:cNvSpPr txBox="1">
              <a:spLocks noChangeArrowheads="1"/>
            </p:cNvSpPr>
            <p:nvPr/>
          </p:nvSpPr>
          <p:spPr bwMode="auto">
            <a:xfrm>
              <a:off x="1695" y="3068"/>
              <a:ext cx="386" cy="99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结构特点</a:t>
              </a:r>
              <a:endParaRPr lang="zh-CN" altLang="en-US" sz="2400">
                <a:latin typeface="Times New Roman" pitchFamily="18" charset="0"/>
                <a:ea typeface="楷体_GB2312" pitchFamily="49" charset="-122"/>
              </a:endParaRPr>
            </a:p>
          </p:txBody>
        </p:sp>
        <p:sp>
          <p:nvSpPr>
            <p:cNvPr id="144429" name="Text Box 29"/>
            <p:cNvSpPr txBox="1">
              <a:spLocks noChangeArrowheads="1"/>
            </p:cNvSpPr>
            <p:nvPr/>
          </p:nvSpPr>
          <p:spPr bwMode="auto">
            <a:xfrm>
              <a:off x="2236" y="3068"/>
              <a:ext cx="386" cy="99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插入删除</a:t>
              </a:r>
            </a:p>
          </p:txBody>
        </p:sp>
        <p:sp>
          <p:nvSpPr>
            <p:cNvPr id="144430" name="Text Box 30"/>
            <p:cNvSpPr txBox="1">
              <a:spLocks noChangeArrowheads="1"/>
            </p:cNvSpPr>
            <p:nvPr/>
          </p:nvSpPr>
          <p:spPr bwMode="auto">
            <a:xfrm>
              <a:off x="2751" y="3068"/>
              <a:ext cx="386" cy="99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结构特点</a:t>
              </a:r>
              <a:endParaRPr lang="zh-CN" altLang="en-US" sz="2400">
                <a:latin typeface="Times New Roman" pitchFamily="18" charset="0"/>
                <a:ea typeface="楷体_GB2312" pitchFamily="49" charset="-122"/>
              </a:endParaRPr>
            </a:p>
          </p:txBody>
        </p:sp>
        <p:sp>
          <p:nvSpPr>
            <p:cNvPr id="144431" name="Text Box 31"/>
            <p:cNvSpPr txBox="1">
              <a:spLocks noChangeArrowheads="1"/>
            </p:cNvSpPr>
            <p:nvPr/>
          </p:nvSpPr>
          <p:spPr bwMode="auto">
            <a:xfrm>
              <a:off x="3292" y="3053"/>
              <a:ext cx="386" cy="99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插入删除</a:t>
              </a:r>
              <a:endParaRPr lang="zh-CN" altLang="en-US" sz="2400">
                <a:latin typeface="Times New Roman" pitchFamily="18" charset="0"/>
                <a:ea typeface="楷体_GB2312" pitchFamily="49" charset="-122"/>
              </a:endParaRPr>
            </a:p>
          </p:txBody>
        </p:sp>
        <p:sp>
          <p:nvSpPr>
            <p:cNvPr id="144432" name="Line 33"/>
            <p:cNvSpPr>
              <a:spLocks noChangeShapeType="1"/>
            </p:cNvSpPr>
            <p:nvPr/>
          </p:nvSpPr>
          <p:spPr bwMode="auto">
            <a:xfrm>
              <a:off x="1894" y="2951"/>
              <a:ext cx="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3" name="Line 34"/>
            <p:cNvSpPr>
              <a:spLocks noChangeShapeType="1"/>
            </p:cNvSpPr>
            <p:nvPr/>
          </p:nvSpPr>
          <p:spPr bwMode="auto">
            <a:xfrm>
              <a:off x="2939" y="2951"/>
              <a:ext cx="54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4" name="Text Box 35"/>
            <p:cNvSpPr txBox="1">
              <a:spLocks noChangeArrowheads="1"/>
            </p:cNvSpPr>
            <p:nvPr/>
          </p:nvSpPr>
          <p:spPr bwMode="auto">
            <a:xfrm>
              <a:off x="4291" y="966"/>
              <a:ext cx="618" cy="32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应用</a:t>
              </a:r>
              <a:endParaRPr lang="zh-CN" altLang="en-US" sz="2400">
                <a:latin typeface="Times New Roman" pitchFamily="18" charset="0"/>
                <a:ea typeface="楷体_GB2312" pitchFamily="49" charset="-122"/>
              </a:endParaRPr>
            </a:p>
          </p:txBody>
        </p:sp>
      </p:grpSp>
      <p:sp>
        <p:nvSpPr>
          <p:cNvPr id="144404" name="Line 36"/>
          <p:cNvSpPr>
            <a:spLocks noChangeShapeType="1"/>
          </p:cNvSpPr>
          <p:nvPr/>
        </p:nvSpPr>
        <p:spPr bwMode="auto">
          <a:xfrm>
            <a:off x="7165632" y="1652588"/>
            <a:ext cx="0" cy="169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5" name="Line 37"/>
          <p:cNvSpPr>
            <a:spLocks noChangeShapeType="1"/>
          </p:cNvSpPr>
          <p:nvPr/>
        </p:nvSpPr>
        <p:spPr bwMode="auto">
          <a:xfrm>
            <a:off x="6805207" y="2519364"/>
            <a:ext cx="0" cy="1793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6" name="Text Box 38"/>
          <p:cNvSpPr txBox="1">
            <a:spLocks noChangeArrowheads="1"/>
          </p:cNvSpPr>
          <p:nvPr/>
        </p:nvSpPr>
        <p:spPr bwMode="auto">
          <a:xfrm>
            <a:off x="3151735" y="1831975"/>
            <a:ext cx="1829118" cy="5080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存 储 结 构</a:t>
            </a:r>
          </a:p>
        </p:txBody>
      </p:sp>
      <p:sp>
        <p:nvSpPr>
          <p:cNvPr id="144407" name="Text Box 39"/>
          <p:cNvSpPr txBox="1">
            <a:spLocks noChangeArrowheads="1"/>
          </p:cNvSpPr>
          <p:nvPr/>
        </p:nvSpPr>
        <p:spPr bwMode="auto">
          <a:xfrm>
            <a:off x="838346" y="2724150"/>
            <a:ext cx="503325" cy="19431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空满条件</a:t>
            </a:r>
          </a:p>
        </p:txBody>
      </p:sp>
      <p:sp>
        <p:nvSpPr>
          <p:cNvPr id="144408" name="Text Box 40"/>
          <p:cNvSpPr txBox="1">
            <a:spLocks noChangeArrowheads="1"/>
          </p:cNvSpPr>
          <p:nvPr/>
        </p:nvSpPr>
        <p:spPr bwMode="auto">
          <a:xfrm>
            <a:off x="1479807" y="2724150"/>
            <a:ext cx="503325" cy="222885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入出</a:t>
            </a:r>
          </a:p>
          <a:p>
            <a:pPr algn="ctr">
              <a:spcBef>
                <a:spcPct val="0"/>
              </a:spcBef>
              <a:buFontTx/>
              <a:buNone/>
            </a:pPr>
            <a:r>
              <a:rPr lang="zh-CN" altLang="en-US" sz="2400" b="1">
                <a:latin typeface="楷体_GB2312" pitchFamily="49" charset="-122"/>
                <a:ea typeface="楷体_GB2312" pitchFamily="49" charset="-122"/>
              </a:rPr>
              <a:t>队列规律</a:t>
            </a:r>
            <a:endParaRPr lang="zh-CN" altLang="en-US" sz="2400">
              <a:latin typeface="楷体_GB2312" pitchFamily="49" charset="-122"/>
              <a:ea typeface="楷体_GB2312" pitchFamily="49" charset="-122"/>
            </a:endParaRPr>
          </a:p>
        </p:txBody>
      </p:sp>
      <p:sp>
        <p:nvSpPr>
          <p:cNvPr id="144409" name="Line 41"/>
          <p:cNvSpPr>
            <a:spLocks noChangeShapeType="1"/>
          </p:cNvSpPr>
          <p:nvPr/>
        </p:nvSpPr>
        <p:spPr bwMode="auto">
          <a:xfrm>
            <a:off x="1714798" y="2508250"/>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0" name="Line 42"/>
          <p:cNvSpPr>
            <a:spLocks noChangeShapeType="1"/>
          </p:cNvSpPr>
          <p:nvPr/>
        </p:nvSpPr>
        <p:spPr bwMode="auto">
          <a:xfrm>
            <a:off x="3304162" y="2346326"/>
            <a:ext cx="0" cy="169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2" name="Text Box 27"/>
          <p:cNvSpPr txBox="1">
            <a:spLocks noChangeArrowheads="1"/>
          </p:cNvSpPr>
          <p:nvPr/>
        </p:nvSpPr>
        <p:spPr bwMode="auto">
          <a:xfrm>
            <a:off x="5816024" y="2736850"/>
            <a:ext cx="503324" cy="1582738"/>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舞伴问题</a:t>
            </a:r>
            <a:endParaRPr lang="zh-CN" altLang="en-US" sz="2400">
              <a:latin typeface="Times New Roman" pitchFamily="18" charset="0"/>
              <a:ea typeface="楷体_GB2312" pitchFamily="49" charset="-122"/>
            </a:endParaRPr>
          </a:p>
        </p:txBody>
      </p:sp>
      <p:sp>
        <p:nvSpPr>
          <p:cNvPr id="144413" name="Text Box 27"/>
          <p:cNvSpPr txBox="1">
            <a:spLocks noChangeArrowheads="1"/>
          </p:cNvSpPr>
          <p:nvPr/>
        </p:nvSpPr>
        <p:spPr bwMode="auto">
          <a:xfrm>
            <a:off x="6525758" y="2713039"/>
            <a:ext cx="503325" cy="2270125"/>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楷体_GB2312" pitchFamily="49" charset="-122"/>
                <a:ea typeface="楷体_GB2312" pitchFamily="49" charset="-122"/>
              </a:rPr>
              <a:t>树的层次遍历</a:t>
            </a:r>
            <a:endParaRPr lang="zh-CN" altLang="en-US" sz="2400">
              <a:latin typeface="Times New Roman" pitchFamily="18" charset="0"/>
              <a:ea typeface="楷体_GB2312" pitchFamily="49" charset="-122"/>
            </a:endParaRPr>
          </a:p>
        </p:txBody>
      </p:sp>
      <p:sp>
        <p:nvSpPr>
          <p:cNvPr id="144414" name="Text Box 27"/>
          <p:cNvSpPr txBox="1">
            <a:spLocks noChangeArrowheads="1"/>
          </p:cNvSpPr>
          <p:nvPr/>
        </p:nvSpPr>
        <p:spPr bwMode="auto">
          <a:xfrm>
            <a:off x="7260899" y="2725739"/>
            <a:ext cx="503324" cy="3006725"/>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图的广度优先遍历</a:t>
            </a:r>
            <a:endParaRPr lang="zh-CN" altLang="en-US" sz="2400">
              <a:latin typeface="Times New Roman" pitchFamily="18" charset="0"/>
              <a:ea typeface="楷体_GB2312" pitchFamily="49" charset="-122"/>
            </a:endParaRPr>
          </a:p>
        </p:txBody>
      </p:sp>
      <p:sp>
        <p:nvSpPr>
          <p:cNvPr id="144415" name="Text Box 27"/>
          <p:cNvSpPr txBox="1">
            <a:spLocks noChangeArrowheads="1"/>
          </p:cNvSpPr>
          <p:nvPr/>
        </p:nvSpPr>
        <p:spPr bwMode="auto">
          <a:xfrm>
            <a:off x="7992863" y="2725738"/>
            <a:ext cx="503325" cy="22860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lang="zh-CN" altLang="en-US" sz="2400" b="1">
                <a:latin typeface="Times New Roman" pitchFamily="18" charset="0"/>
                <a:ea typeface="楷体_GB2312" pitchFamily="49" charset="-122"/>
              </a:rPr>
              <a:t>离散事件模拟</a:t>
            </a:r>
            <a:endParaRPr lang="zh-CN" altLang="en-US" sz="2400">
              <a:latin typeface="Times New Roman" pitchFamily="18" charset="0"/>
              <a:ea typeface="楷体_GB2312" pitchFamily="49" charset="-122"/>
            </a:endParaRPr>
          </a:p>
        </p:txBody>
      </p:sp>
      <p:sp>
        <p:nvSpPr>
          <p:cNvPr id="144416" name="Line 8"/>
          <p:cNvSpPr>
            <a:spLocks noChangeShapeType="1"/>
          </p:cNvSpPr>
          <p:nvPr/>
        </p:nvSpPr>
        <p:spPr bwMode="auto">
          <a:xfrm>
            <a:off x="8264373" y="2506664"/>
            <a:ext cx="0" cy="2190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7" name="Line 14"/>
          <p:cNvSpPr>
            <a:spLocks noChangeShapeType="1"/>
          </p:cNvSpPr>
          <p:nvPr/>
        </p:nvSpPr>
        <p:spPr bwMode="auto">
          <a:xfrm>
            <a:off x="6163745" y="2516188"/>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8" name="Line 41"/>
          <p:cNvSpPr>
            <a:spLocks noChangeShapeType="1"/>
          </p:cNvSpPr>
          <p:nvPr/>
        </p:nvSpPr>
        <p:spPr bwMode="auto">
          <a:xfrm>
            <a:off x="7562576" y="2511425"/>
            <a:ext cx="0"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9" name="Line 37"/>
          <p:cNvSpPr>
            <a:spLocks noChangeShapeType="1"/>
          </p:cNvSpPr>
          <p:nvPr/>
        </p:nvSpPr>
        <p:spPr bwMode="auto">
          <a:xfrm>
            <a:off x="7165632" y="2339975"/>
            <a:ext cx="0" cy="1793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8271764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zh-CN" altLang="en-US" sz="3600" smtClean="0"/>
              <a:t>本章重点</a:t>
            </a:r>
          </a:p>
        </p:txBody>
      </p:sp>
      <p:sp>
        <p:nvSpPr>
          <p:cNvPr id="145411" name="Rectangle 3"/>
          <p:cNvSpPr>
            <a:spLocks noGrp="1" noChangeArrowheads="1"/>
          </p:cNvSpPr>
          <p:nvPr>
            <p:ph type="body" idx="1"/>
          </p:nvPr>
        </p:nvSpPr>
        <p:spPr>
          <a:xfrm>
            <a:off x="684333" y="2017713"/>
            <a:ext cx="8272311" cy="4114800"/>
          </a:xfrm>
        </p:spPr>
        <p:txBody>
          <a:bodyPr/>
          <a:lstStyle/>
          <a:p>
            <a:pPr eaLnBrk="1" hangingPunct="1"/>
            <a:r>
              <a:rPr lang="zh-CN" altLang="en-US" sz="2800" b="1" smtClean="0">
                <a:latin typeface="Times New Roman" pitchFamily="18" charset="0"/>
                <a:ea typeface="楷体_GB2312" pitchFamily="49" charset="-122"/>
              </a:rPr>
              <a:t>掌握栈和队列的术语、特性、抽象数据类型定义</a:t>
            </a:r>
          </a:p>
          <a:p>
            <a:pPr eaLnBrk="1" hangingPunct="1"/>
            <a:r>
              <a:rPr lang="zh-CN" altLang="en-US" sz="2800" b="1" smtClean="0">
                <a:latin typeface="Times New Roman" pitchFamily="18" charset="0"/>
                <a:ea typeface="楷体_GB2312" pitchFamily="49" charset="-122"/>
              </a:rPr>
              <a:t>掌握栈和队列的两种存储结构及在各存储结构上基本操作的实现</a:t>
            </a:r>
          </a:p>
          <a:p>
            <a:pPr eaLnBrk="1" hangingPunct="1"/>
            <a:r>
              <a:rPr lang="zh-CN" altLang="en-US" sz="2800" b="1" smtClean="0">
                <a:latin typeface="Times New Roman" pitchFamily="18" charset="0"/>
                <a:ea typeface="楷体_GB2312" pitchFamily="49" charset="-122"/>
              </a:rPr>
              <a:t>熟悉栈和队列的应用</a:t>
            </a:r>
            <a:endParaRPr lang="zh-CN" altLang="en-US" sz="2800" b="1" smtClean="0"/>
          </a:p>
          <a:p>
            <a:pPr algn="just" eaLnBrk="1" hangingPunct="1"/>
            <a:r>
              <a:rPr lang="zh-CN" altLang="en-US" sz="2800" b="1" smtClean="0">
                <a:latin typeface="Times New Roman" pitchFamily="18" charset="0"/>
                <a:ea typeface="楷体_GB2312" pitchFamily="49" charset="-122"/>
              </a:rPr>
              <a:t>在具体问题中灵活运用栈和队列，加深对线性结构的理解</a:t>
            </a:r>
          </a:p>
          <a:p>
            <a:pPr eaLnBrk="1" hangingPunct="1"/>
            <a:endParaRPr lang="en-US" altLang="zh-CN" sz="2800" smtClean="0"/>
          </a:p>
        </p:txBody>
      </p:sp>
      <p:sp>
        <p:nvSpPr>
          <p:cNvPr id="14541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pPr>
            <a:fld id="{B6837E18-611B-417F-8AA5-2BBA5990F360}" type="slidenum">
              <a:rPr lang="en-US" altLang="zh-CN" sz="1400"/>
              <a:pPr>
                <a:spcBef>
                  <a:spcPct val="0"/>
                </a:spcBef>
                <a:buClrTx/>
                <a:buSzTx/>
                <a:buFontTx/>
                <a:buNone/>
              </a:pPr>
              <a:t>98</a:t>
            </a:fld>
            <a:endParaRPr lang="en-US" altLang="zh-CN" sz="1400"/>
          </a:p>
        </p:txBody>
      </p:sp>
    </p:spTree>
    <p:extLst>
      <p:ext uri="{BB962C8B-B14F-4D97-AF65-F5344CB8AC3E}">
        <p14:creationId xmlns:p14="http://schemas.microsoft.com/office/powerpoint/2010/main" val="35725698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5" name="Rectangle 3"/>
          <p:cNvSpPr>
            <a:spLocks noGrp="1" noChangeArrowheads="1"/>
          </p:cNvSpPr>
          <p:nvPr>
            <p:ph idx="1"/>
          </p:nvPr>
        </p:nvSpPr>
        <p:spPr/>
        <p:txBody>
          <a:bodyPr/>
          <a:lstStyle/>
          <a:p>
            <a:pPr algn="just" eaLnBrk="1" hangingPunct="1"/>
            <a:r>
              <a:rPr lang="zh-CN" altLang="en-US" sz="2800" b="1" smtClean="0">
                <a:ea typeface="楷体_GB2312" pitchFamily="49" charset="-122"/>
              </a:rPr>
              <a:t>应掌握的题集习题：</a:t>
            </a:r>
            <a:r>
              <a:rPr lang="en-US" altLang="zh-CN" sz="2800" b="1" smtClean="0">
                <a:ea typeface="楷体_GB2312" pitchFamily="49" charset="-122"/>
              </a:rPr>
              <a:t>3.3</a:t>
            </a:r>
            <a:r>
              <a:rPr lang="zh-CN" altLang="en-US" sz="2800" b="1" smtClean="0">
                <a:ea typeface="楷体_GB2312" pitchFamily="49" charset="-122"/>
              </a:rPr>
              <a:t>，</a:t>
            </a:r>
            <a:r>
              <a:rPr lang="en-US" altLang="zh-CN" sz="2800" b="1" smtClean="0">
                <a:ea typeface="楷体_GB2312" pitchFamily="49" charset="-122"/>
              </a:rPr>
              <a:t>3.4</a:t>
            </a:r>
            <a:r>
              <a:rPr lang="zh-CN" altLang="en-US" sz="2800" b="1" smtClean="0">
                <a:ea typeface="楷体_GB2312" pitchFamily="49" charset="-122"/>
              </a:rPr>
              <a:t>，</a:t>
            </a:r>
            <a:r>
              <a:rPr lang="en-US" altLang="zh-CN" sz="2800" b="1" smtClean="0">
                <a:ea typeface="楷体_GB2312" pitchFamily="49" charset="-122"/>
              </a:rPr>
              <a:t>3.7</a:t>
            </a:r>
            <a:r>
              <a:rPr lang="zh-CN" altLang="en-US" sz="2800" b="1" smtClean="0">
                <a:ea typeface="楷体_GB2312" pitchFamily="49" charset="-122"/>
              </a:rPr>
              <a:t>，</a:t>
            </a:r>
            <a:r>
              <a:rPr lang="en-US" altLang="zh-CN" sz="2800" b="1" smtClean="0">
                <a:ea typeface="楷体_GB2312" pitchFamily="49" charset="-122"/>
              </a:rPr>
              <a:t>3.12</a:t>
            </a:r>
            <a:r>
              <a:rPr lang="zh-CN" altLang="en-US" sz="2800" b="1" smtClean="0">
                <a:ea typeface="楷体_GB2312" pitchFamily="49" charset="-122"/>
              </a:rPr>
              <a:t>，</a:t>
            </a:r>
            <a:r>
              <a:rPr lang="en-US" altLang="zh-CN" sz="2800" b="1" smtClean="0">
                <a:ea typeface="楷体_GB2312" pitchFamily="49" charset="-122"/>
              </a:rPr>
              <a:t>3.13</a:t>
            </a:r>
            <a:r>
              <a:rPr lang="zh-CN" altLang="en-US" sz="2800" b="1" smtClean="0">
                <a:ea typeface="楷体_GB2312" pitchFamily="49" charset="-122"/>
              </a:rPr>
              <a:t>，</a:t>
            </a:r>
            <a:r>
              <a:rPr lang="en-US" altLang="zh-CN" sz="2800" b="1" smtClean="0">
                <a:ea typeface="楷体_GB2312" pitchFamily="49" charset="-122"/>
              </a:rPr>
              <a:t>3.14</a:t>
            </a:r>
            <a:endParaRPr lang="en-US" altLang="zh-CN" sz="2800" smtClean="0"/>
          </a:p>
          <a:p>
            <a:pPr algn="just" eaLnBrk="1" hangingPunct="1"/>
            <a:r>
              <a:rPr lang="zh-CN" altLang="en-US" sz="2800" b="1" smtClean="0">
                <a:ea typeface="楷体_GB2312" pitchFamily="49" charset="-122"/>
              </a:rPr>
              <a:t>课后作业：</a:t>
            </a:r>
            <a:r>
              <a:rPr lang="en-US" altLang="zh-CN" sz="2800" b="1" smtClean="0">
                <a:ea typeface="楷体_GB2312" pitchFamily="49" charset="-122"/>
              </a:rPr>
              <a:t>3.17</a:t>
            </a:r>
            <a:r>
              <a:rPr lang="zh-CN" altLang="en-US" sz="2800" b="1" smtClean="0">
                <a:ea typeface="楷体_GB2312" pitchFamily="49" charset="-122"/>
              </a:rPr>
              <a:t>，</a:t>
            </a:r>
            <a:r>
              <a:rPr lang="en-US" altLang="zh-CN" sz="2800" b="1" smtClean="0">
                <a:ea typeface="楷体_GB2312" pitchFamily="49" charset="-122"/>
              </a:rPr>
              <a:t>3.19</a:t>
            </a:r>
            <a:r>
              <a:rPr lang="zh-CN" altLang="en-US" sz="2800" b="1" smtClean="0">
                <a:ea typeface="楷体_GB2312" pitchFamily="49" charset="-122"/>
              </a:rPr>
              <a:t>，</a:t>
            </a:r>
            <a:r>
              <a:rPr lang="en-US" altLang="zh-CN" sz="2800" b="1" smtClean="0">
                <a:ea typeface="楷体_GB2312" pitchFamily="49" charset="-122"/>
              </a:rPr>
              <a:t>3.30</a:t>
            </a:r>
            <a:r>
              <a:rPr lang="zh-CN" altLang="en-US" sz="2800" b="1" smtClean="0">
                <a:ea typeface="楷体_GB2312" pitchFamily="49" charset="-122"/>
              </a:rPr>
              <a:t>，</a:t>
            </a:r>
            <a:r>
              <a:rPr lang="en-US" altLang="zh-CN" sz="2800" b="1" smtClean="0">
                <a:ea typeface="楷体_GB2312" pitchFamily="49" charset="-122"/>
              </a:rPr>
              <a:t>3.31</a:t>
            </a:r>
            <a:endParaRPr lang="en-US" altLang="zh-CN" sz="2800" smtClean="0"/>
          </a:p>
          <a:p>
            <a:pPr algn="just" eaLnBrk="1" hangingPunct="1"/>
            <a:r>
              <a:rPr lang="zh-CN" altLang="en-US" sz="2800" b="1" smtClean="0">
                <a:ea typeface="楷体_GB2312" pitchFamily="49" charset="-122"/>
              </a:rPr>
              <a:t>上机作业：</a:t>
            </a:r>
            <a:r>
              <a:rPr lang="en-US" altLang="zh-CN" sz="2800" b="1" smtClean="0">
                <a:ea typeface="楷体_GB2312" pitchFamily="49" charset="-122"/>
              </a:rPr>
              <a:t>3.17</a:t>
            </a:r>
            <a:r>
              <a:rPr lang="zh-CN" altLang="en-US" sz="2800" b="1" smtClean="0">
                <a:ea typeface="楷体_GB2312" pitchFamily="49" charset="-122"/>
              </a:rPr>
              <a:t>，</a:t>
            </a:r>
            <a:r>
              <a:rPr lang="en-US" altLang="zh-CN" sz="2800" b="1" smtClean="0">
                <a:ea typeface="楷体_GB2312" pitchFamily="49" charset="-122"/>
              </a:rPr>
              <a:t>3.19</a:t>
            </a:r>
            <a:r>
              <a:rPr lang="zh-CN" altLang="en-US" sz="2800" b="1" smtClean="0">
                <a:ea typeface="楷体_GB2312" pitchFamily="49" charset="-122"/>
              </a:rPr>
              <a:t>，</a:t>
            </a:r>
            <a:r>
              <a:rPr lang="en-US" altLang="zh-CN" sz="2800" b="1" smtClean="0">
                <a:ea typeface="楷体_GB2312" pitchFamily="49" charset="-122"/>
              </a:rPr>
              <a:t>3.31</a:t>
            </a:r>
            <a:endParaRPr lang="en-US" altLang="zh-CN" sz="2800" smtClean="0"/>
          </a:p>
          <a:p>
            <a:pPr algn="just" eaLnBrk="1" hangingPunct="1"/>
            <a:r>
              <a:rPr lang="zh-CN" altLang="en-US" sz="2800" b="1" smtClean="0">
                <a:ea typeface="楷体_GB2312" pitchFamily="49" charset="-122"/>
              </a:rPr>
              <a:t>类型题：</a:t>
            </a:r>
          </a:p>
          <a:p>
            <a:pPr lvl="1" algn="just" eaLnBrk="1" hangingPunct="1"/>
            <a:r>
              <a:rPr lang="zh-CN" altLang="en-US" b="1" smtClean="0">
                <a:ea typeface="楷体_GB2312" pitchFamily="49" charset="-122"/>
              </a:rPr>
              <a:t>栈和队列的特性</a:t>
            </a:r>
          </a:p>
          <a:p>
            <a:pPr lvl="1" algn="just" eaLnBrk="1" hangingPunct="1"/>
            <a:r>
              <a:rPr lang="zh-CN" altLang="en-US" b="1" smtClean="0">
                <a:ea typeface="楷体_GB2312" pitchFamily="49" charset="-122"/>
              </a:rPr>
              <a:t>栈和队列的应用</a:t>
            </a:r>
          </a:p>
        </p:txBody>
      </p:sp>
      <p:sp>
        <p:nvSpPr>
          <p:cNvPr id="146434" name="Rectangle 2"/>
          <p:cNvSpPr>
            <a:spLocks noGrp="1" noChangeArrowheads="1"/>
          </p:cNvSpPr>
          <p:nvPr>
            <p:ph type="title"/>
          </p:nvPr>
        </p:nvSpPr>
        <p:spPr/>
        <p:txBody>
          <a:bodyPr/>
          <a:lstStyle/>
          <a:p>
            <a:pPr eaLnBrk="1" hangingPunct="1"/>
            <a:r>
              <a:rPr lang="zh-CN" altLang="en-US" sz="3600" smtClean="0"/>
              <a:t>第三章 栈和队列习题</a:t>
            </a:r>
          </a:p>
        </p:txBody>
      </p:sp>
    </p:spTree>
    <p:extLst>
      <p:ext uri="{BB962C8B-B14F-4D97-AF65-F5344CB8AC3E}">
        <p14:creationId xmlns:p14="http://schemas.microsoft.com/office/powerpoint/2010/main" val="282831090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5213</TotalTime>
  <Words>12201</Words>
  <Application>Microsoft Office PowerPoint</Application>
  <PresentationFormat>自定义</PresentationFormat>
  <Paragraphs>1783</Paragraphs>
  <Slides>118</Slides>
  <Notes>52</Notes>
  <HiddenSlides>22</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4</vt:i4>
      </vt:variant>
      <vt:variant>
        <vt:lpstr>幻灯片标题</vt:lpstr>
      </vt:variant>
      <vt:variant>
        <vt:i4>118</vt:i4>
      </vt:variant>
    </vt:vector>
  </HeadingPairs>
  <TitlesOfParts>
    <vt:vector size="144" baseType="lpstr">
      <vt:lpstr>Arial</vt:lpstr>
      <vt:lpstr>宋体</vt:lpstr>
      <vt:lpstr>黑体</vt:lpstr>
      <vt:lpstr>Source Code Pro</vt:lpstr>
      <vt:lpstr>苏新诗柳楷简</vt:lpstr>
      <vt:lpstr>Comic Sans MS</vt:lpstr>
      <vt:lpstr>Symbol</vt:lpstr>
      <vt:lpstr>仿宋_GB2312</vt:lpstr>
      <vt:lpstr>Calibri</vt:lpstr>
      <vt:lpstr>微软雅黑</vt:lpstr>
      <vt:lpstr>楷体</vt:lpstr>
      <vt:lpstr>楷体_GB2312</vt:lpstr>
      <vt:lpstr>Tahoma</vt:lpstr>
      <vt:lpstr>等线 Light</vt:lpstr>
      <vt:lpstr>微软雅黑 Light</vt:lpstr>
      <vt:lpstr>Times New Roman</vt:lpstr>
      <vt:lpstr>Wingdings</vt:lpstr>
      <vt:lpstr>Helvetica Neue</vt:lpstr>
      <vt:lpstr>等线</vt:lpstr>
      <vt:lpstr>方正兰亭粗黑简体</vt:lpstr>
      <vt:lpstr>-apple-system</vt:lpstr>
      <vt:lpstr>Office 主题​​</vt:lpstr>
      <vt:lpstr>Equation</vt:lpstr>
      <vt:lpstr>Microsoft 公式 3.0</vt:lpstr>
      <vt:lpstr>文档</vt:lpstr>
      <vt:lpstr>位图图像</vt:lpstr>
      <vt:lpstr>PowerPoint 演示文稿</vt:lpstr>
      <vt:lpstr>第三章 栈和队列</vt:lpstr>
      <vt:lpstr>3.1 栈的定义和示意图</vt:lpstr>
      <vt:lpstr>栈的抽象数据类型的定义</vt:lpstr>
      <vt:lpstr>顺序栈的表示和实现</vt:lpstr>
      <vt:lpstr>顺序栈栈顶、栈底指针和栈中元素的关系</vt:lpstr>
      <vt:lpstr>顺序栈的基本操作(1)</vt:lpstr>
      <vt:lpstr>顺序栈的基本操作(2)</vt:lpstr>
      <vt:lpstr>顺序栈的基本操作(3)</vt:lpstr>
      <vt:lpstr>顺序栈的基本操作(4)</vt:lpstr>
      <vt:lpstr>顺序栈的基本操作(5)</vt:lpstr>
      <vt:lpstr>栈的链式存储结构</vt:lpstr>
      <vt:lpstr>3.2 栈的应用—字符序列逆置</vt:lpstr>
      <vt:lpstr>3.2 栈的应用—数制转换</vt:lpstr>
      <vt:lpstr>3.2 栈的应用—数制转换函数</vt:lpstr>
      <vt:lpstr>3.2 栈的应用—括号匹配的检验</vt:lpstr>
      <vt:lpstr>3.2 栈的应用—括号匹配的检验</vt:lpstr>
      <vt:lpstr>3.2.3　行编辑程序</vt:lpstr>
      <vt:lpstr>3.2.3 行编辑程序</vt:lpstr>
      <vt:lpstr>Ch3.栈和队列：栈和队列的定义——课堂练习</vt:lpstr>
      <vt:lpstr>3.2.4 迷宫问题（简单了解）</vt:lpstr>
      <vt:lpstr>3.2.4 迷宫问题</vt:lpstr>
      <vt:lpstr>3.2.4 迷宫问题算法描述</vt:lpstr>
      <vt:lpstr>3.2.4 迷宫问题算法</vt:lpstr>
      <vt:lpstr>3.2  算术表达式求值(1)</vt:lpstr>
      <vt:lpstr>3.2  算术表达式求值(2)</vt:lpstr>
      <vt:lpstr>计算机系统处理表达式的步骤</vt:lpstr>
      <vt:lpstr>计算机系统处理表达式的步骤(2)</vt:lpstr>
      <vt:lpstr>算术表达式的算符优先算法</vt:lpstr>
      <vt:lpstr>用栈计算表达式5+(6-4/2)*3#的过程</vt:lpstr>
      <vt:lpstr>表达式表示法</vt:lpstr>
      <vt:lpstr>3.2 栈的应用—函数的嵌套调用</vt:lpstr>
      <vt:lpstr>PowerPoint 演示文稿</vt:lpstr>
      <vt:lpstr>3.3　栈与递归的实现</vt:lpstr>
      <vt:lpstr>3.3 栈与递归的实现</vt:lpstr>
      <vt:lpstr>3.3　栈与递归的实现-阶乘函数</vt:lpstr>
      <vt:lpstr>3.3 栈与递归的实现-阶乘函数</vt:lpstr>
      <vt:lpstr>PowerPoint 演示文稿</vt:lpstr>
      <vt:lpstr>3.3 栈与递归的实现例2 -斐波那契数列</vt:lpstr>
      <vt:lpstr>3.3 栈与递归的实现例2 -斐波那契数列</vt:lpstr>
      <vt:lpstr>3.3 栈与递归的实现例3 –汉诺塔问题</vt:lpstr>
      <vt:lpstr>3.3 栈与递归的实现例3 –汉诺塔问题</vt:lpstr>
      <vt:lpstr>简化的背包问题(了解)</vt:lpstr>
      <vt:lpstr>简化的背包问题(了解)</vt:lpstr>
      <vt:lpstr>递归算法改为非递归算法思想</vt:lpstr>
      <vt:lpstr>递归算法改为非递归例子</vt:lpstr>
      <vt:lpstr>两个栈共享数组空间(1)</vt:lpstr>
      <vt:lpstr>两个栈共享数组空间(2)</vt:lpstr>
      <vt:lpstr>双向栈的入栈操作</vt:lpstr>
      <vt:lpstr>双向栈的出栈操作</vt:lpstr>
      <vt:lpstr>双向栈元素输出操作</vt:lpstr>
      <vt:lpstr>栈 知识结构图</vt:lpstr>
      <vt:lpstr>3.4 队列</vt:lpstr>
      <vt:lpstr> 队列的抽象数据类型定义</vt:lpstr>
      <vt:lpstr>双端队列</vt:lpstr>
      <vt:lpstr>3.4.2 队列的链式表示——链队列</vt:lpstr>
      <vt:lpstr>链队列的存储结构</vt:lpstr>
      <vt:lpstr>链队列基本操作的实现</vt:lpstr>
      <vt:lpstr>3.4.3 循环队列—队列的顺序表示和实现</vt:lpstr>
      <vt:lpstr>头、尾指针和队列中元素的关系</vt:lpstr>
      <vt:lpstr>头、尾指针和队列中元素的关系</vt:lpstr>
      <vt:lpstr>头、尾指针和队列中元素的关系</vt:lpstr>
      <vt:lpstr>头、尾指针和队列中元素的关系</vt:lpstr>
      <vt:lpstr>头、尾指针和队列中元素的关系</vt:lpstr>
      <vt:lpstr>头、尾指针和队列中元素的关系</vt:lpstr>
      <vt:lpstr>PowerPoint 演示文稿</vt:lpstr>
      <vt:lpstr>头、尾指针和队列中元素的关系</vt:lpstr>
      <vt:lpstr>头、尾指针和队列中元素的关系</vt:lpstr>
      <vt:lpstr>头、尾指针和队列中元素的关系</vt:lpstr>
      <vt:lpstr>循环队列入队列和出队列示意图</vt:lpstr>
      <vt:lpstr>循环队列入队列和出队列示意图</vt:lpstr>
      <vt:lpstr>循环队列入队列和出队列示意图</vt:lpstr>
      <vt:lpstr>循环队列入队列和出队列示意图</vt:lpstr>
      <vt:lpstr>循环队列入队列和出队列示意图</vt:lpstr>
      <vt:lpstr>循环队列入队列和出队列示意图</vt:lpstr>
      <vt:lpstr>PowerPoint 演示文稿</vt:lpstr>
      <vt:lpstr>循环队列入队列和出队列示意图</vt:lpstr>
      <vt:lpstr>循环队列入队列和出队列示意图</vt:lpstr>
      <vt:lpstr>循环队列入队列和出队列示意图</vt:lpstr>
      <vt:lpstr>队列顺序表示（循环队列）的实现</vt:lpstr>
      <vt:lpstr>循环队列基本操作的实现(1)</vt:lpstr>
      <vt:lpstr>循环队列基本操作的实现(2)</vt:lpstr>
      <vt:lpstr>队列的应用</vt:lpstr>
      <vt:lpstr>队列的应用-舞伴问题</vt:lpstr>
      <vt:lpstr>队列的应用-优先级队列(Priority Queue)</vt:lpstr>
      <vt:lpstr>队列的应用-银行接待客户的例子(见书P65－69)</vt:lpstr>
      <vt:lpstr>队列的应用-银行接待客户的例子(见书P65－69)</vt:lpstr>
      <vt:lpstr>队列的应用-银行接待客户的例子(见书P65－69)</vt:lpstr>
      <vt:lpstr>PowerPoint 演示文稿</vt:lpstr>
      <vt:lpstr>队列的应用—逐行打印二项展开式(a+b)i 的系数</vt:lpstr>
      <vt:lpstr>PowerPoint 演示文稿</vt:lpstr>
      <vt:lpstr>队列的应用—逐行打印二项展开式(a+b)i 的系数</vt:lpstr>
      <vt:lpstr>队列的应用—逐行打印二项展开式(a+b)i 的系数</vt:lpstr>
      <vt:lpstr>队列应用</vt:lpstr>
      <vt:lpstr>清华大学招博士研究生的条件</vt:lpstr>
      <vt:lpstr>队列应用-图的广度优先遍历</vt:lpstr>
      <vt:lpstr>队列的知识结构图</vt:lpstr>
      <vt:lpstr>本章重点</vt:lpstr>
      <vt:lpstr>第三章 栈和队列习题</vt:lpstr>
      <vt:lpstr>栈的特性（1）</vt:lpstr>
      <vt:lpstr>栈的特性（2）</vt:lpstr>
      <vt:lpstr>栈与递归的实现</vt:lpstr>
      <vt:lpstr>递归调用执行情况</vt:lpstr>
      <vt:lpstr>PowerPoint 演示文稿</vt:lpstr>
      <vt:lpstr>队列的特性（1）</vt:lpstr>
      <vt:lpstr>队列的特性（2）</vt:lpstr>
      <vt:lpstr>队列的特性（2）</vt:lpstr>
      <vt:lpstr>郑州大学研究生入学试题选(1)</vt:lpstr>
      <vt:lpstr>郑州大学研究生入学试题选(2)</vt:lpstr>
      <vt:lpstr>郑州大学研究生入学试题选(3)</vt:lpstr>
      <vt:lpstr>郑州大学研究生入学试题选(4)</vt:lpstr>
      <vt:lpstr>郑州大学研究生入学试题选(5)</vt:lpstr>
      <vt:lpstr>郑州大学研究生入学试题选(6)</vt:lpstr>
      <vt:lpstr>郑州大学研究生入学试题选(6)</vt:lpstr>
      <vt:lpstr>2020年408考试真题</vt:lpstr>
      <vt:lpstr>2022年408数据结构真题</vt:lpstr>
      <vt:lpstr>能 力 培 养</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张贝贝</dc:creator>
  <cp:lastModifiedBy>Rithm</cp:lastModifiedBy>
  <cp:revision>310</cp:revision>
  <dcterms:created xsi:type="dcterms:W3CDTF">2020-03-24T03:52:00Z</dcterms:created>
  <dcterms:modified xsi:type="dcterms:W3CDTF">2024-10-14T04:04:07Z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